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12" r:id="rId3"/>
    <p:sldId id="311" r:id="rId4"/>
    <p:sldId id="304" r:id="rId5"/>
    <p:sldId id="305" r:id="rId6"/>
    <p:sldId id="357" r:id="rId7"/>
    <p:sldId id="366" r:id="rId8"/>
    <p:sldId id="358" r:id="rId9"/>
    <p:sldId id="355" r:id="rId10"/>
    <p:sldId id="354" r:id="rId11"/>
    <p:sldId id="315" r:id="rId12"/>
    <p:sldId id="317" r:id="rId13"/>
    <p:sldId id="319" r:id="rId14"/>
    <p:sldId id="321" r:id="rId15"/>
    <p:sldId id="323" r:id="rId16"/>
    <p:sldId id="324" r:id="rId17"/>
    <p:sldId id="327" r:id="rId18"/>
    <p:sldId id="328" r:id="rId19"/>
    <p:sldId id="301" r:id="rId20"/>
    <p:sldId id="302" r:id="rId21"/>
    <p:sldId id="361" r:id="rId22"/>
    <p:sldId id="329" r:id="rId23"/>
    <p:sldId id="310" r:id="rId24"/>
    <p:sldId id="330" r:id="rId25"/>
    <p:sldId id="331" r:id="rId26"/>
    <p:sldId id="332" r:id="rId27"/>
    <p:sldId id="333" r:id="rId28"/>
    <p:sldId id="274" r:id="rId29"/>
    <p:sldId id="340" r:id="rId30"/>
    <p:sldId id="341" r:id="rId31"/>
    <p:sldId id="343" r:id="rId32"/>
    <p:sldId id="349" r:id="rId33"/>
    <p:sldId id="350" r:id="rId34"/>
    <p:sldId id="344" r:id="rId35"/>
    <p:sldId id="345" r:id="rId36"/>
    <p:sldId id="346" r:id="rId37"/>
    <p:sldId id="347" r:id="rId38"/>
    <p:sldId id="348" r:id="rId39"/>
    <p:sldId id="363" r:id="rId40"/>
    <p:sldId id="334" r:id="rId41"/>
    <p:sldId id="296" r:id="rId42"/>
    <p:sldId id="364" r:id="rId43"/>
    <p:sldId id="365" r:id="rId44"/>
    <p:sldId id="335" r:id="rId45"/>
    <p:sldId id="336" r:id="rId46"/>
    <p:sldId id="279" r:id="rId47"/>
    <p:sldId id="337" r:id="rId48"/>
    <p:sldId id="339" r:id="rId49"/>
    <p:sldId id="338" r:id="rId50"/>
    <p:sldId id="359" r:id="rId51"/>
    <p:sldId id="352" r:id="rId52"/>
    <p:sldId id="351" r:id="rId53"/>
    <p:sldId id="318" r:id="rId54"/>
    <p:sldId id="27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B88C00"/>
    <a:srgbClr val="BDEF81"/>
    <a:srgbClr val="9EE844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60"/>
  </p:normalViewPr>
  <p:slideViewPr>
    <p:cSldViewPr>
      <p:cViewPr varScale="1">
        <p:scale>
          <a:sx n="65" d="100"/>
          <a:sy n="65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38293-38BD-4B7C-8B1C-B158AC42127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2A8C3E-4984-453E-A7F0-58F77AF2FC6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ACT</a:t>
          </a:r>
          <a:endParaRPr lang="en-US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9A3414-B52C-4EED-B906-1DEEF93999BE}" type="parTrans" cxnId="{CA7B732F-DD7C-4DF0-8989-177575FDEDC1}">
      <dgm:prSet/>
      <dgm:spPr/>
      <dgm:t>
        <a:bodyPr/>
        <a:lstStyle/>
        <a:p>
          <a:endParaRPr lang="en-US"/>
        </a:p>
      </dgm:t>
    </dgm:pt>
    <dgm:pt modelId="{73D4A427-3188-46D6-A5FD-89B1EE5E2605}" type="sibTrans" cxnId="{CA7B732F-DD7C-4DF0-8989-177575FDEDC1}">
      <dgm:prSet/>
      <dgm:spPr/>
      <dgm:t>
        <a:bodyPr/>
        <a:lstStyle/>
        <a:p>
          <a:endParaRPr lang="en-US"/>
        </a:p>
      </dgm:t>
    </dgm:pt>
    <dgm:pt modelId="{6BA2985F-997F-446E-979E-86F82F5E7CC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Revise</a:t>
          </a:r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D5B57A-7986-4A8F-B1BE-8635441AB780}" type="parTrans" cxnId="{FFB1901B-1E74-4F0F-BB0C-40FC73646E6E}">
      <dgm:prSet/>
      <dgm:spPr/>
      <dgm:t>
        <a:bodyPr/>
        <a:lstStyle/>
        <a:p>
          <a:endParaRPr lang="en-US"/>
        </a:p>
      </dgm:t>
    </dgm:pt>
    <dgm:pt modelId="{886326ED-F94F-4C73-8847-E0338241089A}" type="sibTrans" cxnId="{FFB1901B-1E74-4F0F-BB0C-40FC73646E6E}">
      <dgm:prSet/>
      <dgm:spPr/>
      <dgm:t>
        <a:bodyPr/>
        <a:lstStyle/>
        <a:p>
          <a:endParaRPr lang="en-US"/>
        </a:p>
      </dgm:t>
    </dgm:pt>
    <dgm:pt modelId="{9A890B7E-C5C9-4854-816B-7981F1D1020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Plan</a:t>
          </a:r>
          <a:endParaRPr lang="en-US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2A595B-C5AC-489D-B07D-6A1451353119}" type="parTrans" cxnId="{D466B848-0297-49DA-B991-4B1C572DF6B8}">
      <dgm:prSet/>
      <dgm:spPr/>
      <dgm:t>
        <a:bodyPr/>
        <a:lstStyle/>
        <a:p>
          <a:endParaRPr lang="en-US"/>
        </a:p>
      </dgm:t>
    </dgm:pt>
    <dgm:pt modelId="{81E2A906-D48C-45A6-9B47-6456D2F02F03}" type="sibTrans" cxnId="{D466B848-0297-49DA-B991-4B1C572DF6B8}">
      <dgm:prSet/>
      <dgm:spPr/>
      <dgm:t>
        <a:bodyPr/>
        <a:lstStyle/>
        <a:p>
          <a:endParaRPr lang="en-US"/>
        </a:p>
      </dgm:t>
    </dgm:pt>
    <dgm:pt modelId="{26752F85-5449-44C4-8079-4CA6E3271CB7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Plan the work carefully before you start</a:t>
          </a:r>
          <a:endParaRPr lang="en-US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869858-870C-437C-A5B8-C5F75636DE16}" type="parTrans" cxnId="{EC7992D7-1A19-4D94-A434-116BB0C4E0B8}">
      <dgm:prSet/>
      <dgm:spPr/>
      <dgm:t>
        <a:bodyPr/>
        <a:lstStyle/>
        <a:p>
          <a:endParaRPr lang="en-US"/>
        </a:p>
      </dgm:t>
    </dgm:pt>
    <dgm:pt modelId="{719C42CF-D98D-403D-A298-DD2E276789C8}" type="sibTrans" cxnId="{EC7992D7-1A19-4D94-A434-116BB0C4E0B8}">
      <dgm:prSet/>
      <dgm:spPr/>
      <dgm:t>
        <a:bodyPr/>
        <a:lstStyle/>
        <a:p>
          <a:endParaRPr lang="en-US"/>
        </a:p>
      </dgm:t>
    </dgm:pt>
    <dgm:pt modelId="{B895729D-FB42-419D-B027-D2F3BFFD534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B88C00"/>
              </a:solidFill>
              <a:latin typeface="Times New Roman" pitchFamily="18" charset="0"/>
              <a:cs typeface="Times New Roman" pitchFamily="18" charset="0"/>
            </a:rPr>
            <a:t>Do</a:t>
          </a:r>
          <a:endParaRPr lang="en-US" b="1" dirty="0">
            <a:solidFill>
              <a:srgbClr val="B88C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952A5F-8E46-43FF-8BF4-75489E7A87DB}" type="parTrans" cxnId="{C096DF01-4C5D-4C19-910C-C31E9B44E83D}">
      <dgm:prSet/>
      <dgm:spPr/>
      <dgm:t>
        <a:bodyPr/>
        <a:lstStyle/>
        <a:p>
          <a:endParaRPr lang="en-US"/>
        </a:p>
      </dgm:t>
    </dgm:pt>
    <dgm:pt modelId="{DB1CC26F-A308-4999-AA37-D6051A9ACB52}" type="sibTrans" cxnId="{C096DF01-4C5D-4C19-910C-C31E9B44E83D}">
      <dgm:prSet/>
      <dgm:spPr/>
      <dgm:t>
        <a:bodyPr/>
        <a:lstStyle/>
        <a:p>
          <a:endParaRPr lang="en-US"/>
        </a:p>
      </dgm:t>
    </dgm:pt>
    <dgm:pt modelId="{42FAF86E-5A02-40F7-8B9C-4FF512A0DC6F}">
      <dgm:prSet phldrT="[Text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Make a manuscript</a:t>
          </a:r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1E79A4-4EFC-4111-BBFE-45360C8930E3}" type="parTrans" cxnId="{05342489-6566-4344-8C80-D5E93A4B8165}">
      <dgm:prSet/>
      <dgm:spPr/>
      <dgm:t>
        <a:bodyPr/>
        <a:lstStyle/>
        <a:p>
          <a:endParaRPr lang="en-US"/>
        </a:p>
      </dgm:t>
    </dgm:pt>
    <dgm:pt modelId="{5F22A8D7-8959-4F1E-9EE6-6D4B3288C09D}" type="sibTrans" cxnId="{05342489-6566-4344-8C80-D5E93A4B8165}">
      <dgm:prSet/>
      <dgm:spPr/>
      <dgm:t>
        <a:bodyPr/>
        <a:lstStyle/>
        <a:p>
          <a:endParaRPr lang="en-US"/>
        </a:p>
      </dgm:t>
    </dgm:pt>
    <dgm:pt modelId="{20A8C2ED-2808-491E-8ABF-D9303A63A72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Study</a:t>
          </a:r>
          <a:endParaRPr lang="en-US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17CD68-D371-4C11-8B20-207A38FC9C87}" type="parTrans" cxnId="{F041E0D3-9FDB-4327-AA75-9BE2E7418C5B}">
      <dgm:prSet/>
      <dgm:spPr/>
      <dgm:t>
        <a:bodyPr/>
        <a:lstStyle/>
        <a:p>
          <a:endParaRPr lang="en-US"/>
        </a:p>
      </dgm:t>
    </dgm:pt>
    <dgm:pt modelId="{C3F60294-903E-40A8-866D-A521B62D0138}" type="sibTrans" cxnId="{F041E0D3-9FDB-4327-AA75-9BE2E7418C5B}">
      <dgm:prSet/>
      <dgm:spPr/>
      <dgm:t>
        <a:bodyPr/>
        <a:lstStyle/>
        <a:p>
          <a:endParaRPr lang="en-US"/>
        </a:p>
      </dgm:t>
    </dgm:pt>
    <dgm:pt modelId="{6D91A908-3446-448C-9159-03374CB72BFA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Scrutinize</a:t>
          </a:r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DFBBA4-B168-47AC-ABBC-EAB9FDBA59C0}" type="parTrans" cxnId="{46103B23-23E5-46A6-8120-5BF14014060E}">
      <dgm:prSet/>
      <dgm:spPr/>
      <dgm:t>
        <a:bodyPr/>
        <a:lstStyle/>
        <a:p>
          <a:endParaRPr lang="en-US"/>
        </a:p>
      </dgm:t>
    </dgm:pt>
    <dgm:pt modelId="{C72474C7-B743-465D-BEB9-12A17D36DB0F}" type="sibTrans" cxnId="{46103B23-23E5-46A6-8120-5BF14014060E}">
      <dgm:prSet/>
      <dgm:spPr/>
      <dgm:t>
        <a:bodyPr/>
        <a:lstStyle/>
        <a:p>
          <a:endParaRPr lang="en-US"/>
        </a:p>
      </dgm:t>
    </dgm:pt>
    <dgm:pt modelId="{8C427E24-0522-488B-BE04-6403354C82F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Check the language</a:t>
          </a:r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7820AC-411D-40EA-82C6-F7F9DF0C861D}" type="parTrans" cxnId="{B6D3508B-03A4-468B-AE77-5AB4636441E8}">
      <dgm:prSet/>
      <dgm:spPr/>
      <dgm:t>
        <a:bodyPr/>
        <a:lstStyle/>
        <a:p>
          <a:endParaRPr lang="en-US"/>
        </a:p>
      </dgm:t>
    </dgm:pt>
    <dgm:pt modelId="{CEF7E12D-5DE8-46E5-B619-D044BCBD7577}" type="sibTrans" cxnId="{B6D3508B-03A4-468B-AE77-5AB4636441E8}">
      <dgm:prSet/>
      <dgm:spPr/>
      <dgm:t>
        <a:bodyPr/>
        <a:lstStyle/>
        <a:p>
          <a:endParaRPr lang="en-US"/>
        </a:p>
      </dgm:t>
    </dgm:pt>
    <dgm:pt modelId="{18ABD352-E504-4D54-8F03-03072DD935A0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Submit</a:t>
          </a:r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E13D98-822E-4DA7-8111-FAFC763B5A99}" type="parTrans" cxnId="{645A741E-516D-4586-9160-6A492797684C}">
      <dgm:prSet/>
      <dgm:spPr/>
      <dgm:t>
        <a:bodyPr/>
        <a:lstStyle/>
        <a:p>
          <a:endParaRPr lang="en-US"/>
        </a:p>
      </dgm:t>
    </dgm:pt>
    <dgm:pt modelId="{8808210C-E21E-456F-A960-AC40829F2AB5}" type="sibTrans" cxnId="{645A741E-516D-4586-9160-6A492797684C}">
      <dgm:prSet/>
      <dgm:spPr/>
      <dgm:t>
        <a:bodyPr/>
        <a:lstStyle/>
        <a:p>
          <a:endParaRPr lang="en-US"/>
        </a:p>
      </dgm:t>
    </dgm:pt>
    <dgm:pt modelId="{163702C7-4DD9-4B14-9051-3EEF0062B29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Discuss the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manuscript with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 others</a:t>
          </a:r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F6985D-0BD0-4B8C-B6E7-4D181712C16F}" type="parTrans" cxnId="{F7B8A5EC-F9A8-4735-9731-8C898D6BA199}">
      <dgm:prSet/>
      <dgm:spPr/>
      <dgm:t>
        <a:bodyPr/>
        <a:lstStyle/>
        <a:p>
          <a:endParaRPr lang="en-US"/>
        </a:p>
      </dgm:t>
    </dgm:pt>
    <dgm:pt modelId="{0D0F8D72-3823-4F02-BEE7-756DEEE9EC11}" type="sibTrans" cxnId="{F7B8A5EC-F9A8-4735-9731-8C898D6BA199}">
      <dgm:prSet/>
      <dgm:spPr/>
      <dgm:t>
        <a:bodyPr/>
        <a:lstStyle/>
        <a:p>
          <a:endParaRPr lang="en-US"/>
        </a:p>
      </dgm:t>
    </dgm:pt>
    <dgm:pt modelId="{2EB5A8D2-5DFB-44F2-A84F-39BB08396CB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What question (problem) </a:t>
          </a:r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is </a:t>
          </a:r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studied? </a:t>
          </a:r>
          <a:r>
            <a:rPr lang="en-US" sz="1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 the Introduction.</a:t>
          </a:r>
          <a:endParaRPr lang="en-US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152061-B113-4C0F-BFAF-F16D7D2FF077}" type="parTrans" cxnId="{81B31D01-B563-4224-9D0C-7C6FB7B1C835}">
      <dgm:prSet/>
      <dgm:spPr/>
      <dgm:t>
        <a:bodyPr/>
        <a:lstStyle/>
        <a:p>
          <a:endParaRPr lang="en-US"/>
        </a:p>
      </dgm:t>
    </dgm:pt>
    <dgm:pt modelId="{3639A896-2A3D-41C5-A354-871FED4B24D9}" type="sibTrans" cxnId="{81B31D01-B563-4224-9D0C-7C6FB7B1C835}">
      <dgm:prSet/>
      <dgm:spPr/>
      <dgm:t>
        <a:bodyPr/>
        <a:lstStyle/>
        <a:p>
          <a:endParaRPr lang="en-US"/>
        </a:p>
      </dgm:t>
    </dgm:pt>
    <dgm:pt modelId="{0E20D0A2-7283-470A-97BA-EB87295FD0DA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444D54-8F02-43F0-8413-08F549EA39E7}" type="parTrans" cxnId="{708759F3-3E8E-4082-8084-0B2FF9D5B50E}">
      <dgm:prSet/>
      <dgm:spPr/>
      <dgm:t>
        <a:bodyPr/>
        <a:lstStyle/>
        <a:p>
          <a:endParaRPr lang="en-US"/>
        </a:p>
      </dgm:t>
    </dgm:pt>
    <dgm:pt modelId="{7650F8D7-93AE-42E9-8C34-D4AA3ACBC6F0}" type="sibTrans" cxnId="{708759F3-3E8E-4082-8084-0B2FF9D5B50E}">
      <dgm:prSet/>
      <dgm:spPr/>
      <dgm:t>
        <a:bodyPr/>
        <a:lstStyle/>
        <a:p>
          <a:endParaRPr lang="en-US"/>
        </a:p>
      </dgm:t>
    </dgm:pt>
    <dgm:pt modelId="{CB0FDACD-BC32-4C82-A762-A3A3D9A6E29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How </a:t>
          </a:r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is </a:t>
          </a:r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the problem   studied? </a:t>
          </a:r>
          <a:r>
            <a:rPr lang="en-US" sz="1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 Methods.</a:t>
          </a:r>
          <a:endParaRPr lang="en-US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9D097B-4A55-478C-AF25-0B52AFCCFDF7}" type="parTrans" cxnId="{2E1936E7-16BB-4EE1-BA20-FA8E23602478}">
      <dgm:prSet/>
      <dgm:spPr/>
      <dgm:t>
        <a:bodyPr/>
        <a:lstStyle/>
        <a:p>
          <a:endParaRPr lang="en-US"/>
        </a:p>
      </dgm:t>
    </dgm:pt>
    <dgm:pt modelId="{D4FF05C7-4C56-4EB6-9F10-F2AF06982F1B}" type="sibTrans" cxnId="{2E1936E7-16BB-4EE1-BA20-FA8E23602478}">
      <dgm:prSet/>
      <dgm:spPr/>
      <dgm:t>
        <a:bodyPr/>
        <a:lstStyle/>
        <a:p>
          <a:endParaRPr lang="en-US"/>
        </a:p>
      </dgm:t>
    </dgm:pt>
    <dgm:pt modelId="{3FCC3B51-695D-41BD-ACE0-4661078F359D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What are the </a:t>
          </a:r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findings? </a:t>
          </a:r>
          <a:endParaRPr lang="en-US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02FEA26-8271-4DDC-BE3A-CDE12E65E8DC}" type="parTrans" cxnId="{CED8EE4C-6B2E-4B2E-81C5-4BC54CEB13B4}">
      <dgm:prSet/>
      <dgm:spPr/>
      <dgm:t>
        <a:bodyPr/>
        <a:lstStyle/>
        <a:p>
          <a:endParaRPr lang="en-US"/>
        </a:p>
      </dgm:t>
    </dgm:pt>
    <dgm:pt modelId="{45A8713F-0B35-4636-AF01-53DF0C87411F}" type="sibTrans" cxnId="{CED8EE4C-6B2E-4B2E-81C5-4BC54CEB13B4}">
      <dgm:prSet/>
      <dgm:spPr/>
      <dgm:t>
        <a:bodyPr/>
        <a:lstStyle/>
        <a:p>
          <a:endParaRPr lang="en-US"/>
        </a:p>
      </dgm:t>
    </dgm:pt>
    <dgm:pt modelId="{691232A4-F2F6-49DD-A3CF-D396382BC759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• What does these findings means? </a:t>
          </a:r>
          <a:r>
            <a:rPr lang="en-US" sz="1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Discussion</a:t>
          </a:r>
          <a:r>
            <a:rPr lang="en-US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295AB2-F755-48A8-B151-3043EE24E31B}" type="parTrans" cxnId="{AADDA38E-1E20-4AEC-B88C-2CDB43C91D4D}">
      <dgm:prSet/>
      <dgm:spPr/>
      <dgm:t>
        <a:bodyPr/>
        <a:lstStyle/>
        <a:p>
          <a:endParaRPr lang="en-US"/>
        </a:p>
      </dgm:t>
    </dgm:pt>
    <dgm:pt modelId="{E5346AE7-1748-45CF-AC0F-402C1501AA4B}" type="sibTrans" cxnId="{AADDA38E-1E20-4AEC-B88C-2CDB43C91D4D}">
      <dgm:prSet/>
      <dgm:spPr/>
      <dgm:t>
        <a:bodyPr/>
        <a:lstStyle/>
        <a:p>
          <a:endParaRPr lang="en-US"/>
        </a:p>
      </dgm:t>
    </dgm:pt>
    <dgm:pt modelId="{5279ED9F-3E7E-4245-9390-995A9E670939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 Results.</a:t>
          </a:r>
          <a:endParaRPr lang="en-US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9F1C0B-98D8-4B35-9E67-0169292836D7}" type="parTrans" cxnId="{8F5793E9-5F99-40BF-B3BB-D913B6534D09}">
      <dgm:prSet/>
      <dgm:spPr/>
      <dgm:t>
        <a:bodyPr/>
        <a:lstStyle/>
        <a:p>
          <a:endParaRPr lang="en-US"/>
        </a:p>
      </dgm:t>
    </dgm:pt>
    <dgm:pt modelId="{39FA3BB7-9B0A-4764-A4A2-D775318703DF}" type="sibTrans" cxnId="{8F5793E9-5F99-40BF-B3BB-D913B6534D09}">
      <dgm:prSet/>
      <dgm:spPr/>
      <dgm:t>
        <a:bodyPr/>
        <a:lstStyle/>
        <a:p>
          <a:endParaRPr lang="en-US"/>
        </a:p>
      </dgm:t>
    </dgm:pt>
    <dgm:pt modelId="{4214ED72-437C-436D-B600-90569650EAE2}" type="pres">
      <dgm:prSet presAssocID="{7F438293-38BD-4B7C-8B1C-B158AC4212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72836-0A73-47F7-ADAC-B048D334B89B}" type="pres">
      <dgm:prSet presAssocID="{7F438293-38BD-4B7C-8B1C-B158AC421270}" presName="children" presStyleCnt="0"/>
      <dgm:spPr/>
    </dgm:pt>
    <dgm:pt modelId="{407A1ADA-204D-4399-8B59-A47B691438A9}" type="pres">
      <dgm:prSet presAssocID="{7F438293-38BD-4B7C-8B1C-B158AC421270}" presName="child1group" presStyleCnt="0"/>
      <dgm:spPr/>
    </dgm:pt>
    <dgm:pt modelId="{F6A31C32-10AD-419A-970C-5163B80E8A8B}" type="pres">
      <dgm:prSet presAssocID="{7F438293-38BD-4B7C-8B1C-B158AC421270}" presName="child1" presStyleLbl="bgAcc1" presStyleIdx="0" presStyleCnt="4" custScaleX="138929" custLinFactNeighborX="-18362" custLinFactNeighborY="-24552"/>
      <dgm:spPr/>
      <dgm:t>
        <a:bodyPr/>
        <a:lstStyle/>
        <a:p>
          <a:endParaRPr lang="en-US"/>
        </a:p>
      </dgm:t>
    </dgm:pt>
    <dgm:pt modelId="{0C28294B-0BE7-4606-A974-899F16A3341C}" type="pres">
      <dgm:prSet presAssocID="{7F438293-38BD-4B7C-8B1C-B158AC42127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8046C-8D31-455F-981F-F38DD2E9580F}" type="pres">
      <dgm:prSet presAssocID="{7F438293-38BD-4B7C-8B1C-B158AC421270}" presName="child2group" presStyleCnt="0"/>
      <dgm:spPr/>
    </dgm:pt>
    <dgm:pt modelId="{48969C3D-86CF-4447-B8C0-7A73A448E857}" type="pres">
      <dgm:prSet presAssocID="{7F438293-38BD-4B7C-8B1C-B158AC421270}" presName="child2" presStyleLbl="bgAcc1" presStyleIdx="1" presStyleCnt="4" custScaleX="179814" custScaleY="190875" custLinFactNeighborX="23839" custLinFactNeighborY="21539"/>
      <dgm:spPr/>
      <dgm:t>
        <a:bodyPr/>
        <a:lstStyle/>
        <a:p>
          <a:endParaRPr lang="en-US"/>
        </a:p>
      </dgm:t>
    </dgm:pt>
    <dgm:pt modelId="{07852C60-3DCF-4596-AE2D-5B6E7D9AFC16}" type="pres">
      <dgm:prSet presAssocID="{7F438293-38BD-4B7C-8B1C-B158AC42127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2F6EB-202D-41E7-9638-04BF9B0DBCC0}" type="pres">
      <dgm:prSet presAssocID="{7F438293-38BD-4B7C-8B1C-B158AC421270}" presName="child3group" presStyleCnt="0"/>
      <dgm:spPr/>
    </dgm:pt>
    <dgm:pt modelId="{2A6D5D94-9AB8-47E4-B930-5E3565C7A179}" type="pres">
      <dgm:prSet presAssocID="{7F438293-38BD-4B7C-8B1C-B158AC421270}" presName="child3" presStyleLbl="bgAcc1" presStyleIdx="2" presStyleCnt="4" custScaleX="150816" custLinFactNeighborX="27219" custLinFactNeighborY="-21702"/>
      <dgm:spPr/>
      <dgm:t>
        <a:bodyPr/>
        <a:lstStyle/>
        <a:p>
          <a:endParaRPr lang="en-US"/>
        </a:p>
      </dgm:t>
    </dgm:pt>
    <dgm:pt modelId="{033893AD-7453-4E9E-9DAF-FD733665109C}" type="pres">
      <dgm:prSet presAssocID="{7F438293-38BD-4B7C-8B1C-B158AC42127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71F7E-B62F-429F-9308-27335D3EDF0F}" type="pres">
      <dgm:prSet presAssocID="{7F438293-38BD-4B7C-8B1C-B158AC421270}" presName="child4group" presStyleCnt="0"/>
      <dgm:spPr/>
    </dgm:pt>
    <dgm:pt modelId="{2BCD44A5-06B2-4B51-8C09-6208B19AE167}" type="pres">
      <dgm:prSet presAssocID="{7F438293-38BD-4B7C-8B1C-B158AC421270}" presName="child4" presStyleLbl="bgAcc1" presStyleIdx="3" presStyleCnt="4" custScaleX="150213" custLinFactNeighborX="-6232" custLinFactNeighborY="-26710"/>
      <dgm:spPr/>
      <dgm:t>
        <a:bodyPr/>
        <a:lstStyle/>
        <a:p>
          <a:endParaRPr lang="en-US"/>
        </a:p>
      </dgm:t>
    </dgm:pt>
    <dgm:pt modelId="{5382E264-7C7A-48D4-9364-9F8D84DD6B57}" type="pres">
      <dgm:prSet presAssocID="{7F438293-38BD-4B7C-8B1C-B158AC42127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7D83-7ED9-4D16-8F3F-9B751F7A7EFF}" type="pres">
      <dgm:prSet presAssocID="{7F438293-38BD-4B7C-8B1C-B158AC421270}" presName="childPlaceholder" presStyleCnt="0"/>
      <dgm:spPr/>
    </dgm:pt>
    <dgm:pt modelId="{C6FE3F18-D9F3-4ED5-9523-31D1AEA57808}" type="pres">
      <dgm:prSet presAssocID="{7F438293-38BD-4B7C-8B1C-B158AC421270}" presName="circle" presStyleCnt="0"/>
      <dgm:spPr/>
    </dgm:pt>
    <dgm:pt modelId="{FA1C4A3B-B70E-47F1-B255-B6427C4B1826}" type="pres">
      <dgm:prSet presAssocID="{7F438293-38BD-4B7C-8B1C-B158AC421270}" presName="quadrant1" presStyleLbl="node1" presStyleIdx="0" presStyleCnt="4" custLinFactNeighborX="-17978" custLinFactNeighborY="-31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B564-63B4-406D-87DE-C2E43F40D187}" type="pres">
      <dgm:prSet presAssocID="{7F438293-38BD-4B7C-8B1C-B158AC421270}" presName="quadrant2" presStyleLbl="node1" presStyleIdx="1" presStyleCnt="4" custLinFactNeighborX="-22666" custLinFactNeighborY="-31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81783-D431-4613-AD93-026E31ED3E80}" type="pres">
      <dgm:prSet presAssocID="{7F438293-38BD-4B7C-8B1C-B158AC421270}" presName="quadrant3" presStyleLbl="node1" presStyleIdx="2" presStyleCnt="4" custLinFactNeighborX="-22666" custLinFactNeighborY="-78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68468-1645-4036-8555-FFD3951490BC}" type="pres">
      <dgm:prSet presAssocID="{7F438293-38BD-4B7C-8B1C-B158AC421270}" presName="quadrant4" presStyleLbl="node1" presStyleIdx="3" presStyleCnt="4" custLinFactNeighborX="-14378" custLinFactNeighborY="-76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3B7AF-099A-4F6D-A115-08EE913BD328}" type="pres">
      <dgm:prSet presAssocID="{7F438293-38BD-4B7C-8B1C-B158AC421270}" presName="quadrantPlaceholder" presStyleCnt="0"/>
      <dgm:spPr/>
    </dgm:pt>
    <dgm:pt modelId="{AC532088-6A15-4052-BBA2-65DBB16C1AC3}" type="pres">
      <dgm:prSet presAssocID="{7F438293-38BD-4B7C-8B1C-B158AC421270}" presName="center1" presStyleLbl="fgShp" presStyleIdx="0" presStyleCnt="2" custAng="5400000" custScaleX="203385" custScaleY="281534" custLinFactNeighborX="-43750" custLinFactNeighborY="-1791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8110404D-D522-4E89-BA97-C3B3B211221A}" type="pres">
      <dgm:prSet presAssocID="{7F438293-38BD-4B7C-8B1C-B158AC421270}" presName="center2" presStyleLbl="fgShp" presStyleIdx="1" presStyleCnt="2" custAng="5193188" custScaleX="200622" custScaleY="278777" custLinFactNeighborX="-60577" custLinFactNeighborY="-49798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1EDBE2A3-66EB-420A-8EFE-D7A23777F7A2}" type="presOf" srcId="{EB2A8C3E-4984-453E-A7F0-58F77AF2FC67}" destId="{FA1C4A3B-B70E-47F1-B255-B6427C4B1826}" srcOrd="0" destOrd="0" presId="urn:microsoft.com/office/officeart/2005/8/layout/cycle4"/>
    <dgm:cxn modelId="{46103B23-23E5-46A6-8120-5BF14014060E}" srcId="{20A8C2ED-2808-491E-8ABF-D9303A63A726}" destId="{6D91A908-3446-448C-9159-03374CB72BFA}" srcOrd="0" destOrd="0" parTransId="{DEDFBBA4-B168-47AC-ABBC-EAB9FDBA59C0}" sibTransId="{C72474C7-B743-465D-BEB9-12A17D36DB0F}"/>
    <dgm:cxn modelId="{739ACBF1-6261-4827-814B-9C435F66F85C}" type="presOf" srcId="{3FCC3B51-695D-41BD-ACE0-4661078F359D}" destId="{07852C60-3DCF-4596-AE2D-5B6E7D9AFC16}" srcOrd="1" destOrd="3" presId="urn:microsoft.com/office/officeart/2005/8/layout/cycle4"/>
    <dgm:cxn modelId="{B6D3508B-03A4-468B-AE77-5AB4636441E8}" srcId="{EB2A8C3E-4984-453E-A7F0-58F77AF2FC67}" destId="{8C427E24-0522-488B-BE04-6403354C82FE}" srcOrd="1" destOrd="0" parTransId="{307820AC-411D-40EA-82C6-F7F9DF0C861D}" sibTransId="{CEF7E12D-5DE8-46E5-B619-D044BCBD7577}"/>
    <dgm:cxn modelId="{FC576900-3CD8-4A62-A151-2ECD6E15333E}" type="presOf" srcId="{B895729D-FB42-419D-B027-D2F3BFFD5348}" destId="{1BD81783-D431-4613-AD93-026E31ED3E80}" srcOrd="0" destOrd="0" presId="urn:microsoft.com/office/officeart/2005/8/layout/cycle4"/>
    <dgm:cxn modelId="{FDDD606D-2F23-47C9-9434-31B9FF69FF1D}" type="presOf" srcId="{691232A4-F2F6-49DD-A3CF-D396382BC759}" destId="{07852C60-3DCF-4596-AE2D-5B6E7D9AFC16}" srcOrd="1" destOrd="5" presId="urn:microsoft.com/office/officeart/2005/8/layout/cycle4"/>
    <dgm:cxn modelId="{EC7992D7-1A19-4D94-A434-116BB0C4E0B8}" srcId="{9A890B7E-C5C9-4854-816B-7981F1D1020F}" destId="{26752F85-5449-44C4-8079-4CA6E3271CB7}" srcOrd="0" destOrd="0" parTransId="{8E869858-870C-437C-A5B8-C5F75636DE16}" sibTransId="{719C42CF-D98D-403D-A298-DD2E276789C8}"/>
    <dgm:cxn modelId="{949D6A96-E3D2-4CF7-BEA0-8F0BADCF9373}" type="presOf" srcId="{18ABD352-E504-4D54-8F03-03072DD935A0}" destId="{0C28294B-0BE7-4606-A974-899F16A3341C}" srcOrd="1" destOrd="2" presId="urn:microsoft.com/office/officeart/2005/8/layout/cycle4"/>
    <dgm:cxn modelId="{F041E0D3-9FDB-4327-AA75-9BE2E7418C5B}" srcId="{7F438293-38BD-4B7C-8B1C-B158AC421270}" destId="{20A8C2ED-2808-491E-8ABF-D9303A63A726}" srcOrd="3" destOrd="0" parTransId="{D017CD68-D371-4C11-8B20-207A38FC9C87}" sibTransId="{C3F60294-903E-40A8-866D-A521B62D0138}"/>
    <dgm:cxn modelId="{1B47F884-3E81-4D41-ACB9-D8364545F10E}" type="presOf" srcId="{5279ED9F-3E7E-4245-9390-995A9E670939}" destId="{07852C60-3DCF-4596-AE2D-5B6E7D9AFC16}" srcOrd="1" destOrd="4" presId="urn:microsoft.com/office/officeart/2005/8/layout/cycle4"/>
    <dgm:cxn modelId="{D702D1C2-7B97-4E57-ADB0-FDF2832AB95C}" type="presOf" srcId="{26752F85-5449-44C4-8079-4CA6E3271CB7}" destId="{07852C60-3DCF-4596-AE2D-5B6E7D9AFC16}" srcOrd="1" destOrd="0" presId="urn:microsoft.com/office/officeart/2005/8/layout/cycle4"/>
    <dgm:cxn modelId="{786D266E-1AC2-47DF-944A-B33EF4D3D490}" type="presOf" srcId="{26752F85-5449-44C4-8079-4CA6E3271CB7}" destId="{48969C3D-86CF-4447-B8C0-7A73A448E857}" srcOrd="0" destOrd="0" presId="urn:microsoft.com/office/officeart/2005/8/layout/cycle4"/>
    <dgm:cxn modelId="{9893C498-ABE0-4625-8B89-2B8A322EBDE4}" type="presOf" srcId="{CB0FDACD-BC32-4C82-A762-A3A3D9A6E298}" destId="{07852C60-3DCF-4596-AE2D-5B6E7D9AFC16}" srcOrd="1" destOrd="2" presId="urn:microsoft.com/office/officeart/2005/8/layout/cycle4"/>
    <dgm:cxn modelId="{39760AAC-3776-4D0A-9206-A30F500596A4}" type="presOf" srcId="{42FAF86E-5A02-40F7-8B9C-4FF512A0DC6F}" destId="{033893AD-7453-4E9E-9DAF-FD733665109C}" srcOrd="1" destOrd="0" presId="urn:microsoft.com/office/officeart/2005/8/layout/cycle4"/>
    <dgm:cxn modelId="{C3F2FCAC-254D-4ABD-B259-962E9B82CD40}" type="presOf" srcId="{8C427E24-0522-488B-BE04-6403354C82FE}" destId="{F6A31C32-10AD-419A-970C-5163B80E8A8B}" srcOrd="0" destOrd="1" presId="urn:microsoft.com/office/officeart/2005/8/layout/cycle4"/>
    <dgm:cxn modelId="{3CFDC602-3FAA-4C3D-B3CB-7D43A06DD97F}" type="presOf" srcId="{7F438293-38BD-4B7C-8B1C-B158AC421270}" destId="{4214ED72-437C-436D-B600-90569650EAE2}" srcOrd="0" destOrd="0" presId="urn:microsoft.com/office/officeart/2005/8/layout/cycle4"/>
    <dgm:cxn modelId="{4C27CAC8-F424-4371-8F3B-D4DDB2B7CAB6}" type="presOf" srcId="{0E20D0A2-7283-470A-97BA-EB87295FD0DA}" destId="{07852C60-3DCF-4596-AE2D-5B6E7D9AFC16}" srcOrd="1" destOrd="6" presId="urn:microsoft.com/office/officeart/2005/8/layout/cycle4"/>
    <dgm:cxn modelId="{B3E2B19D-0755-4C44-B179-5828AD6240F1}" type="presOf" srcId="{8C427E24-0522-488B-BE04-6403354C82FE}" destId="{0C28294B-0BE7-4606-A974-899F16A3341C}" srcOrd="1" destOrd="1" presId="urn:microsoft.com/office/officeart/2005/8/layout/cycle4"/>
    <dgm:cxn modelId="{C096DF01-4C5D-4C19-910C-C31E9B44E83D}" srcId="{7F438293-38BD-4B7C-8B1C-B158AC421270}" destId="{B895729D-FB42-419D-B027-D2F3BFFD5348}" srcOrd="2" destOrd="0" parTransId="{0F952A5F-8E46-43FF-8BF4-75489E7A87DB}" sibTransId="{DB1CC26F-A308-4999-AA37-D6051A9ACB52}"/>
    <dgm:cxn modelId="{CA7B732F-DD7C-4DF0-8989-177575FDEDC1}" srcId="{7F438293-38BD-4B7C-8B1C-B158AC421270}" destId="{EB2A8C3E-4984-453E-A7F0-58F77AF2FC67}" srcOrd="0" destOrd="0" parTransId="{7B9A3414-B52C-4EED-B906-1DEEF93999BE}" sibTransId="{73D4A427-3188-46D6-A5FD-89B1EE5E2605}"/>
    <dgm:cxn modelId="{2E1936E7-16BB-4EE1-BA20-FA8E23602478}" srcId="{9A890B7E-C5C9-4854-816B-7981F1D1020F}" destId="{CB0FDACD-BC32-4C82-A762-A3A3D9A6E298}" srcOrd="2" destOrd="0" parTransId="{F09D097B-4A55-478C-AF25-0B52AFCCFDF7}" sibTransId="{D4FF05C7-4C56-4EB6-9F10-F2AF06982F1B}"/>
    <dgm:cxn modelId="{81B31D01-B563-4224-9D0C-7C6FB7B1C835}" srcId="{9A890B7E-C5C9-4854-816B-7981F1D1020F}" destId="{2EB5A8D2-5DFB-44F2-A84F-39BB08396CBE}" srcOrd="1" destOrd="0" parTransId="{1E152061-B113-4C0F-BFAF-F16D7D2FF077}" sibTransId="{3639A896-2A3D-41C5-A354-871FED4B24D9}"/>
    <dgm:cxn modelId="{EAE6DC75-F809-4DF8-82D9-CB344C2B17EC}" type="presOf" srcId="{18ABD352-E504-4D54-8F03-03072DD935A0}" destId="{F6A31C32-10AD-419A-970C-5163B80E8A8B}" srcOrd="0" destOrd="2" presId="urn:microsoft.com/office/officeart/2005/8/layout/cycle4"/>
    <dgm:cxn modelId="{AC7F33D8-91C2-4EBA-BDE5-7CD509C59AF7}" type="presOf" srcId="{6D91A908-3446-448C-9159-03374CB72BFA}" destId="{5382E264-7C7A-48D4-9364-9F8D84DD6B57}" srcOrd="1" destOrd="0" presId="urn:microsoft.com/office/officeart/2005/8/layout/cycle4"/>
    <dgm:cxn modelId="{9303A340-453A-4C5E-8E34-F9608E614874}" type="presOf" srcId="{5279ED9F-3E7E-4245-9390-995A9E670939}" destId="{48969C3D-86CF-4447-B8C0-7A73A448E857}" srcOrd="0" destOrd="4" presId="urn:microsoft.com/office/officeart/2005/8/layout/cycle4"/>
    <dgm:cxn modelId="{AADDA38E-1E20-4AEC-B88C-2CDB43C91D4D}" srcId="{9A890B7E-C5C9-4854-816B-7981F1D1020F}" destId="{691232A4-F2F6-49DD-A3CF-D396382BC759}" srcOrd="5" destOrd="0" parTransId="{E5295AB2-F755-48A8-B151-3043EE24E31B}" sibTransId="{E5346AE7-1748-45CF-AC0F-402C1501AA4B}"/>
    <dgm:cxn modelId="{9EA7F5F9-6351-4E8A-8021-F2BDCFB0B507}" type="presOf" srcId="{163702C7-4DD9-4B14-9051-3EEF0062B29C}" destId="{5382E264-7C7A-48D4-9364-9F8D84DD6B57}" srcOrd="1" destOrd="1" presId="urn:microsoft.com/office/officeart/2005/8/layout/cycle4"/>
    <dgm:cxn modelId="{D466B848-0297-49DA-B991-4B1C572DF6B8}" srcId="{7F438293-38BD-4B7C-8B1C-B158AC421270}" destId="{9A890B7E-C5C9-4854-816B-7981F1D1020F}" srcOrd="1" destOrd="0" parTransId="{392A595B-C5AC-489D-B07D-6A1451353119}" sibTransId="{81E2A906-D48C-45A6-9B47-6456D2F02F03}"/>
    <dgm:cxn modelId="{FFB1901B-1E74-4F0F-BB0C-40FC73646E6E}" srcId="{EB2A8C3E-4984-453E-A7F0-58F77AF2FC67}" destId="{6BA2985F-997F-446E-979E-86F82F5E7CC8}" srcOrd="0" destOrd="0" parTransId="{AED5B57A-7986-4A8F-B1BE-8635441AB780}" sibTransId="{886326ED-F94F-4C73-8847-E0338241089A}"/>
    <dgm:cxn modelId="{645A741E-516D-4586-9160-6A492797684C}" srcId="{EB2A8C3E-4984-453E-A7F0-58F77AF2FC67}" destId="{18ABD352-E504-4D54-8F03-03072DD935A0}" srcOrd="2" destOrd="0" parTransId="{55E13D98-822E-4DA7-8111-FAFC763B5A99}" sibTransId="{8808210C-E21E-456F-A960-AC40829F2AB5}"/>
    <dgm:cxn modelId="{1B3F11F4-3B4F-4CE2-A228-D1670CB3854D}" type="presOf" srcId="{CB0FDACD-BC32-4C82-A762-A3A3D9A6E298}" destId="{48969C3D-86CF-4447-B8C0-7A73A448E857}" srcOrd="0" destOrd="2" presId="urn:microsoft.com/office/officeart/2005/8/layout/cycle4"/>
    <dgm:cxn modelId="{EB544225-931B-4E8C-9485-AC07DE951628}" type="presOf" srcId="{2EB5A8D2-5DFB-44F2-A84F-39BB08396CBE}" destId="{48969C3D-86CF-4447-B8C0-7A73A448E857}" srcOrd="0" destOrd="1" presId="urn:microsoft.com/office/officeart/2005/8/layout/cycle4"/>
    <dgm:cxn modelId="{2C4B84FE-F5AA-43FD-ABE9-FE6C0D99CE8E}" type="presOf" srcId="{3FCC3B51-695D-41BD-ACE0-4661078F359D}" destId="{48969C3D-86CF-4447-B8C0-7A73A448E857}" srcOrd="0" destOrd="3" presId="urn:microsoft.com/office/officeart/2005/8/layout/cycle4"/>
    <dgm:cxn modelId="{05342489-6566-4344-8C80-D5E93A4B8165}" srcId="{B895729D-FB42-419D-B027-D2F3BFFD5348}" destId="{42FAF86E-5A02-40F7-8B9C-4FF512A0DC6F}" srcOrd="0" destOrd="0" parTransId="{671E79A4-4EFC-4111-BBFE-45360C8930E3}" sibTransId="{5F22A8D7-8959-4F1E-9EE6-6D4B3288C09D}"/>
    <dgm:cxn modelId="{6830131B-BC6A-4514-AA9A-4A8EEC44BF5B}" type="presOf" srcId="{6BA2985F-997F-446E-979E-86F82F5E7CC8}" destId="{0C28294B-0BE7-4606-A974-899F16A3341C}" srcOrd="1" destOrd="0" presId="urn:microsoft.com/office/officeart/2005/8/layout/cycle4"/>
    <dgm:cxn modelId="{A649CE82-76E3-4F29-B410-1A9012926172}" type="presOf" srcId="{6BA2985F-997F-446E-979E-86F82F5E7CC8}" destId="{F6A31C32-10AD-419A-970C-5163B80E8A8B}" srcOrd="0" destOrd="0" presId="urn:microsoft.com/office/officeart/2005/8/layout/cycle4"/>
    <dgm:cxn modelId="{CED8EE4C-6B2E-4B2E-81C5-4BC54CEB13B4}" srcId="{9A890B7E-C5C9-4854-816B-7981F1D1020F}" destId="{3FCC3B51-695D-41BD-ACE0-4661078F359D}" srcOrd="3" destOrd="0" parTransId="{B02FEA26-8271-4DDC-BE3A-CDE12E65E8DC}" sibTransId="{45A8713F-0B35-4636-AF01-53DF0C87411F}"/>
    <dgm:cxn modelId="{BEF42E71-0E16-4E43-87A8-D1309C9ACAB5}" type="presOf" srcId="{20A8C2ED-2808-491E-8ABF-D9303A63A726}" destId="{6BE68468-1645-4036-8555-FFD3951490BC}" srcOrd="0" destOrd="0" presId="urn:microsoft.com/office/officeart/2005/8/layout/cycle4"/>
    <dgm:cxn modelId="{B2195075-E3B6-4E09-BC63-8B95AD59F192}" type="presOf" srcId="{42FAF86E-5A02-40F7-8B9C-4FF512A0DC6F}" destId="{2A6D5D94-9AB8-47E4-B930-5E3565C7A179}" srcOrd="0" destOrd="0" presId="urn:microsoft.com/office/officeart/2005/8/layout/cycle4"/>
    <dgm:cxn modelId="{4122BCC3-4674-433D-A98E-22E7F0D31085}" type="presOf" srcId="{163702C7-4DD9-4B14-9051-3EEF0062B29C}" destId="{2BCD44A5-06B2-4B51-8C09-6208B19AE167}" srcOrd="0" destOrd="1" presId="urn:microsoft.com/office/officeart/2005/8/layout/cycle4"/>
    <dgm:cxn modelId="{708759F3-3E8E-4082-8084-0B2FF9D5B50E}" srcId="{9A890B7E-C5C9-4854-816B-7981F1D1020F}" destId="{0E20D0A2-7283-470A-97BA-EB87295FD0DA}" srcOrd="6" destOrd="0" parTransId="{37444D54-8F02-43F0-8413-08F549EA39E7}" sibTransId="{7650F8D7-93AE-42E9-8C34-D4AA3ACBC6F0}"/>
    <dgm:cxn modelId="{8711EF1F-0DEB-4747-AB7A-4E3EA2A57CB5}" type="presOf" srcId="{691232A4-F2F6-49DD-A3CF-D396382BC759}" destId="{48969C3D-86CF-4447-B8C0-7A73A448E857}" srcOrd="0" destOrd="5" presId="urn:microsoft.com/office/officeart/2005/8/layout/cycle4"/>
    <dgm:cxn modelId="{8C4F3578-7DFD-4076-9512-738A238982C6}" type="presOf" srcId="{6D91A908-3446-448C-9159-03374CB72BFA}" destId="{2BCD44A5-06B2-4B51-8C09-6208B19AE167}" srcOrd="0" destOrd="0" presId="urn:microsoft.com/office/officeart/2005/8/layout/cycle4"/>
    <dgm:cxn modelId="{32423171-3339-400A-A98C-B1E6822684D7}" type="presOf" srcId="{9A890B7E-C5C9-4854-816B-7981F1D1020F}" destId="{E6A8B564-63B4-406D-87DE-C2E43F40D187}" srcOrd="0" destOrd="0" presId="urn:microsoft.com/office/officeart/2005/8/layout/cycle4"/>
    <dgm:cxn modelId="{8F5793E9-5F99-40BF-B3BB-D913B6534D09}" srcId="{9A890B7E-C5C9-4854-816B-7981F1D1020F}" destId="{5279ED9F-3E7E-4245-9390-995A9E670939}" srcOrd="4" destOrd="0" parTransId="{489F1C0B-98D8-4B35-9E67-0169292836D7}" sibTransId="{39FA3BB7-9B0A-4764-A4A2-D775318703DF}"/>
    <dgm:cxn modelId="{F7B8A5EC-F9A8-4735-9731-8C898D6BA199}" srcId="{20A8C2ED-2808-491E-8ABF-D9303A63A726}" destId="{163702C7-4DD9-4B14-9051-3EEF0062B29C}" srcOrd="1" destOrd="0" parTransId="{6DF6985D-0BD0-4B8C-B6E7-4D181712C16F}" sibTransId="{0D0F8D72-3823-4F02-BEE7-756DEEE9EC11}"/>
    <dgm:cxn modelId="{F7DDDE5C-36CE-4D92-851E-951E7D8113BA}" type="presOf" srcId="{2EB5A8D2-5DFB-44F2-A84F-39BB08396CBE}" destId="{07852C60-3DCF-4596-AE2D-5B6E7D9AFC16}" srcOrd="1" destOrd="1" presId="urn:microsoft.com/office/officeart/2005/8/layout/cycle4"/>
    <dgm:cxn modelId="{CF7513A6-66AA-4B6E-AB2F-E4152A832CD0}" type="presOf" srcId="{0E20D0A2-7283-470A-97BA-EB87295FD0DA}" destId="{48969C3D-86CF-4447-B8C0-7A73A448E857}" srcOrd="0" destOrd="6" presId="urn:microsoft.com/office/officeart/2005/8/layout/cycle4"/>
    <dgm:cxn modelId="{B08CE986-1ADE-4593-B8EA-CAF01BB5C89E}" type="presParOf" srcId="{4214ED72-437C-436D-B600-90569650EAE2}" destId="{1FE72836-0A73-47F7-ADAC-B048D334B89B}" srcOrd="0" destOrd="0" presId="urn:microsoft.com/office/officeart/2005/8/layout/cycle4"/>
    <dgm:cxn modelId="{A20D629F-C233-401D-826B-9A1C8D8CFCAA}" type="presParOf" srcId="{1FE72836-0A73-47F7-ADAC-B048D334B89B}" destId="{407A1ADA-204D-4399-8B59-A47B691438A9}" srcOrd="0" destOrd="0" presId="urn:microsoft.com/office/officeart/2005/8/layout/cycle4"/>
    <dgm:cxn modelId="{849AEE76-2D40-4B9F-A3D9-61764BE13764}" type="presParOf" srcId="{407A1ADA-204D-4399-8B59-A47B691438A9}" destId="{F6A31C32-10AD-419A-970C-5163B80E8A8B}" srcOrd="0" destOrd="0" presId="urn:microsoft.com/office/officeart/2005/8/layout/cycle4"/>
    <dgm:cxn modelId="{698103AA-48BA-4D3A-BC21-D5E1F3D78B4D}" type="presParOf" srcId="{407A1ADA-204D-4399-8B59-A47B691438A9}" destId="{0C28294B-0BE7-4606-A974-899F16A3341C}" srcOrd="1" destOrd="0" presId="urn:microsoft.com/office/officeart/2005/8/layout/cycle4"/>
    <dgm:cxn modelId="{180BE448-C7A1-434A-97A0-B6A9BDB66543}" type="presParOf" srcId="{1FE72836-0A73-47F7-ADAC-B048D334B89B}" destId="{9CB8046C-8D31-455F-981F-F38DD2E9580F}" srcOrd="1" destOrd="0" presId="urn:microsoft.com/office/officeart/2005/8/layout/cycle4"/>
    <dgm:cxn modelId="{ECF52F94-03F5-4597-91E1-51158DF4CDC1}" type="presParOf" srcId="{9CB8046C-8D31-455F-981F-F38DD2E9580F}" destId="{48969C3D-86CF-4447-B8C0-7A73A448E857}" srcOrd="0" destOrd="0" presId="urn:microsoft.com/office/officeart/2005/8/layout/cycle4"/>
    <dgm:cxn modelId="{1C482C15-C0B6-4FCF-A570-F13A04831FA9}" type="presParOf" srcId="{9CB8046C-8D31-455F-981F-F38DD2E9580F}" destId="{07852C60-3DCF-4596-AE2D-5B6E7D9AFC16}" srcOrd="1" destOrd="0" presId="urn:microsoft.com/office/officeart/2005/8/layout/cycle4"/>
    <dgm:cxn modelId="{DC38C68B-539A-4F7E-851D-8311B660ED47}" type="presParOf" srcId="{1FE72836-0A73-47F7-ADAC-B048D334B89B}" destId="{1A92F6EB-202D-41E7-9638-04BF9B0DBCC0}" srcOrd="2" destOrd="0" presId="urn:microsoft.com/office/officeart/2005/8/layout/cycle4"/>
    <dgm:cxn modelId="{7AD45C41-B4F4-4128-819E-EDC98C73C09E}" type="presParOf" srcId="{1A92F6EB-202D-41E7-9638-04BF9B0DBCC0}" destId="{2A6D5D94-9AB8-47E4-B930-5E3565C7A179}" srcOrd="0" destOrd="0" presId="urn:microsoft.com/office/officeart/2005/8/layout/cycle4"/>
    <dgm:cxn modelId="{4C9D23CC-F50A-4805-B210-8EB66D94EEF9}" type="presParOf" srcId="{1A92F6EB-202D-41E7-9638-04BF9B0DBCC0}" destId="{033893AD-7453-4E9E-9DAF-FD733665109C}" srcOrd="1" destOrd="0" presId="urn:microsoft.com/office/officeart/2005/8/layout/cycle4"/>
    <dgm:cxn modelId="{258F6677-6270-4D1E-A88B-12940C6CF61E}" type="presParOf" srcId="{1FE72836-0A73-47F7-ADAC-B048D334B89B}" destId="{4E671F7E-B62F-429F-9308-27335D3EDF0F}" srcOrd="3" destOrd="0" presId="urn:microsoft.com/office/officeart/2005/8/layout/cycle4"/>
    <dgm:cxn modelId="{D4502B96-D597-4E5F-BD65-DEEB93B92373}" type="presParOf" srcId="{4E671F7E-B62F-429F-9308-27335D3EDF0F}" destId="{2BCD44A5-06B2-4B51-8C09-6208B19AE167}" srcOrd="0" destOrd="0" presId="urn:microsoft.com/office/officeart/2005/8/layout/cycle4"/>
    <dgm:cxn modelId="{0A64F69E-8EB2-4023-B1DC-E77BE1083BE6}" type="presParOf" srcId="{4E671F7E-B62F-429F-9308-27335D3EDF0F}" destId="{5382E264-7C7A-48D4-9364-9F8D84DD6B57}" srcOrd="1" destOrd="0" presId="urn:microsoft.com/office/officeart/2005/8/layout/cycle4"/>
    <dgm:cxn modelId="{D720D622-169F-4637-9095-B255A255F830}" type="presParOf" srcId="{1FE72836-0A73-47F7-ADAC-B048D334B89B}" destId="{54CD7D83-7ED9-4D16-8F3F-9B751F7A7EFF}" srcOrd="4" destOrd="0" presId="urn:microsoft.com/office/officeart/2005/8/layout/cycle4"/>
    <dgm:cxn modelId="{AC75E337-61F6-4A1E-9051-8FC6C52173A9}" type="presParOf" srcId="{4214ED72-437C-436D-B600-90569650EAE2}" destId="{C6FE3F18-D9F3-4ED5-9523-31D1AEA57808}" srcOrd="1" destOrd="0" presId="urn:microsoft.com/office/officeart/2005/8/layout/cycle4"/>
    <dgm:cxn modelId="{ABAA4ECD-4839-435A-B643-026C530FD9CF}" type="presParOf" srcId="{C6FE3F18-D9F3-4ED5-9523-31D1AEA57808}" destId="{FA1C4A3B-B70E-47F1-B255-B6427C4B1826}" srcOrd="0" destOrd="0" presId="urn:microsoft.com/office/officeart/2005/8/layout/cycle4"/>
    <dgm:cxn modelId="{816CBF0A-BFB5-466F-B29A-3FA1CA2AFB80}" type="presParOf" srcId="{C6FE3F18-D9F3-4ED5-9523-31D1AEA57808}" destId="{E6A8B564-63B4-406D-87DE-C2E43F40D187}" srcOrd="1" destOrd="0" presId="urn:microsoft.com/office/officeart/2005/8/layout/cycle4"/>
    <dgm:cxn modelId="{CAD1C26A-4498-4581-99C0-B4F0531480A3}" type="presParOf" srcId="{C6FE3F18-D9F3-4ED5-9523-31D1AEA57808}" destId="{1BD81783-D431-4613-AD93-026E31ED3E80}" srcOrd="2" destOrd="0" presId="urn:microsoft.com/office/officeart/2005/8/layout/cycle4"/>
    <dgm:cxn modelId="{111CCE5E-CAA4-495C-810B-6923A37F6DA0}" type="presParOf" srcId="{C6FE3F18-D9F3-4ED5-9523-31D1AEA57808}" destId="{6BE68468-1645-4036-8555-FFD3951490BC}" srcOrd="3" destOrd="0" presId="urn:microsoft.com/office/officeart/2005/8/layout/cycle4"/>
    <dgm:cxn modelId="{066D0C42-0D25-47F2-910C-0B4C054C1C8B}" type="presParOf" srcId="{C6FE3F18-D9F3-4ED5-9523-31D1AEA57808}" destId="{43C3B7AF-099A-4F6D-A115-08EE913BD328}" srcOrd="4" destOrd="0" presId="urn:microsoft.com/office/officeart/2005/8/layout/cycle4"/>
    <dgm:cxn modelId="{AEC33990-61E5-4AC0-8119-EF86D944FC6B}" type="presParOf" srcId="{4214ED72-437C-436D-B600-90569650EAE2}" destId="{AC532088-6A15-4052-BBA2-65DBB16C1AC3}" srcOrd="2" destOrd="0" presId="urn:microsoft.com/office/officeart/2005/8/layout/cycle4"/>
    <dgm:cxn modelId="{FA411780-18D7-4801-8F34-DD0C9FB5AE89}" type="presParOf" srcId="{4214ED72-437C-436D-B600-90569650EAE2}" destId="{8110404D-D522-4E89-BA97-C3B3B21122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D5D94-9AB8-47E4-B930-5E3565C7A179}">
      <dsp:nvSpPr>
        <dsp:cNvPr id="0" name=""/>
        <dsp:cNvSpPr/>
      </dsp:nvSpPr>
      <dsp:spPr>
        <a:xfrm>
          <a:off x="4807143" y="3333073"/>
          <a:ext cx="3450848" cy="148218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Make a manuscript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4956" y="3736177"/>
        <a:ext cx="2350476" cy="1046518"/>
      </dsp:txXfrm>
    </dsp:sp>
    <dsp:sp modelId="{2BCD44A5-06B2-4B51-8C09-6208B19AE167}">
      <dsp:nvSpPr>
        <dsp:cNvPr id="0" name=""/>
        <dsp:cNvSpPr/>
      </dsp:nvSpPr>
      <dsp:spPr>
        <a:xfrm>
          <a:off x="315397" y="3258845"/>
          <a:ext cx="3437051" cy="148218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Scrutinize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Discuss the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manuscript with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 others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956" y="3661950"/>
        <a:ext cx="2340817" cy="1046518"/>
      </dsp:txXfrm>
    </dsp:sp>
    <dsp:sp modelId="{48969C3D-86CF-4447-B8C0-7A73A448E857}">
      <dsp:nvSpPr>
        <dsp:cNvPr id="0" name=""/>
        <dsp:cNvSpPr/>
      </dsp:nvSpPr>
      <dsp:spPr>
        <a:xfrm>
          <a:off x="4310578" y="150880"/>
          <a:ext cx="4114357" cy="282911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Plan the work carefully before you start</a:t>
          </a:r>
          <a:endParaRPr lang="en-US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What question (problem) </a:t>
          </a: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is </a:t>
          </a: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studied? </a:t>
          </a:r>
          <a:r>
            <a:rPr lang="en-US" sz="16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 the Introduction.</a:t>
          </a:r>
          <a:endParaRPr lang="en-US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How </a:t>
          </a: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is </a:t>
          </a: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the problem   studied? </a:t>
          </a:r>
          <a:r>
            <a:rPr lang="en-US" sz="16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 Methods.</a:t>
          </a:r>
          <a:endParaRPr lang="en-US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What are the </a:t>
          </a: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findings? </a:t>
          </a:r>
          <a:endParaRPr lang="en-US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 Results.</a:t>
          </a:r>
          <a:endParaRPr lang="en-US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• What does these findings means? </a:t>
          </a:r>
          <a:r>
            <a:rPr lang="en-US" sz="16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Discussion</a:t>
          </a:r>
          <a:r>
            <a:rPr lang="en-US" sz="16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6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7031" y="213026"/>
        <a:ext cx="2755758" cy="1997544"/>
      </dsp:txXfrm>
    </dsp:sp>
    <dsp:sp modelId="{F6A31C32-10AD-419A-970C-5163B80E8A8B}">
      <dsp:nvSpPr>
        <dsp:cNvPr id="0" name=""/>
        <dsp:cNvSpPr/>
      </dsp:nvSpPr>
      <dsp:spPr>
        <a:xfrm>
          <a:off x="166944" y="141194"/>
          <a:ext cx="3178860" cy="148218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Revise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Check the language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Submit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503" y="173753"/>
        <a:ext cx="2160084" cy="1046518"/>
      </dsp:txXfrm>
    </dsp:sp>
    <dsp:sp modelId="{FA1C4A3B-B70E-47F1-B255-B6427C4B1826}">
      <dsp:nvSpPr>
        <dsp:cNvPr id="0" name=""/>
        <dsp:cNvSpPr/>
      </dsp:nvSpPr>
      <dsp:spPr>
        <a:xfrm>
          <a:off x="1800009" y="368723"/>
          <a:ext cx="2005577" cy="2005577"/>
        </a:xfrm>
        <a:prstGeom prst="pieWedg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ACT</a:t>
          </a:r>
          <a:endParaRPr lang="en-US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7429" y="956143"/>
        <a:ext cx="1418157" cy="1418157"/>
      </dsp:txXfrm>
    </dsp:sp>
    <dsp:sp modelId="{E6A8B564-63B4-406D-87DE-C2E43F40D187}">
      <dsp:nvSpPr>
        <dsp:cNvPr id="0" name=""/>
        <dsp:cNvSpPr/>
      </dsp:nvSpPr>
      <dsp:spPr>
        <a:xfrm rot="5400000">
          <a:off x="3804201" y="368723"/>
          <a:ext cx="2005577" cy="2005577"/>
        </a:xfrm>
        <a:prstGeom prst="pieWedg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Plan</a:t>
          </a:r>
          <a:endParaRPr lang="en-US" sz="3000" b="1" kern="12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804201" y="956143"/>
        <a:ext cx="1418157" cy="1418157"/>
      </dsp:txXfrm>
    </dsp:sp>
    <dsp:sp modelId="{1BD81783-D431-4613-AD93-026E31ED3E80}">
      <dsp:nvSpPr>
        <dsp:cNvPr id="0" name=""/>
        <dsp:cNvSpPr/>
      </dsp:nvSpPr>
      <dsp:spPr>
        <a:xfrm rot="10800000">
          <a:off x="3804201" y="2372935"/>
          <a:ext cx="2005577" cy="2005577"/>
        </a:xfrm>
        <a:prstGeom prst="pieWedg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B88C00"/>
              </a:solidFill>
              <a:latin typeface="Times New Roman" pitchFamily="18" charset="0"/>
              <a:cs typeface="Times New Roman" pitchFamily="18" charset="0"/>
            </a:rPr>
            <a:t>Do</a:t>
          </a:r>
          <a:endParaRPr lang="en-US" sz="3000" b="1" kern="1200" dirty="0">
            <a:solidFill>
              <a:srgbClr val="B88C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804201" y="2372935"/>
        <a:ext cx="1418157" cy="1418157"/>
      </dsp:txXfrm>
    </dsp:sp>
    <dsp:sp modelId="{6BE68468-1645-4036-8555-FFD3951490BC}">
      <dsp:nvSpPr>
        <dsp:cNvPr id="0" name=""/>
        <dsp:cNvSpPr/>
      </dsp:nvSpPr>
      <dsp:spPr>
        <a:xfrm rot="16200000">
          <a:off x="1872210" y="2376264"/>
          <a:ext cx="2005577" cy="2005577"/>
        </a:xfrm>
        <a:prstGeom prst="pieWedg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Study</a:t>
          </a:r>
          <a:endParaRPr lang="en-US" sz="30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459630" y="2376264"/>
        <a:ext cx="1418157" cy="1418157"/>
      </dsp:txXfrm>
    </dsp:sp>
    <dsp:sp modelId="{AC532088-6A15-4052-BBA2-65DBB16C1AC3}">
      <dsp:nvSpPr>
        <dsp:cNvPr id="0" name=""/>
        <dsp:cNvSpPr/>
      </dsp:nvSpPr>
      <dsp:spPr>
        <a:xfrm rot="5400000">
          <a:off x="3205341" y="1412974"/>
          <a:ext cx="1408353" cy="1695218"/>
        </a:xfrm>
        <a:prstGeom prst="circularArrow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8110404D-D522-4E89-BA97-C3B3B211221A}">
      <dsp:nvSpPr>
        <dsp:cNvPr id="0" name=""/>
        <dsp:cNvSpPr/>
      </dsp:nvSpPr>
      <dsp:spPr>
        <a:xfrm rot="15993188">
          <a:off x="3098387" y="1460910"/>
          <a:ext cx="1389220" cy="1678617"/>
        </a:xfrm>
        <a:prstGeom prst="circularArrow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EC96C-9780-4D7A-8B94-AFD57CB4E223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1CF8-52C7-4607-BF8A-59F7850D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BEBD-F152-4080-A5DF-357285F1045E}" type="datetime1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49F5-4DF7-4043-92B4-6A72AC38888E}" type="datetime1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187D-FEE7-4074-A917-98E6A96068D3}" type="datetime1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8828-079E-478B-AC68-DF61BEA5F3A0}" type="datetime1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A576-4AAB-4BEF-90CE-165D046C40E3}" type="datetime1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1293-717C-4B2D-AC9A-1BE0DBCD523D}" type="datetime1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031-CF02-4C49-9AFA-64EC163863C0}" type="datetime1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E38B-B0CC-4447-8D7E-CFE3257806A8}" type="datetime1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C2B5-AFEF-431D-99FD-B4119C5BB9A5}" type="datetime1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09EA-4240-4B8F-905F-1B455E18ACE7}" type="datetime1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4AB09A-C5F2-49AD-9EBA-901EAAC4F77F}" type="datetime1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A3AE50-E966-4A90-8F19-A138EEEF868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endParaRPr lang="en-GB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Entidhar Al-Taie</a:t>
            </a:r>
            <a:endParaRPr lang="en-GB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568952" cy="230425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and Publish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Scientific Paper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z="1600" smtClean="0"/>
              <a:t>1</a:t>
            </a:fld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518A-0F63-4D60-A592-48255E712993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Improvement Cycle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3352092"/>
              </p:ext>
            </p:extLst>
          </p:nvPr>
        </p:nvGraphicFramePr>
        <p:xfrm>
          <a:off x="467544" y="119675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470E-E329-47E6-8A19-0C31445CC0E4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92888" cy="518457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2800" b="1" dirty="0" smtClean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IMRAD: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usually used.</a:t>
            </a:r>
            <a:r>
              <a:rPr lang="en-GB" sz="2800" b="1" dirty="0" smtClean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88900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92175" lvl="0" indent="-892175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Results ( Text, Tables, and Figures) </a:t>
            </a:r>
          </a:p>
          <a:p>
            <a:pPr marL="719138" lvl="0" indent="-185738" defTabSz="80486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Discussion</a:t>
            </a:r>
          </a:p>
          <a:p>
            <a:pPr marL="446088" indent="-446088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times it is desirable to combine the Materials and Methods and the Results into an integrated “Experimental” section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6088" lvl="0" indent="-446088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good to refer to “Instructions to Authors”.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Scientific Journal appeared in 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1665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2005 about 15000-20000 Journals 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exists.</a:t>
            </a:r>
            <a:endParaRPr lang="ar-SA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3200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80920" cy="108879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scientific paper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90F0-FA5A-42A2-AA04-3D139BB94C4F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48965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Highly regarded papers in the research area should be studied.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Reading papers from the journal you would like to submit your article.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Instructions of the journal should be followed.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General instructions can be found in: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The Chicago Manual of Style 2003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Publication manual of the American Psychological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Association 2001.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While reading create files for each section include new ideas.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ar-SA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872774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for Preparing to write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F1EA-611D-45E5-8D5D-9DAAF6D25DFE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4536504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</a:t>
            </a:r>
            <a:r>
              <a:rPr lang="en-US" sz="11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title will be read by many people while </a:t>
            </a:r>
            <a:r>
              <a:rPr lang="en-US" sz="1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paper </a:t>
            </a: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will be read by few</a:t>
            </a:r>
            <a:r>
              <a:rPr lang="en-US" sz="11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11200" dirty="0">
              <a:solidFill>
                <a:srgbClr val="000000"/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1200" i="1" dirty="0" smtClean="0">
              <a:solidFill>
                <a:srgbClr val="FF0000"/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i="1" dirty="0" smtClean="0">
                <a:solidFill>
                  <a:srgbClr val="FF0000"/>
                </a:solidFill>
                <a:latin typeface="Times New Roman"/>
              </a:rPr>
              <a:t>What </a:t>
            </a:r>
            <a:r>
              <a:rPr lang="en-US" sz="11200" i="1" dirty="0">
                <a:solidFill>
                  <a:srgbClr val="FF0000"/>
                </a:solidFill>
                <a:latin typeface="Times New Roman"/>
              </a:rPr>
              <a:t>is a good title?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It is the fewest words that can describe the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contents of the paper.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Indexing and abstracting depends on the title</a:t>
            </a:r>
            <a:r>
              <a:rPr lang="en-US" sz="1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 Titles should not contain:</a:t>
            </a:r>
            <a:endParaRPr lang="en-US" sz="1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Abbreviations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Chemical formulas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Proprietary names (ownership names)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Jargon (slang)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ar-SA" sz="4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872774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Prepare the Title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24D-3B1B-4718-9216-D6512AAC2221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4968551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Titles should be short but not too short.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Should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be specific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Long title is waste of words.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Words to be avoided: </a:t>
            </a:r>
          </a:p>
          <a:p>
            <a:pPr marL="354013" lvl="0" indent="-3540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Studies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on, Investigation on, Observation on, A, An or The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GB" sz="3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Title as a Label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The title of a paper is a label not a sentence.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The order of words is very important.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Should be suitable for indexing. </a:t>
            </a:r>
          </a:p>
          <a:p>
            <a:pPr marL="354013" lvl="0" indent="-3540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The title should highlight the significant content of the paper. </a:t>
            </a:r>
          </a:p>
          <a:p>
            <a:pPr marL="354013" lvl="0" indent="-3540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Running title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printed on the top of each page to help the reader. </a:t>
            </a:r>
          </a:p>
          <a:p>
            <a:pPr marL="354013" lvl="0" indent="-354013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175351" cy="936104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7FA7-5985-4C92-B93C-31397F17AB32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848872" cy="4896544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There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no agreed rules on the right order of</a:t>
            </a:r>
          </a:p>
          <a:p>
            <a:pPr marL="442913" lvl="0" indent="873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authors.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Some prefer to list their names alphabetically.</a:t>
            </a:r>
          </a:p>
          <a:p>
            <a:pPr lvl="0" indent="530225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(in Mathematics this is universal).</a:t>
            </a:r>
          </a:p>
          <a:p>
            <a:pPr marL="442913" lvl="0" indent="-4429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In the past the Head of Lab etc. was used to put his/her name.</a:t>
            </a:r>
          </a:p>
          <a:p>
            <a:pPr marL="265113" lvl="0" indent="-265113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Now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first author is the senior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author (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author is the person who did the largest part of the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you decide which journal your paper will be submitted to, then read the instruction for authors in that journal carefully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ar-SA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20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List Authors and Addresses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182-0A3F-407F-BE98-B2D24650CD3E}" type="datetime1">
              <a:rPr lang="en-GB" smtClean="0"/>
              <a:t>06/03/2017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268761"/>
            <a:ext cx="7992888" cy="4665904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Abstract should be short but give the overall idea: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what was done?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what was found? 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what are the main conclusions?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“</a:t>
            </a:r>
            <a:r>
              <a:rPr lang="en-GB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174625" lvl="0" indent="-174625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Abstract is a miniature version of the paper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533400" lvl="0" indent="-533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1463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An Abstract should provide a brief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summary of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each main sections of the paper (Introduction, Materials and Methods,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Results and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Discussion).</a:t>
            </a: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87625" y="260648"/>
            <a:ext cx="5472608" cy="72875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C148-3690-456E-8A55-3B0A64479A5F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136904" cy="53285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papers we use </a:t>
            </a:r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informative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abstract.</a:t>
            </a:r>
          </a:p>
          <a:p>
            <a:pPr marL="354013" indent="-3540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reports, review papers and conference reports we use</a:t>
            </a:r>
            <a:r>
              <a:rPr lang="en-US" sz="2800" dirty="0">
                <a:solidFill>
                  <a:srgbClr val="B88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solidFill>
                  <a:srgbClr val="B88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indicative</a:t>
            </a:r>
            <a:r>
              <a:rPr lang="en-US" sz="2800" i="1" dirty="0">
                <a:solidFill>
                  <a:srgbClr val="B88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i="1" u="sng" dirty="0">
                <a:solidFill>
                  <a:srgbClr val="B88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Indicative abstract is more or less like table of</a:t>
            </a:r>
          </a:p>
          <a:p>
            <a:pPr marL="2651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content.</a:t>
            </a:r>
          </a:p>
          <a:p>
            <a:pPr marL="265113" indent="-2651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Abstracts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published by itself. Thus it should contain no bibliographic, figure, or table reference….</a:t>
            </a:r>
          </a:p>
          <a:p>
            <a:pPr marL="271463" indent="-2714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should be familiar to the potential</a:t>
            </a:r>
          </a:p>
          <a:p>
            <a:pPr marL="265113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reader. Omit abbreviations and acronyms. Write the paper before you write the abstract.</a:t>
            </a:r>
            <a:endParaRPr lang="ar-SA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5760640" cy="864096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Abstracts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EC1A-6E86-45E3-AF60-9FE64BFD9A58}" type="datetime1">
              <a:rPr lang="en-GB" smtClean="0"/>
              <a:t>06/03/2017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9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4968551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introduction is one of the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most important sections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of a scientific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article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It should: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3200" dirty="0">
                <a:solidFill>
                  <a:srgbClr val="B4DCFA">
                    <a:lumMod val="50000"/>
                  </a:srgbClr>
                </a:solidFill>
                <a:latin typeface="Times New Roman"/>
              </a:rPr>
              <a:t>introduce the reader to the problem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3200" dirty="0">
                <a:solidFill>
                  <a:srgbClr val="B4DCFA">
                    <a:lumMod val="50000"/>
                  </a:srgbClr>
                </a:solidFill>
                <a:latin typeface="Times New Roman"/>
              </a:rPr>
              <a:t>give the context of the </a:t>
            </a:r>
            <a:r>
              <a:rPr lang="en-US" sz="3200" dirty="0" smtClean="0">
                <a:solidFill>
                  <a:srgbClr val="B4DCFA">
                    <a:lumMod val="50000"/>
                  </a:srgbClr>
                </a:solidFill>
                <a:latin typeface="Times New Roman"/>
              </a:rPr>
              <a:t>problem</a:t>
            </a:r>
            <a:endParaRPr lang="en-US" sz="3200" dirty="0">
              <a:solidFill>
                <a:srgbClr val="B4DCFA">
                  <a:lumMod val="50000"/>
                </a:srgbClr>
              </a:solidFill>
              <a:latin typeface="Times New Roman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3200" dirty="0">
                <a:solidFill>
                  <a:srgbClr val="B4DCFA">
                    <a:lumMod val="50000"/>
                  </a:srgbClr>
                </a:solidFill>
                <a:latin typeface="Times New Roman"/>
              </a:rPr>
              <a:t>review previous work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3200" dirty="0">
                <a:solidFill>
                  <a:srgbClr val="B4DCFA">
                    <a:lumMod val="50000"/>
                  </a:srgbClr>
                </a:solidFill>
                <a:latin typeface="Times New Roman"/>
              </a:rPr>
              <a:t>justify the work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3200" dirty="0">
                <a:solidFill>
                  <a:srgbClr val="B4DCFA">
                    <a:lumMod val="50000"/>
                  </a:srgbClr>
                </a:solidFill>
                <a:latin typeface="Times New Roman"/>
              </a:rPr>
              <a:t>give scope and objectives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3200" b="1" dirty="0">
                <a:solidFill>
                  <a:srgbClr val="FF33CC"/>
                </a:solidFill>
                <a:latin typeface="Times New Roman"/>
              </a:rPr>
              <a:t>make the reader interested</a:t>
            </a:r>
            <a:endParaRPr lang="ar-SA" sz="3200" dirty="0">
              <a:solidFill>
                <a:srgbClr val="FF33CC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200" i="1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1679" y="260649"/>
            <a:ext cx="5400601" cy="864096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GB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6497-82C8-4C61-B82D-925B20C73AA4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848872" cy="504056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four different types of information and ideas found in the introduction are commonly structured in a particular way.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linguistic researcher, Swales (1984), after surveying a substantial number of published articles across a wide range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disciplines,</a:t>
            </a:r>
            <a:r>
              <a:rPr lang="ar-IQ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described the way theses types of information and ideas are structured as a pattern of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7665" y="188640"/>
            <a:ext cx="5688632" cy="108012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/>
              </a:rPr>
              <a:t>Introduction Moves</a:t>
            </a:r>
            <a:r>
              <a:rPr lang="en-US" sz="4000" b="0" dirty="0">
                <a:solidFill>
                  <a:srgbClr val="0070C0"/>
                </a:solidFill>
                <a:latin typeface="Times New Roman"/>
              </a:rPr>
              <a:t/>
            </a:r>
            <a:br>
              <a:rPr lang="en-US" sz="4000" b="0" dirty="0">
                <a:solidFill>
                  <a:srgbClr val="0070C0"/>
                </a:solidFill>
                <a:latin typeface="Times New Roman"/>
              </a:rPr>
            </a:br>
            <a:r>
              <a:rPr lang="en-US" sz="4800" b="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19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EB0B-66EA-493A-83F2-AF2E71C58CAE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712968" cy="55303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Day, R.A. and Gastel, B.,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2010,How to Write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Publish a Scientific Paper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7th Ed.,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 Un. Press.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Hofmann, A.H.,2010, 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Writing and Communication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Un. Press.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-Bold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-Bold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-Bold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Jansson, R. (2013).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 for Scientific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Research: A Practical Guide to Good Science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Writing,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Studentlitteratur, Lund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175351" cy="1008111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25" y="412676"/>
            <a:ext cx="1383968" cy="20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ntidha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75" y="2636913"/>
            <a:ext cx="14583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71" y="4793210"/>
            <a:ext cx="1429222" cy="18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737-E38D-4388-886A-4AE21A182B23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936104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MOVES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56792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>
              <a:buFont typeface="Arial" pitchFamily="34" charset="0"/>
              <a:buChar char="•"/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topic and emphasize why is it important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Relate to current knowledge: "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What's been done" and "What need's to be done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Preparing for present research, indicating a gap, raising a question.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 4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work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purpose and main objective.</a:t>
            </a:r>
          </a:p>
          <a:p>
            <a:endParaRPr lang="en-US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E61A-BA58-46A2-9863-6CD6B2215C9D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21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9020"/>
            <a:ext cx="832270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8" y="2628528"/>
            <a:ext cx="8238493" cy="34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48872" cy="424847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n-US" sz="3200" b="1" i="1" dirty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Purpose of this Section</a:t>
            </a:r>
            <a:r>
              <a:rPr lang="en-US" sz="3200" b="1" i="1" dirty="0" smtClean="0">
                <a:solidFill>
                  <a:srgbClr val="4E67C8">
                    <a:lumMod val="75000"/>
                  </a:srgbClr>
                </a:solidFill>
                <a:latin typeface="Times New Roman"/>
              </a:rPr>
              <a:t>:</a:t>
            </a:r>
            <a:endParaRPr lang="en-US" sz="3600" b="1" i="1" dirty="0">
              <a:solidFill>
                <a:srgbClr val="4E67C8">
                  <a:lumMod val="75000"/>
                </a:srgbClr>
              </a:solidFill>
              <a:latin typeface="Times New Roman"/>
            </a:endParaRPr>
          </a:p>
          <a:p>
            <a:pPr marL="265113" lvl="0" indent="-265113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part is usually written in the past tense.</a:t>
            </a:r>
          </a:p>
          <a:p>
            <a:pPr marL="265113" lvl="0" indent="-265113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65113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this part full details are to be given about the</a:t>
            </a:r>
          </a:p>
          <a:p>
            <a:pPr marL="265113" lvl="0" indent="889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technique used.</a:t>
            </a:r>
          </a:p>
          <a:p>
            <a:pPr marL="265113" lvl="0" indent="-265113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case experiments are used they should be</a:t>
            </a:r>
          </a:p>
          <a:p>
            <a:pPr lvl="0" indent="2651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reproducible. The potential of reproducing the</a:t>
            </a:r>
          </a:p>
          <a:p>
            <a:pPr lvl="0" indent="2651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 results must exist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>
              <a:buClr>
                <a:srgbClr val="212745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E67C8">
                    <a:lumMod val="50000"/>
                  </a:srgbClr>
                </a:solidFill>
                <a:latin typeface="Times New Roman"/>
              </a:rPr>
              <a:t>Include </a:t>
            </a:r>
            <a:r>
              <a:rPr lang="en-US" sz="2800" dirty="0">
                <a:solidFill>
                  <a:srgbClr val="4E67C8">
                    <a:lumMod val="50000"/>
                  </a:srgbClr>
                </a:solidFill>
                <a:latin typeface="Times New Roman"/>
              </a:rPr>
              <a:t>the exact technical specifications and quantities and source or method of preparation.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ar-SA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8872" cy="1368152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Materials and Methods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9515-739D-4561-8F24-A9936AAB650B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424936" cy="5661248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Avoid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trade names. </a:t>
            </a:r>
          </a:p>
          <a:p>
            <a:pPr marL="442913" indent="-442913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If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trade name is to be cited then it should be capitalized to distinguish it from generic name. </a:t>
            </a:r>
          </a:p>
          <a:p>
            <a:pPr marL="442913" indent="-442913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Normally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generic name immediately follow the trade name (e.g. Kleenex facial tissues). </a:t>
            </a:r>
          </a:p>
          <a:p>
            <a:pPr marL="442913" indent="-442913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Description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of what was needed to do the work (e.g., specimens), what was done, and how it was done, when and where (if these are necessary details).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442913" indent="-442913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Not a narrative, as you might write to your friend describing your day (“First we drove the van to the river, then we launched the boat and. . . .”) but rather a concise description of what a reader would need to envision, understand, assess, and (if needed) replicate the work.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175351" cy="79208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Materials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Methods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1828800" cy="365125"/>
          </a:xfrm>
        </p:spPr>
        <p:txBody>
          <a:bodyPr/>
          <a:lstStyle/>
          <a:p>
            <a:fld id="{40A3AE50-E966-4A90-8F19-A138EEEF8685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8649-1DC1-46F8-A7C3-8F9D2B3B6057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920880" cy="5040559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precise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Questions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as “how much” and “how”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should be precisely answered by the author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Statistical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 are often necessary.</a:t>
            </a:r>
          </a:p>
          <a:p>
            <a:pPr marL="354013" lvl="0" indent="-354013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data not the statistics.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Ordinary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methods are to be used</a:t>
            </a:r>
          </a:p>
          <a:p>
            <a:pPr marL="176213" lvl="0" indent="-1762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without comment; advanced or unusual methods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 literature citation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Figures (as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needed), Tables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(as needed).</a:t>
            </a:r>
          </a:p>
          <a:p>
            <a:pPr marL="265113" indent="-265113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interpretation, no comparison, just the facts, with no editorializing.</a:t>
            </a:r>
          </a:p>
          <a:p>
            <a:endParaRPr lang="en-GB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864096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Measurements and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(Results)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10E5-F628-4CDF-888D-1CBC719EC238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68052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Principals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Write with the reader in mind:</a:t>
            </a:r>
            <a:endParaRPr lang="en-US" sz="32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obtain good results is very nice.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-Collection of data can not speak for it self. 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needs to be well communicated.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-Your readers are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scientists,</a:t>
            </a:r>
            <a:r>
              <a:rPr lang="ar-IQ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reviewers,</a:t>
            </a:r>
            <a:r>
              <a:rPr lang="ar-IQ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researchers…etc.</a:t>
            </a:r>
            <a:endParaRPr lang="ar-SA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3689" y="188641"/>
            <a:ext cx="5544615" cy="1152128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1767-2F78-48DC-9847-7F8D03B22BB9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424936" cy="583264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9900"/>
                </a:solidFill>
                <a:latin typeface="Times New Roman"/>
              </a:rPr>
              <a:t>Bad example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: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current remained increased for </a:t>
            </a:r>
            <a:r>
              <a:rPr lang="en-US" sz="2800" b="1" i="1" u="sng" dirty="0">
                <a:solidFill>
                  <a:srgbClr val="FF9900"/>
                </a:solidFill>
                <a:latin typeface="Times New Roman"/>
              </a:rPr>
              <a:t>several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hours.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Nests were observed </a:t>
            </a:r>
            <a:r>
              <a:rPr lang="en-US" sz="2800" b="1" i="1" u="sng" dirty="0">
                <a:solidFill>
                  <a:srgbClr val="FF9900"/>
                </a:solidFill>
                <a:latin typeface="Times New Roman"/>
              </a:rPr>
              <a:t>frequently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ar-IQ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for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signs of predation.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carbonate layer was prepared </a:t>
            </a:r>
            <a:r>
              <a:rPr lang="en-US" sz="2800" b="1" i="1" u="sng" dirty="0">
                <a:solidFill>
                  <a:srgbClr val="FF9900"/>
                </a:solidFill>
                <a:latin typeface="Times New Roman"/>
              </a:rPr>
              <a:t>with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sodium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carbonate.</a:t>
            </a:r>
          </a:p>
          <a:p>
            <a:r>
              <a:rPr lang="en-US" sz="2800" b="1" i="1" dirty="0">
                <a:solidFill>
                  <a:srgbClr val="FF33CC"/>
                </a:solidFill>
                <a:latin typeface="Times New Roman"/>
              </a:rPr>
              <a:t>Revised good sentences: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current remained increased for </a:t>
            </a:r>
            <a:r>
              <a:rPr lang="en-US" sz="2800" b="1" i="1" u="sng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6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hours.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Nests were observed </a:t>
            </a:r>
            <a:r>
              <a:rPr lang="en-US" sz="2800" b="1" i="1" u="sng" dirty="0">
                <a:solidFill>
                  <a:srgbClr val="FF33CC"/>
                </a:solidFill>
                <a:latin typeface="Times New Roman"/>
              </a:rPr>
              <a:t>12 hours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for signs of predation.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carbonate layer was prepared </a:t>
            </a:r>
            <a:r>
              <a:rPr lang="en-US" sz="2800" b="1" i="1" u="sng" dirty="0">
                <a:solidFill>
                  <a:srgbClr val="FF33CC"/>
                </a:solidFill>
                <a:latin typeface="Times New Roman"/>
              </a:rPr>
              <a:t>in the presence of 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sodium carbonate.</a:t>
            </a:r>
            <a:endParaRPr lang="ar-SA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7175351" cy="720079"/>
          </a:xfrm>
        </p:spPr>
        <p:txBody>
          <a:bodyPr/>
          <a:lstStyle/>
          <a:p>
            <a:r>
              <a:rPr lang="en-GB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Use Precise words</a:t>
            </a:r>
            <a:br>
              <a:rPr lang="en-GB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54E-ACBD-4E14-9AE5-4CC4D1584DA9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5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568952" cy="561662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Words should be precise and simple.</a:t>
            </a:r>
          </a:p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Bad example: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Fractions of 0.8 ml were collected,</a:t>
            </a:r>
            <a:r>
              <a:rPr lang="en-US" sz="2800" dirty="0">
                <a:solidFill>
                  <a:srgbClr val="FF9900"/>
                </a:solidFill>
                <a:latin typeface="Times New Roman"/>
              </a:rPr>
              <a:t> </a:t>
            </a:r>
            <a:r>
              <a:rPr lang="en-US" sz="2800" b="1" i="1" u="sng" dirty="0">
                <a:solidFill>
                  <a:srgbClr val="FF9900"/>
                </a:solidFill>
                <a:latin typeface="Times New Roman"/>
              </a:rPr>
              <a:t>reduced to dryness</a:t>
            </a:r>
            <a:r>
              <a:rPr lang="en-US" sz="2800" u="sng" dirty="0">
                <a:solidFill>
                  <a:srgbClr val="FF9900"/>
                </a:solidFill>
                <a:latin typeface="Times New Roman"/>
              </a:rPr>
              <a:t>,</a:t>
            </a:r>
            <a:r>
              <a:rPr lang="en-US" sz="2800" dirty="0">
                <a:solidFill>
                  <a:srgbClr val="FF990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and dissolved in 3.4% methanol prior to being sequenced.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Our results </a:t>
            </a:r>
            <a:r>
              <a:rPr lang="en-US" sz="2800" b="1" i="1" u="sng" dirty="0">
                <a:solidFill>
                  <a:srgbClr val="FF9900"/>
                </a:solidFill>
                <a:latin typeface="Times New Roman"/>
              </a:rPr>
              <a:t>reflects deviations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from thermal equilibrium during desorption.</a:t>
            </a:r>
            <a:endParaRPr lang="en-US" sz="2800" i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Revised good sentences: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Fractions of 0.8 ml were collected</a:t>
            </a:r>
            <a:r>
              <a:rPr lang="en-US" sz="2800" dirty="0">
                <a:solidFill>
                  <a:srgbClr val="FF33CC"/>
                </a:solidFill>
                <a:latin typeface="Times New Roman"/>
              </a:rPr>
              <a:t>, </a:t>
            </a:r>
            <a:r>
              <a:rPr lang="en-US" sz="2800" b="1" i="1" u="sng" dirty="0">
                <a:solidFill>
                  <a:srgbClr val="FF33CC"/>
                </a:solidFill>
                <a:latin typeface="Times New Roman"/>
              </a:rPr>
              <a:t>dried</a:t>
            </a:r>
            <a:r>
              <a:rPr lang="en-US" sz="2800" dirty="0">
                <a:solidFill>
                  <a:srgbClr val="FF33CC"/>
                </a:solidFill>
                <a:latin typeface="Times New Roman"/>
              </a:rPr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and dissolved in 3.4% methanol prior to being sequenced.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Our results </a:t>
            </a:r>
            <a:r>
              <a:rPr lang="en-US" sz="2800" b="1" i="1" u="sng" dirty="0">
                <a:solidFill>
                  <a:srgbClr val="FF33CC"/>
                </a:solidFill>
                <a:latin typeface="Times New Roman"/>
              </a:rPr>
              <a:t>deviate</a:t>
            </a:r>
            <a:r>
              <a:rPr lang="en-US" sz="2800" b="1" i="1" dirty="0">
                <a:solidFill>
                  <a:srgbClr val="FF33CC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from thermal equilibrium during desorption.</a:t>
            </a: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175351" cy="936104"/>
          </a:xfrm>
        </p:spPr>
        <p:txBody>
          <a:bodyPr/>
          <a:lstStyle/>
          <a:p>
            <a:r>
              <a:rPr lang="en-GB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Use Simple Words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AA74-0C2A-4EE9-8442-CD68E51DBAB6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223" y="90872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Many English as a Second Language authors</a:t>
            </a:r>
          </a:p>
          <a:p>
            <a:pPr marL="27305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convert vocabulary of their native language for</a:t>
            </a:r>
          </a:p>
          <a:p>
            <a:pPr marL="27305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use in English writing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177800" indent="-17780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In some cultures pompous words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</a:t>
            </a:r>
            <a:r>
              <a:rPr lang="ar-IQ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extensively used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, and statements tend to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be</a:t>
            </a:r>
            <a:r>
              <a:rPr lang="ar-IQ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indirect.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Be careful not to overuse pompous words and</a:t>
            </a:r>
          </a:p>
          <a:p>
            <a:pPr marL="27305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phrases. Use direct statements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To ensure that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your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readers understand what</a:t>
            </a:r>
          </a:p>
          <a:p>
            <a:pPr indent="27305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you are writing use simple words.</a:t>
            </a: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032D-629F-4B34-889F-712A0E458574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1256" y="977280"/>
            <a:ext cx="7992888" cy="505583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This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is the hardest part to write. </a:t>
            </a:r>
          </a:p>
          <a:p>
            <a:pPr marL="265113" indent="-265113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Papers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rejected because of a faulty discussion. </a:t>
            </a:r>
          </a:p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Many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discussions are too long and verbose.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175351" cy="800766"/>
          </a:xfrm>
        </p:spPr>
        <p:txBody>
          <a:bodyPr/>
          <a:lstStyle/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the </a:t>
            </a:r>
            <a:r>
              <a:rPr lang="en-GB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29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3F10-E69D-45B3-942F-EA3083F729CF}" type="datetime1">
              <a:rPr lang="en-GB" smtClean="0"/>
              <a:t>06/03/2017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984513" y="3004457"/>
            <a:ext cx="4648200" cy="2971800"/>
            <a:chOff x="2133600" y="3505200"/>
            <a:chExt cx="4648200" cy="29718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429000" y="3505200"/>
              <a:ext cx="1905000" cy="685800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971800" y="4267200"/>
              <a:ext cx="2895600" cy="685800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590800" y="5029200"/>
              <a:ext cx="3733800" cy="685800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133600" y="5791200"/>
              <a:ext cx="4648200" cy="685800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419600" y="3733800"/>
              <a:ext cx="0" cy="9906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038600" y="4495800"/>
              <a:ext cx="0" cy="9906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657600" y="5334000"/>
              <a:ext cx="0" cy="9906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4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064896" cy="5184576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acceptable primary scientific publication must be the first disclosure containing sufficient information to enable peers (1) to assess observations, (2) to repeat experiments, and (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to evaluate intellectual processes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a scientific paper is:</a:t>
            </a:r>
          </a:p>
          <a:p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publication of an original research  results.  </a:t>
            </a:r>
          </a:p>
          <a:p>
            <a:r>
              <a:rPr lang="en-GB" sz="2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Peers of the author can repeat the experiment.</a:t>
            </a:r>
          </a:p>
          <a:p>
            <a:r>
              <a:rPr lang="en-GB" sz="2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In journal or other source available for scientific community.</a:t>
            </a:r>
          </a:p>
          <a:p>
            <a:r>
              <a:rPr lang="en-GB" sz="2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paper had been peer reviewed before publication.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535391" cy="1008112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Scientific Paper?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41B-93DB-4B2B-BBBE-CEC17BE5B567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5040559"/>
          </a:xfrm>
        </p:spPr>
        <p:txBody>
          <a:bodyPr>
            <a:normAutofit lnSpcReduction="10000"/>
          </a:bodyPr>
          <a:lstStyle/>
          <a:p>
            <a:pPr marL="354013" indent="-354013"/>
            <a:r>
              <a:rPr lang="en-GB" sz="2800" dirty="0" smtClean="0">
                <a:latin typeface="Times New Roman"/>
              </a:rPr>
              <a:t>1.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Try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to present the principles, relationships,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and generalizations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shown by the results. 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354013" indent="-354013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2. Point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out any exceptions or any lack of correlation and define unsettled points. 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354013" indent="-354013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3. Show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how your results and interpretations agree (or contrast) with previously published work. 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354013" indent="-354013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4. Begin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with the interpretation of the data, with respect to the specific objectives of the study,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ending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with the concepts used to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start the Introduction.</a:t>
            </a:r>
          </a:p>
          <a:p>
            <a:pPr marL="354013" indent="-354013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5.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Discuss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theoretical implications of your work, as well as any possible practical applications. 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354013" indent="-354013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6. Summarize your</a:t>
            </a:r>
            <a:r>
              <a:rPr lang="ar-IQ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evidence</a:t>
            </a:r>
            <a:r>
              <a:rPr lang="ar-IQ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for</a:t>
            </a:r>
            <a:r>
              <a:rPr lang="ar-IQ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each</a:t>
            </a:r>
            <a:r>
              <a:rPr lang="ar-IQ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conclusion.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354013" indent="-354013"/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354013" indent="-354013"/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570843" cy="792088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the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1DAB-8C48-4859-853E-B967CA2D52A3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7776864" cy="3585784"/>
          </a:xfrm>
        </p:spPr>
        <p:txBody>
          <a:bodyPr/>
          <a:lstStyle/>
          <a:p>
            <a:endParaRPr lang="en-GB" sz="1050" dirty="0">
              <a:latin typeface="Times New Roman"/>
            </a:endParaRPr>
          </a:p>
          <a:p>
            <a:pPr marL="354013" indent="-354013"/>
            <a:r>
              <a:rPr lang="en-GB" sz="3600" b="1" i="1" dirty="0" smtClean="0">
                <a:solidFill>
                  <a:srgbClr val="FF33CC"/>
                </a:solidFill>
                <a:latin typeface="Times New Roman"/>
              </a:rPr>
              <a:t>• The </a:t>
            </a:r>
            <a:r>
              <a:rPr lang="en-GB" sz="3600" b="1" i="1" dirty="0">
                <a:solidFill>
                  <a:srgbClr val="FF33CC"/>
                </a:solidFill>
                <a:latin typeface="Times New Roman"/>
              </a:rPr>
              <a:t>Methods and the Results should correspond to each other. </a:t>
            </a:r>
            <a:endParaRPr lang="en-GB" sz="3600" b="1" i="1" dirty="0" smtClean="0">
              <a:solidFill>
                <a:srgbClr val="FF33CC"/>
              </a:solidFill>
              <a:latin typeface="Times New Roman"/>
            </a:endParaRPr>
          </a:p>
          <a:p>
            <a:endParaRPr lang="en-GB" sz="3600" b="1" i="1" dirty="0">
              <a:solidFill>
                <a:srgbClr val="FF33CC"/>
              </a:solidFill>
              <a:latin typeface="Times New Roman"/>
            </a:endParaRPr>
          </a:p>
          <a:p>
            <a:pPr marL="176213" indent="-176213"/>
            <a:r>
              <a:rPr lang="en-GB" sz="3600" dirty="0" smtClean="0">
                <a:latin typeface="Times New Roman"/>
              </a:rPr>
              <a:t>• </a:t>
            </a:r>
            <a:r>
              <a:rPr lang="en-GB" sz="3600" b="1" i="1" dirty="0" smtClean="0">
                <a:solidFill>
                  <a:srgbClr val="00B050"/>
                </a:solidFill>
                <a:latin typeface="Times New Roman"/>
              </a:rPr>
              <a:t>The </a:t>
            </a:r>
            <a:r>
              <a:rPr lang="en-GB" sz="3600" b="1" i="1" dirty="0">
                <a:solidFill>
                  <a:srgbClr val="00B050"/>
                </a:solidFill>
                <a:latin typeface="Times New Roman"/>
              </a:rPr>
              <a:t>Introduction and Discussion should function as a pair.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175351" cy="936104"/>
          </a:xfrm>
        </p:spPr>
        <p:txBody>
          <a:bodyPr/>
          <a:lstStyle/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Factual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7118-1ACF-444E-A6BA-94F8BF1E4582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20880" cy="5112567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GB" sz="3500" b="1" i="1" dirty="0" smtClean="0">
                <a:solidFill>
                  <a:srgbClr val="C00000"/>
                </a:solidFill>
                <a:latin typeface="Times New Roman"/>
              </a:rPr>
              <a:t>When </a:t>
            </a:r>
            <a:r>
              <a:rPr lang="en-GB" sz="3500" b="1" i="1" dirty="0">
                <a:solidFill>
                  <a:srgbClr val="C00000"/>
                </a:solidFill>
                <a:latin typeface="Times New Roman"/>
              </a:rPr>
              <a:t>to use a Table: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GB" sz="3200" b="1" dirty="0">
              <a:solidFill>
                <a:srgbClr val="FF0000"/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Do not construct a table unless repetitive data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must be presented.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GB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Present the data in the text, or in a figure or in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a table but do not mix.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GB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Simple data does not require a table.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GB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Try to avoid exponents in table headings like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rgbClr val="000000"/>
                </a:solidFill>
                <a:latin typeface="Times New Roman"/>
              </a:rPr>
              <a:t>“ </a:t>
            </a:r>
            <a:r>
              <a:rPr lang="en-GB" sz="3200" i="1" dirty="0">
                <a:solidFill>
                  <a:srgbClr val="FF0000"/>
                </a:solidFill>
                <a:latin typeface="Times New Roman"/>
              </a:rPr>
              <a:t>cpmX103</a:t>
            </a:r>
            <a:r>
              <a:rPr lang="en-GB" sz="3200" dirty="0">
                <a:solidFill>
                  <a:srgbClr val="000000"/>
                </a:solidFill>
                <a:latin typeface="Times New Roman"/>
              </a:rPr>
              <a:t>”.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175351" cy="944782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F43E-CE97-4E3E-9418-0CFF6D9A6876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776864" cy="4824536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Graphs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pictorial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tables.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Giving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 figure does not add importance to the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work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In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case words can describe the data, then it is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better to use words.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Remember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that the graph will be reduced so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choice proper size of the symbols.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Do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not put too many information on the graph.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Use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graph instead of a table if it is more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3200" dirty="0">
                <a:solidFill>
                  <a:prstClr val="black"/>
                </a:solidFill>
                <a:latin typeface="Times New Roman"/>
              </a:rPr>
              <a:t>  </a:t>
            </a:r>
            <a:r>
              <a:rPr lang="en-GB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representative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175351" cy="872774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2862-1629-4AF6-A2FA-7FED8ED2074B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424936" cy="504055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Ingredients </a:t>
            </a:r>
            <a:r>
              <a:rPr lang="en-GB" sz="3200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of the Acknowledgments: </a:t>
            </a:r>
          </a:p>
          <a:p>
            <a:pPr marL="265113" indent="-265113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The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paper is usually followed by Acknowledgment and References. </a:t>
            </a:r>
          </a:p>
          <a:p>
            <a:pPr marL="265113" indent="-265113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 Two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main things are required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in the Acknowledgement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: </a:t>
            </a:r>
          </a:p>
          <a:p>
            <a:pPr>
              <a:tabLst>
                <a:tab pos="174625" algn="l"/>
              </a:tabLst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– Any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significant help received from an individual. 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>
              <a:tabLst>
                <a:tab pos="174625" algn="l"/>
              </a:tabLst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Source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of special equipment, and other materials are to be acknowledged. </a:t>
            </a:r>
          </a:p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- Any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outside financial assistance such as grants, scholarship, or contract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640960" cy="1008112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State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Acknowledgments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D574-1141-4969-9FC7-90405AF3940B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8457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Rules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to Follow: </a:t>
            </a: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there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two rules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: </a:t>
            </a:r>
          </a:p>
          <a:p>
            <a:pPr marL="442913" indent="-442913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1-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Cite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significant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published references. </a:t>
            </a:r>
          </a:p>
          <a:p>
            <a:pPr marL="442913" indent="-442913">
              <a:tabLst>
                <a:tab pos="633413" algn="l"/>
              </a:tabLst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2- References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to unpublished data, abstracts, theses, and other secondary materials should not clutter up the References. A paper that been accepted for publication can be cited followed by “in press” or “forthcoming”. </a:t>
            </a:r>
          </a:p>
          <a:p>
            <a:pPr marL="442913" indent="-442913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3- Check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all parts of every reference against the original publication before the manuscript is submitted and perhaps again at the proof stage. 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175351" cy="800766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Cite a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B8C3-C9FB-4AD2-AFCD-443DA9AF80CB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472607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Journals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various styles of handling references.</a:t>
            </a:r>
          </a:p>
          <a:p>
            <a:pPr marL="265113" indent="-265113"/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It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better that you write full information about the references you used because you might submit the paper to another journal or use the references in future work.</a:t>
            </a:r>
          </a:p>
          <a:p>
            <a:pPr marL="265113" indent="-265113"/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Follow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instructions otherwise it might be considered as a sign of previous rejection or evidence of lack of care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/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Although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reference styles.</a:t>
            </a:r>
            <a:endParaRPr lang="en-GB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000" dirty="0" smtClean="0">
                <a:latin typeface="Times New Roman"/>
              </a:rPr>
              <a:t>Three </a:t>
            </a:r>
            <a:r>
              <a:rPr lang="en-GB" sz="3000" dirty="0">
                <a:latin typeface="Times New Roman"/>
              </a:rPr>
              <a:t>main styles are very common: </a:t>
            </a:r>
          </a:p>
          <a:p>
            <a:r>
              <a:rPr lang="en-GB" sz="3000" i="1" dirty="0">
                <a:solidFill>
                  <a:srgbClr val="FF0000"/>
                </a:solidFill>
                <a:latin typeface="Times New Roman"/>
              </a:rPr>
              <a:t>–</a:t>
            </a:r>
            <a:r>
              <a:rPr lang="en-GB" sz="3000" b="1" i="1" dirty="0">
                <a:solidFill>
                  <a:srgbClr val="FF0000"/>
                </a:solidFill>
                <a:latin typeface="Times New Roman"/>
              </a:rPr>
              <a:t>Name and year </a:t>
            </a:r>
            <a:endParaRPr lang="en-GB" sz="3000" i="1" dirty="0">
              <a:solidFill>
                <a:srgbClr val="FF0000"/>
              </a:solidFill>
              <a:latin typeface="Times New Roman"/>
            </a:endParaRPr>
          </a:p>
          <a:p>
            <a:r>
              <a:rPr lang="en-GB" sz="3000" i="1" dirty="0">
                <a:solidFill>
                  <a:srgbClr val="FF0000"/>
                </a:solidFill>
                <a:latin typeface="Times New Roman"/>
              </a:rPr>
              <a:t>–</a:t>
            </a:r>
            <a:r>
              <a:rPr lang="en-GB" sz="3000" b="1" i="1" dirty="0">
                <a:solidFill>
                  <a:srgbClr val="FF0000"/>
                </a:solidFill>
                <a:latin typeface="Times New Roman"/>
              </a:rPr>
              <a:t>Alphabet-number </a:t>
            </a:r>
            <a:endParaRPr lang="en-GB" sz="3000" i="1" dirty="0">
              <a:solidFill>
                <a:srgbClr val="FF0000"/>
              </a:solidFill>
              <a:latin typeface="Times New Roman"/>
            </a:endParaRPr>
          </a:p>
          <a:p>
            <a:r>
              <a:rPr lang="en-GB" sz="3000" i="1" dirty="0">
                <a:solidFill>
                  <a:srgbClr val="FF0000"/>
                </a:solidFill>
                <a:latin typeface="Times New Roman"/>
              </a:rPr>
              <a:t>–</a:t>
            </a:r>
            <a:r>
              <a:rPr lang="en-GB" sz="3000" b="1" i="1" dirty="0">
                <a:solidFill>
                  <a:srgbClr val="FF0000"/>
                </a:solidFill>
                <a:latin typeface="Times New Roman"/>
              </a:rPr>
              <a:t>Citation order </a:t>
            </a:r>
            <a:endParaRPr lang="en-GB" sz="3000" i="1" dirty="0">
              <a:solidFill>
                <a:srgbClr val="FF0000"/>
              </a:solidFill>
              <a:latin typeface="Times New Roman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7175351" cy="864096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AE4-E82B-4925-8240-B20CA4C82E87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8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3200" b="1" dirty="0" smtClean="0">
                <a:latin typeface="Times New Roman"/>
              </a:rPr>
              <a:t>  </a:t>
            </a:r>
            <a:r>
              <a:rPr lang="en-GB" sz="3200" b="1" i="1" u="sng" dirty="0" smtClean="0">
                <a:solidFill>
                  <a:srgbClr val="0070C0"/>
                </a:solidFill>
                <a:latin typeface="Times New Roman"/>
              </a:rPr>
              <a:t>Name </a:t>
            </a:r>
            <a:r>
              <a:rPr lang="en-GB" sz="3200" b="1" i="1" u="sng" dirty="0">
                <a:solidFill>
                  <a:srgbClr val="0070C0"/>
                </a:solidFill>
                <a:latin typeface="Times New Roman"/>
              </a:rPr>
              <a:t>and Year </a:t>
            </a:r>
            <a:r>
              <a:rPr lang="en-GB" sz="3200" b="1" i="1" u="sng" dirty="0" smtClean="0">
                <a:solidFill>
                  <a:srgbClr val="0070C0"/>
                </a:solidFill>
                <a:latin typeface="Times New Roman"/>
              </a:rPr>
              <a:t>System: </a:t>
            </a:r>
          </a:p>
          <a:p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928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650" y="3212976"/>
            <a:ext cx="538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3200" b="1" i="1" u="sng" dirty="0">
                <a:solidFill>
                  <a:srgbClr val="0070C0"/>
                </a:solidFill>
                <a:latin typeface="Times New Roman"/>
              </a:rPr>
              <a:t>Alphabet-Number System: </a:t>
            </a:r>
            <a:endParaRPr lang="en-GB" sz="3200" i="1" u="sng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79928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FF17-14F2-481E-849C-9BAD31E9AD50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8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3200" b="1" i="1" u="sng" dirty="0">
                <a:solidFill>
                  <a:srgbClr val="0070C0"/>
                </a:solidFill>
                <a:latin typeface="Times New Roman"/>
              </a:rPr>
              <a:t>Citation Order System:</a:t>
            </a:r>
            <a:r>
              <a:rPr lang="en-GB" sz="32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8F0D-A78B-4520-9F58-19643742F794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196753"/>
            <a:ext cx="8280920" cy="4737912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BEBD-F152-4080-A5DF-357285F1045E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39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1152128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Software use to Arrange References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4020"/>
            <a:ext cx="304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3707904" y="1052737"/>
            <a:ext cx="48245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8803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74670"/>
            <a:ext cx="4824536" cy="27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51976" y="4862035"/>
            <a:ext cx="3931549" cy="998556"/>
            <a:chOff x="3787570" y="5095177"/>
            <a:chExt cx="3931549" cy="998556"/>
          </a:xfrm>
        </p:grpSpPr>
        <p:sp>
          <p:nvSpPr>
            <p:cNvPr id="4" name="Rectangle 3"/>
            <p:cNvSpPr/>
            <p:nvPr/>
          </p:nvSpPr>
          <p:spPr>
            <a:xfrm>
              <a:off x="3787570" y="5095177"/>
              <a:ext cx="3810000" cy="990600"/>
            </a:xfrm>
            <a:prstGeom prst="rect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7219" y="5139626"/>
              <a:ext cx="37719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body of the paper: The whole story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87824" y="3442407"/>
            <a:ext cx="4176652" cy="1066800"/>
            <a:chOff x="2339752" y="3345597"/>
            <a:chExt cx="4176652" cy="1066800"/>
          </a:xfrm>
        </p:grpSpPr>
        <p:sp>
          <p:nvSpPr>
            <p:cNvPr id="6" name="Rectangle 5"/>
            <p:cNvSpPr/>
            <p:nvPr/>
          </p:nvSpPr>
          <p:spPr>
            <a:xfrm>
              <a:off x="2339752" y="3345597"/>
              <a:ext cx="3810000" cy="1066800"/>
            </a:xfrm>
            <a:prstGeom prst="rect">
              <a:avLst/>
            </a:prstGeom>
            <a:solidFill>
              <a:srgbClr val="BDE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39752" y="3345597"/>
              <a:ext cx="417665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Abstract: The “Reader’s Digest” ver</a:t>
              </a:r>
              <a:r>
                <a:rPr lang="en-US" sz="26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sion</a:t>
              </a:r>
              <a:endPara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18864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scientific paper is really three (3) separate papers.  This fact is critically important when you set out to write a paper, or to read one.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15009" y="2150938"/>
            <a:ext cx="3869276" cy="990600"/>
            <a:chOff x="2959759" y="1943526"/>
            <a:chExt cx="3869276" cy="990600"/>
          </a:xfrm>
        </p:grpSpPr>
        <p:sp>
          <p:nvSpPr>
            <p:cNvPr id="3" name="Rectangle 2"/>
            <p:cNvSpPr/>
            <p:nvPr/>
          </p:nvSpPr>
          <p:spPr>
            <a:xfrm>
              <a:off x="3019035" y="1943526"/>
              <a:ext cx="3810000" cy="990600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9759" y="1961608"/>
              <a:ext cx="3628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Title: Fishing for readers</a:t>
              </a:r>
              <a:endPara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070E-6802-47B3-88D1-5F680235F9A3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665904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Good writing tends to be largely a matter of good revising.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Revision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is not for students only.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Show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work to others and get feedback and revise your work some more.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175351" cy="1008112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Revising your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EBA0-F50A-402D-A932-8DD60B06807B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568952" cy="496855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the manuscript include all the information it should? Does it contain anything it shouldn’t?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all the information accurate?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what you say consistent throughout?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everything logically organized?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everything clearly worded?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you stated your points briefly, simply, and directly?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grammar, spelling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punctuation, and word use correctly?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all figures and tables well designed?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Dose the manuscript comply with the instructions?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24936" cy="136815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revising your work ask yourself the following questions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B18-B345-4182-A6CD-B1CBC0581E01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8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Publish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134076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What is the scope of the paper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Who do you want to read your paper? (if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answer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many you could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 publication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different journals with a twitch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Once chosen, publish in as high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impact journal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possible</a:t>
            </a:r>
          </a:p>
        </p:txBody>
      </p:sp>
    </p:spTree>
    <p:extLst>
      <p:ext uri="{BB962C8B-B14F-4D97-AF65-F5344CB8AC3E}">
        <p14:creationId xmlns:p14="http://schemas.microsoft.com/office/powerpoint/2010/main" val="4086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Publish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1484784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Golden rule: Write for the reader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Template often provided by the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journal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Build ”your case” around figures,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plots, graphs and/or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equations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Any of the above introduced should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 discussed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detail. No dead figures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Be clear and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structured.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920880" cy="4968551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Times New Roman"/>
              </a:rPr>
              <a:t>• Why Decide Early, Why Decided Well</a:t>
            </a:r>
          </a:p>
          <a:p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It should be early decided at what journal should we publish our paper in so that we follow the journal requirements.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Choosing the right journal you can reach the most suitable audience.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In case you pick the wrong journal then: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– The manuscripts may simply be returned to you.</a:t>
            </a:r>
          </a:p>
          <a:p>
            <a:pPr marL="179388" indent="-179388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– Your manuscript might receive poor or unfair review.</a:t>
            </a:r>
          </a:p>
          <a:p>
            <a:pPr marL="360363" indent="-360363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– Even if the paper is accepted, small number of people will see it.</a:t>
            </a:r>
            <a:endParaRPr lang="ar-SA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60432" cy="1080120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Submit Your Manuscript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01D-EE22-41FC-BAB5-69D406A9002F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136904" cy="5256584"/>
          </a:xfrm>
        </p:spPr>
        <p:txBody>
          <a:bodyPr>
            <a:normAutofit fontScale="92500" lnSpcReduction="20000"/>
          </a:bodyPr>
          <a:lstStyle/>
          <a:p>
            <a:pPr marL="265113" indent="-265113"/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published in “garbage” journal does not equal a paper published in prestigious journal.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papers published in your field.</a:t>
            </a:r>
          </a:p>
          <a:p>
            <a:pPr marL="360363" indent="-360363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you picked three journals A,B and C and A is a new journal published by a commercial company. B is an old, well known small journal published by a famous hospital or museum and C is a large journal published by a society. Then C is the first choice followed by B and then A.</a:t>
            </a:r>
          </a:p>
          <a:p>
            <a:pPr marL="354013" indent="-354013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journals not sponsored by a society might fail before it will be known to scientific world.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Electronic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journals should be avoided if they are not</a:t>
            </a:r>
          </a:p>
          <a:p>
            <a:pPr marL="265113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prestigious.</a:t>
            </a:r>
            <a:endParaRPr lang="ar-SA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944782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Prestige, Access, and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4231-377D-4CCC-A1CE-95DC17DAD85F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072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Use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</a:t>
            </a:r>
            <a:r>
              <a:rPr lang="en-US" sz="3200" i="1" u="sng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“</a:t>
            </a:r>
            <a:r>
              <a:rPr lang="en-US" sz="3200" i="1" u="sng" dirty="0">
                <a:solidFill>
                  <a:srgbClr val="FF0000"/>
                </a:solidFill>
                <a:latin typeface="Times New Roman"/>
              </a:rPr>
              <a:t>impact factor</a:t>
            </a:r>
            <a:r>
              <a:rPr lang="en-US" sz="3200" i="1" u="sng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”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to choice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journal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In a given year, the impact factor of a journal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is the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average number of citations to those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papers that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were published during the two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preceding years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A46E-AD51-4569-AAF6-CF6DF1C607B7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628799"/>
            <a:ext cx="8208912" cy="4536505"/>
          </a:xfrm>
        </p:spPr>
        <p:txBody>
          <a:bodyPr>
            <a:normAutofit fontScale="92500" lnSpcReduction="20000"/>
          </a:bodyPr>
          <a:lstStyle/>
          <a:p>
            <a:endParaRPr lang="en-GB" sz="11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3000" b="1" dirty="0">
                <a:solidFill>
                  <a:srgbClr val="FF0000"/>
                </a:solidFill>
                <a:latin typeface="Times New Roman"/>
              </a:rPr>
              <a:t>A=</a:t>
            </a:r>
            <a:r>
              <a:rPr lang="en-GB" sz="3000" b="1" dirty="0">
                <a:latin typeface="Times New Roman"/>
              </a:rPr>
              <a:t>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number of times articles published in 2008 and 2009 were cited by index journals during </a:t>
            </a:r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2010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 </a:t>
            </a:r>
          </a:p>
          <a:p>
            <a:r>
              <a:rPr lang="en-GB" sz="3000" b="1" dirty="0">
                <a:solidFill>
                  <a:srgbClr val="FF0000"/>
                </a:solidFill>
                <a:latin typeface="Times New Roman"/>
              </a:rPr>
              <a:t>B=</a:t>
            </a:r>
            <a:r>
              <a:rPr lang="en-GB" sz="3000" b="1" dirty="0">
                <a:latin typeface="Times New Roman"/>
              </a:rPr>
              <a:t>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total number of citable items published in 2008 and 2009. (citable items are usually articles, reviews, proceedings, or notes; not editorials or letters to the editor.). </a:t>
            </a:r>
          </a:p>
          <a:p>
            <a:r>
              <a:rPr lang="en-GB" sz="3500" b="1" dirty="0">
                <a:solidFill>
                  <a:srgbClr val="FF0000"/>
                </a:solidFill>
                <a:latin typeface="Times New Roman"/>
              </a:rPr>
              <a:t>2010 impact factor = A/B </a:t>
            </a:r>
            <a:endParaRPr lang="en-GB" sz="3500" dirty="0">
              <a:solidFill>
                <a:srgbClr val="FF0000"/>
              </a:solidFill>
              <a:latin typeface="Times New Roman"/>
            </a:endParaRPr>
          </a:p>
          <a:p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(note that the 2010 impact factor are actually published in 2011;they can not be calculated until all of the 2010 publications had been received by the indexing agency.) </a:t>
            </a:r>
            <a:endParaRPr lang="en-GB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224136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2010 impact factor of a journal would be calculated as follow: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650F-A68F-4C0D-950F-8C66FFF01170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848872" cy="5184576"/>
          </a:xfrm>
        </p:spPr>
        <p:txBody>
          <a:bodyPr>
            <a:normAutofit/>
          </a:bodyPr>
          <a:lstStyle/>
          <a:p>
            <a:endParaRPr lang="en-GB" sz="1050" dirty="0">
              <a:latin typeface="Times New Roman"/>
            </a:endParaRPr>
          </a:p>
          <a:p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Immediacy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index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is calculated based on the papers published in a journal in a single calendar year. 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For example, the 2011 immediacy index for a journal would be calculated as follow: </a:t>
            </a:r>
          </a:p>
          <a:p>
            <a:r>
              <a:rPr lang="en-GB" sz="2800" b="1" dirty="0">
                <a:solidFill>
                  <a:srgbClr val="C00000"/>
                </a:solidFill>
                <a:latin typeface="Times New Roman"/>
              </a:rPr>
              <a:t>A=</a:t>
            </a:r>
            <a:r>
              <a:rPr lang="en-GB" sz="2800" b="1" dirty="0">
                <a:latin typeface="Times New Roman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number of times articles published in 2011 were cited in indexed journals during 2011. </a:t>
            </a:r>
          </a:p>
          <a:p>
            <a:r>
              <a:rPr lang="en-GB" sz="2800" b="1" dirty="0">
                <a:solidFill>
                  <a:srgbClr val="C00000"/>
                </a:solidFill>
                <a:latin typeface="Times New Roman"/>
              </a:rPr>
              <a:t>B=</a:t>
            </a:r>
            <a:r>
              <a:rPr lang="en-GB" sz="2800" b="1" dirty="0">
                <a:latin typeface="Times New Roman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number of articles, reviews, proceedings or notes published in 2011. </a:t>
            </a:r>
          </a:p>
          <a:p>
            <a:r>
              <a:rPr lang="en-GB" sz="2800" b="1" dirty="0">
                <a:solidFill>
                  <a:srgbClr val="C00000"/>
                </a:solidFill>
                <a:latin typeface="Times New Roman"/>
              </a:rPr>
              <a:t>2011 immediacy index = A/B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5" y="188641"/>
            <a:ext cx="6264696" cy="1008112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Immediacy index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E82-7622-4F6E-AEA6-C88AB65ADB3A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04856" cy="4824535"/>
          </a:xfrm>
        </p:spPr>
        <p:txBody>
          <a:bodyPr>
            <a:normAutofit/>
          </a:bodyPr>
          <a:lstStyle/>
          <a:p>
            <a:pPr marL="354013" lvl="0" indent="-3540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Speed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of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publication. Monthly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fastest. 4-7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months.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Quarterly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up to 10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months.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65113" lvl="0" indent="-2651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In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case you have photographs you must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look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for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 high quality reproduction standard journal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176213" lvl="0" indent="-176213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Aim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for broadest and most prestigious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journal.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where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your paper has realistic chance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of publication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175351" cy="800766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Factors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49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53C1-CF09-4739-A8D1-F631925A5669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8064896" cy="4968552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Similar principles apply to any type of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writing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purpose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constraints may be different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~ thesis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Report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Conference papers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Technical papers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Case Studies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Discussion papers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Presentations: oral, poster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opportunities to make exciting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93610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Types of Scientific Writing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D034-1B39-4E21-A3C9-69823A6AF1DB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36815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process of publishing a scientific 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887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8" y="260648"/>
            <a:ext cx="7520096" cy="59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51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04E3-4C8D-481F-910F-76B9A353B2A6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5184575"/>
          </a:xfrm>
        </p:spPr>
        <p:txBody>
          <a:bodyPr>
            <a:normAutofit fontScale="92500" lnSpcReduction="20000"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paper in a book or journal as part of the proceedings of a symposium, national or international congress, workshop, roundtable, or the like.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conferences do not qualify as primary</a:t>
            </a:r>
          </a:p>
          <a:p>
            <a:pPr marL="442913" lvl="0" indent="-8890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publications.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Conference presentations often are review papers,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presenting reviews of recent work of particular</a:t>
            </a:r>
          </a:p>
          <a:p>
            <a:pPr marL="442913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scientists.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recent conferences new, original data are presented, often accompanied by interesting speculation. Such work can be published later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7175351" cy="936104"/>
          </a:xfrm>
        </p:spPr>
        <p:txBody>
          <a:bodyPr/>
          <a:lstStyle/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52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6748-7935-410A-A3EA-1AE6E7FB5371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424936" cy="580526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Authenticity and </a:t>
            </a:r>
            <a:r>
              <a:rPr lang="en-US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pPr>
              <a:spcAft>
                <a:spcPts val="0"/>
              </a:spcAft>
            </a:pP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should be actually done.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data should be done properly if they exist.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figures must include all data.</a:t>
            </a:r>
          </a:p>
          <a:p>
            <a:pPr>
              <a:spcAft>
                <a:spcPts val="0"/>
              </a:spcAft>
            </a:pPr>
            <a:r>
              <a:rPr lang="en-US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Originality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findings must be new.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Manuscripts should be sent to one journal only.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Slicing the findings into several papers should </a:t>
            </a: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avoided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build on other’s work.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or work of others should be cited otherwise you will be guilty of plagiarism (piracy, larceny).</a:t>
            </a:r>
          </a:p>
          <a:p>
            <a:pPr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one who qualifies for authorship in the paper should be written.</a:t>
            </a:r>
            <a:endParaRPr lang="ar-S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632848" cy="936104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in Scientific Publishing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53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8F86-7399-44E0-A965-6225D843D7A7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18" y="764704"/>
            <a:ext cx="86409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Times New Roman"/>
              </a:rPr>
              <a:t>• 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Ethical Treatment for Humans and Animals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In case the research involves humans or animals,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documentation that they were treated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ethically are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required from you by the journals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3200" i="1" dirty="0">
                <a:solidFill>
                  <a:srgbClr val="C00000"/>
                </a:solidFill>
                <a:latin typeface="Times New Roman"/>
              </a:rPr>
              <a:t>• 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Disclosure of Conflicts of Interest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Authors of papers might have conflict of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interest in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some cases. Like they own stocks in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the company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they are doing research on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its products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or they act as consultants to these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companies.</a:t>
            </a:r>
            <a:endParaRPr lang="ar-S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54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B018-5C0C-4798-A2D4-74E15EAD6882}" type="datetime1">
              <a:rPr lang="en-GB" smtClean="0"/>
              <a:t>06/03/2017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Ingredients of good science paper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1340768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Novelty of research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Comprehensive coverage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relevant literature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Good analysis (including statistics)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Thought provoking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Ingredients of good Conference papers</a:t>
            </a: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organization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Appropriate use of figures and tables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Right length (= short)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Writing to intended audience</a:t>
            </a:r>
          </a:p>
        </p:txBody>
      </p:sp>
    </p:spTree>
    <p:extLst>
      <p:ext uri="{BB962C8B-B14F-4D97-AF65-F5344CB8AC3E}">
        <p14:creationId xmlns:p14="http://schemas.microsoft.com/office/powerpoint/2010/main" val="1094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Journals or conferences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1124744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MT"/>
              </a:rPr>
              <a:t>•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Scientific Journals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Peer reviewed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Scientifically more rigorous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Easier to access through www eller libraries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You reach the relevant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readers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Conferences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rigorous peer reviewing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Establish a network, feedback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Oral presentation skills</a:t>
            </a:r>
          </a:p>
        </p:txBody>
      </p:sp>
    </p:spTree>
    <p:extLst>
      <p:ext uri="{BB962C8B-B14F-4D97-AF65-F5344CB8AC3E}">
        <p14:creationId xmlns:p14="http://schemas.microsoft.com/office/powerpoint/2010/main" val="16245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224136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major features of scientific writing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8AD-F5CD-472F-B722-3F6BA5225F8A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1484784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Communicate information in </a:t>
            </a:r>
            <a:r>
              <a:rPr lang="en-US" sz="2600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concise and logical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way</a:t>
            </a:r>
          </a:p>
          <a:p>
            <a:pPr marL="174625" indent="-174625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Make your paper </a:t>
            </a:r>
            <a:r>
              <a:rPr lang="en-US" sz="2600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 out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convey how your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have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changed the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world.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Audience,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forma, grammar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spelling and politics impose </a:t>
            </a:r>
            <a:r>
              <a:rPr lang="en-US" sz="2600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constraints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the scientific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writing.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The secret is to </a:t>
            </a:r>
            <a:r>
              <a:rPr lang="en-US" sz="2600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the mind of the </a:t>
            </a:r>
            <a:r>
              <a:rPr lang="en-US" sz="2600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reader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In scientific writing there is no such thing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"writer's block“. </a:t>
            </a:r>
          </a:p>
          <a:p>
            <a:pPr marL="174625" indent="-174625"/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writing is a thankless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job.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4104456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other researchers to learn about your work.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publications are the most important indicator of a scientist’s track record.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PLANNIG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5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Aim and main message of the article?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5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Article or conference presentation?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5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journal?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7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research project is unfinished without a publication.</a:t>
            </a:r>
            <a:endParaRPr lang="en-US" sz="7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BEBD-F152-4080-A5DF-357285F1045E}" type="datetime1">
              <a:rPr lang="en-GB" smtClean="0"/>
              <a:t>06/03/2017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AE50-E966-4A90-8F19-A138EEEF8685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0811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Publish a Scientific Paper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8057" b="4889"/>
          <a:stretch/>
        </p:blipFill>
        <p:spPr bwMode="auto">
          <a:xfrm>
            <a:off x="5658848" y="2060848"/>
            <a:ext cx="3211286" cy="28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3822</TotalTime>
  <Words>3524</Words>
  <Application>Microsoft Office PowerPoint</Application>
  <PresentationFormat>On-screen Show (4:3)</PresentationFormat>
  <Paragraphs>513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Slipstream</vt:lpstr>
      <vt:lpstr>How to Write and Publish A Scientific Paper</vt:lpstr>
      <vt:lpstr>References</vt:lpstr>
      <vt:lpstr>What is Scientific Paper?</vt:lpstr>
      <vt:lpstr>PowerPoint Presentation</vt:lpstr>
      <vt:lpstr>Different Types of Scientific Writing</vt:lpstr>
      <vt:lpstr>Ingredients of good science paper</vt:lpstr>
      <vt:lpstr>Journals or conferences</vt:lpstr>
      <vt:lpstr>Some major features of scientific writing</vt:lpstr>
      <vt:lpstr>Why Publish a Scientific Paper?</vt:lpstr>
      <vt:lpstr>The Improvement Cycle</vt:lpstr>
      <vt:lpstr>Organization of scientific paper</vt:lpstr>
      <vt:lpstr>Ideas for Preparing to write </vt:lpstr>
      <vt:lpstr>How to Prepare the Title  </vt:lpstr>
      <vt:lpstr>Length of the Title</vt:lpstr>
      <vt:lpstr>How to List Authors and Addresses </vt:lpstr>
      <vt:lpstr>ABSTRACT </vt:lpstr>
      <vt:lpstr>Types of Abstracts </vt:lpstr>
      <vt:lpstr>Introduction </vt:lpstr>
      <vt:lpstr>Introduction Moves  </vt:lpstr>
      <vt:lpstr>THE MOVES </vt:lpstr>
      <vt:lpstr>Example</vt:lpstr>
      <vt:lpstr>How to Write the Materials and Methods Section</vt:lpstr>
      <vt:lpstr>Materials and Methods </vt:lpstr>
      <vt:lpstr>Measurements and Analysis (Results) </vt:lpstr>
      <vt:lpstr> Individual Words</vt:lpstr>
      <vt:lpstr>2- Use Precise words </vt:lpstr>
      <vt:lpstr>3- Use Simple Words </vt:lpstr>
      <vt:lpstr>PowerPoint Presentation</vt:lpstr>
      <vt:lpstr>How to Write the Discussion</vt:lpstr>
      <vt:lpstr>Components of the Discussion</vt:lpstr>
      <vt:lpstr>Factual Relationships</vt:lpstr>
      <vt:lpstr>Effective Tables</vt:lpstr>
      <vt:lpstr>Effective Graphs</vt:lpstr>
      <vt:lpstr>How to State the Acknowledgments</vt:lpstr>
      <vt:lpstr>How to Cite a Reference</vt:lpstr>
      <vt:lpstr>References Styles</vt:lpstr>
      <vt:lpstr>PowerPoint Presentation</vt:lpstr>
      <vt:lpstr>PowerPoint Presentation</vt:lpstr>
      <vt:lpstr>Software use to Arrange References</vt:lpstr>
      <vt:lpstr>Revising your Work </vt:lpstr>
      <vt:lpstr>In revising your work ask yourself the following questions</vt:lpstr>
      <vt:lpstr>Where to Publish</vt:lpstr>
      <vt:lpstr>How to Publish</vt:lpstr>
      <vt:lpstr>Where to Submit Your Manuscript </vt:lpstr>
      <vt:lpstr>Prestige, Access, and Impact</vt:lpstr>
      <vt:lpstr>PowerPoint Presentation</vt:lpstr>
      <vt:lpstr>For example, the 2010 impact factor of a journal would be calculated as follow:</vt:lpstr>
      <vt:lpstr>Immediacy index </vt:lpstr>
      <vt:lpstr>Other Factors to consider</vt:lpstr>
      <vt:lpstr>The process of publishing a scientific paper</vt:lpstr>
      <vt:lpstr>PowerPoint Presentation</vt:lpstr>
      <vt:lpstr>Conference report</vt:lpstr>
      <vt:lpstr>Ethics in Scientific Publishing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and Publish Scientific Paper</dc:title>
  <dc:creator>Entidhar</dc:creator>
  <cp:lastModifiedBy>Entidhar</cp:lastModifiedBy>
  <cp:revision>249</cp:revision>
  <cp:lastPrinted>2017-02-08T10:13:56Z</cp:lastPrinted>
  <dcterms:created xsi:type="dcterms:W3CDTF">2016-12-01T21:40:02Z</dcterms:created>
  <dcterms:modified xsi:type="dcterms:W3CDTF">2017-03-06T18:17:38Z</dcterms:modified>
</cp:coreProperties>
</file>