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86" r:id="rId1"/>
  </p:sldMasterIdLst>
  <p:notesMasterIdLst>
    <p:notesMasterId r:id="rId29"/>
  </p:notesMasterIdLst>
  <p:sldIdLst>
    <p:sldId id="256" r:id="rId2"/>
    <p:sldId id="257" r:id="rId3"/>
    <p:sldId id="290" r:id="rId4"/>
    <p:sldId id="269" r:id="rId5"/>
    <p:sldId id="289" r:id="rId6"/>
    <p:sldId id="259" r:id="rId7"/>
    <p:sldId id="262" r:id="rId8"/>
    <p:sldId id="274" r:id="rId9"/>
    <p:sldId id="276" r:id="rId10"/>
    <p:sldId id="277" r:id="rId11"/>
    <p:sldId id="294" r:id="rId12"/>
    <p:sldId id="278" r:id="rId13"/>
    <p:sldId id="279" r:id="rId14"/>
    <p:sldId id="282" r:id="rId15"/>
    <p:sldId id="295" r:id="rId16"/>
    <p:sldId id="296" r:id="rId17"/>
    <p:sldId id="297" r:id="rId18"/>
    <p:sldId id="298" r:id="rId19"/>
    <p:sldId id="299" r:id="rId20"/>
    <p:sldId id="300" r:id="rId21"/>
    <p:sldId id="301" r:id="rId22"/>
    <p:sldId id="302" r:id="rId23"/>
    <p:sldId id="303" r:id="rId24"/>
    <p:sldId id="283" r:id="rId25"/>
    <p:sldId id="287" r:id="rId26"/>
    <p:sldId id="284" r:id="rId27"/>
    <p:sldId id="304" r:id="rId28"/>
  </p:sldIdLst>
  <p:sldSz cx="9144000" cy="6858000" type="screen4x3"/>
  <p:notesSz cx="6858000" cy="9144000"/>
  <p:custDataLst>
    <p:tags r:id="rId30"/>
  </p:custDataLst>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003366"/>
    <a:srgbClr val="006699"/>
    <a:srgbClr val="336699"/>
    <a:srgbClr val="0099FF"/>
    <a:srgbClr val="3366CC"/>
    <a:srgbClr val="0066FF"/>
    <a:srgbClr val="2A14CE"/>
    <a:srgbClr val="3F07DB"/>
    <a:srgbClr val="D8DA7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0028" autoAdjust="0"/>
    <p:restoredTop sz="94660"/>
  </p:normalViewPr>
  <p:slideViewPr>
    <p:cSldViewPr>
      <p:cViewPr varScale="1">
        <p:scale>
          <a:sx n="66" d="100"/>
          <a:sy n="66" d="100"/>
        </p:scale>
        <p:origin x="-114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B1EBF9-7C89-4885-B910-98A5BFF3A56C}" type="datetimeFigureOut">
              <a:rPr lang="en-US" smtClean="0"/>
              <a:pPr/>
              <a:t>4/9/2013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67E5B8-7F38-4A42-B435-3699F98DC84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67E5B8-7F38-4A42-B435-3699F98DC843}"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DE53C5D7-AB7B-45D5-AE24-B44C615FC72B}" type="datetimeFigureOut">
              <a:rPr lang="ar-IQ" smtClean="0"/>
              <a:pPr/>
              <a:t>29/05/1434</a:t>
            </a:fld>
            <a:endParaRPr lang="ar-IQ"/>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ar-IQ"/>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9FDCD573-96C2-45BC-9CCA-AD2D959A534A}" type="slidenum">
              <a:rPr lang="ar-IQ" smtClean="0"/>
              <a:pPr/>
              <a:t>‹#›</a:t>
            </a:fld>
            <a:endParaRPr lang="ar-IQ"/>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53C5D7-AB7B-45D5-AE24-B44C615FC72B}" type="datetimeFigureOut">
              <a:rPr lang="ar-IQ" smtClean="0"/>
              <a:pPr/>
              <a:t>29/05/1434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FDCD573-96C2-45BC-9CCA-AD2D959A534A}" type="slidenum">
              <a:rPr lang="ar-IQ" smtClean="0"/>
              <a:pPr/>
              <a:t>‹#›</a:t>
            </a:fld>
            <a:endParaRPr lang="ar-IQ"/>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E53C5D7-AB7B-45D5-AE24-B44C615FC72B}" type="datetimeFigureOut">
              <a:rPr lang="ar-IQ" smtClean="0"/>
              <a:pPr/>
              <a:t>29/05/1434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FDCD573-96C2-45BC-9CCA-AD2D959A534A}" type="slidenum">
              <a:rPr lang="ar-IQ" smtClean="0"/>
              <a:pPr/>
              <a:t>‹#›</a:t>
            </a:fld>
            <a:endParaRPr lang="ar-IQ"/>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DE53C5D7-AB7B-45D5-AE24-B44C615FC72B}" type="datetimeFigureOut">
              <a:rPr lang="ar-IQ" smtClean="0"/>
              <a:pPr/>
              <a:t>29/05/1434</a:t>
            </a:fld>
            <a:endParaRPr lang="ar-IQ"/>
          </a:p>
        </p:txBody>
      </p:sp>
      <p:sp>
        <p:nvSpPr>
          <p:cNvPr id="9" name="Slide Number Placeholder 8"/>
          <p:cNvSpPr>
            <a:spLocks noGrp="1"/>
          </p:cNvSpPr>
          <p:nvPr>
            <p:ph type="sldNum" sz="quarter" idx="15"/>
          </p:nvPr>
        </p:nvSpPr>
        <p:spPr/>
        <p:txBody>
          <a:bodyPr rtlCol="0"/>
          <a:lstStyle/>
          <a:p>
            <a:fld id="{9FDCD573-96C2-45BC-9CCA-AD2D959A534A}" type="slidenum">
              <a:rPr lang="ar-IQ" smtClean="0"/>
              <a:pPr/>
              <a:t>‹#›</a:t>
            </a:fld>
            <a:endParaRPr lang="ar-IQ"/>
          </a:p>
        </p:txBody>
      </p:sp>
      <p:sp>
        <p:nvSpPr>
          <p:cNvPr id="10" name="Footer Placeholder 9"/>
          <p:cNvSpPr>
            <a:spLocks noGrp="1"/>
          </p:cNvSpPr>
          <p:nvPr>
            <p:ph type="ftr" sz="quarter" idx="16"/>
          </p:nvPr>
        </p:nvSpPr>
        <p:spPr/>
        <p:txBody>
          <a:bodyPr rtlCol="0"/>
          <a:lstStyle/>
          <a:p>
            <a:endParaRPr lang="ar-IQ"/>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DE53C5D7-AB7B-45D5-AE24-B44C615FC72B}" type="datetimeFigureOut">
              <a:rPr lang="ar-IQ" smtClean="0"/>
              <a:pPr/>
              <a:t>29/05/1434</a:t>
            </a:fld>
            <a:endParaRPr lang="ar-IQ"/>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ar-IQ"/>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9FDCD573-96C2-45BC-9CCA-AD2D959A534A}"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E53C5D7-AB7B-45D5-AE24-B44C615FC72B}" type="datetimeFigureOut">
              <a:rPr lang="ar-IQ" smtClean="0"/>
              <a:pPr/>
              <a:t>29/05/1434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FDCD573-96C2-45BC-9CCA-AD2D959A534A}" type="slidenum">
              <a:rPr lang="ar-IQ" smtClean="0"/>
              <a:pPr/>
              <a:t>‹#›</a:t>
            </a:fld>
            <a:endParaRPr lang="ar-IQ"/>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E53C5D7-AB7B-45D5-AE24-B44C615FC72B}" type="datetimeFigureOut">
              <a:rPr lang="ar-IQ" smtClean="0"/>
              <a:pPr/>
              <a:t>29/05/1434</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FDCD573-96C2-45BC-9CCA-AD2D959A534A}" type="slidenum">
              <a:rPr lang="ar-IQ" smtClean="0"/>
              <a:pPr/>
              <a:t>‹#›</a:t>
            </a:fld>
            <a:endParaRPr lang="ar-IQ"/>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DE53C5D7-AB7B-45D5-AE24-B44C615FC72B}" type="datetimeFigureOut">
              <a:rPr lang="ar-IQ" smtClean="0"/>
              <a:pPr/>
              <a:t>29/05/1434</a:t>
            </a:fld>
            <a:endParaRPr lang="ar-IQ"/>
          </a:p>
        </p:txBody>
      </p:sp>
      <p:sp>
        <p:nvSpPr>
          <p:cNvPr id="7" name="Slide Number Placeholder 6"/>
          <p:cNvSpPr>
            <a:spLocks noGrp="1"/>
          </p:cNvSpPr>
          <p:nvPr>
            <p:ph type="sldNum" sz="quarter" idx="11"/>
          </p:nvPr>
        </p:nvSpPr>
        <p:spPr/>
        <p:txBody>
          <a:bodyPr rtlCol="0"/>
          <a:lstStyle/>
          <a:p>
            <a:fld id="{9FDCD573-96C2-45BC-9CCA-AD2D959A534A}" type="slidenum">
              <a:rPr lang="ar-IQ" smtClean="0"/>
              <a:pPr/>
              <a:t>‹#›</a:t>
            </a:fld>
            <a:endParaRPr lang="ar-IQ"/>
          </a:p>
        </p:txBody>
      </p:sp>
      <p:sp>
        <p:nvSpPr>
          <p:cNvPr id="8" name="Footer Placeholder 7"/>
          <p:cNvSpPr>
            <a:spLocks noGrp="1"/>
          </p:cNvSpPr>
          <p:nvPr>
            <p:ph type="ftr" sz="quarter" idx="12"/>
          </p:nvPr>
        </p:nvSpPr>
        <p:spPr/>
        <p:txBody>
          <a:bodyPr rtlCol="0"/>
          <a:lstStyle/>
          <a:p>
            <a:endParaRPr lang="ar-IQ"/>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53C5D7-AB7B-45D5-AE24-B44C615FC72B}" type="datetimeFigureOut">
              <a:rPr lang="ar-IQ" smtClean="0"/>
              <a:pPr/>
              <a:t>29/05/1434</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9FDCD573-96C2-45BC-9CCA-AD2D959A534A}" type="slidenum">
              <a:rPr lang="ar-IQ" smtClean="0"/>
              <a:pPr/>
              <a:t>‹#›</a:t>
            </a:fld>
            <a:endParaRPr lang="ar-IQ"/>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E53C5D7-AB7B-45D5-AE24-B44C615FC72B}" type="datetimeFigureOut">
              <a:rPr lang="ar-IQ" smtClean="0"/>
              <a:pPr/>
              <a:t>29/05/1434</a:t>
            </a:fld>
            <a:endParaRPr lang="ar-IQ"/>
          </a:p>
        </p:txBody>
      </p:sp>
      <p:sp>
        <p:nvSpPr>
          <p:cNvPr id="22" name="Slide Number Placeholder 21"/>
          <p:cNvSpPr>
            <a:spLocks noGrp="1"/>
          </p:cNvSpPr>
          <p:nvPr>
            <p:ph type="sldNum" sz="quarter" idx="15"/>
          </p:nvPr>
        </p:nvSpPr>
        <p:spPr/>
        <p:txBody>
          <a:bodyPr rtlCol="0"/>
          <a:lstStyle/>
          <a:p>
            <a:fld id="{9FDCD573-96C2-45BC-9CCA-AD2D959A534A}" type="slidenum">
              <a:rPr lang="ar-IQ" smtClean="0"/>
              <a:pPr/>
              <a:t>‹#›</a:t>
            </a:fld>
            <a:endParaRPr lang="ar-IQ"/>
          </a:p>
        </p:txBody>
      </p:sp>
      <p:sp>
        <p:nvSpPr>
          <p:cNvPr id="23" name="Footer Placeholder 22"/>
          <p:cNvSpPr>
            <a:spLocks noGrp="1"/>
          </p:cNvSpPr>
          <p:nvPr>
            <p:ph type="ftr" sz="quarter" idx="16"/>
          </p:nvPr>
        </p:nvSpPr>
        <p:spPr/>
        <p:txBody>
          <a:bodyPr rtlCol="0"/>
          <a:lstStyle/>
          <a:p>
            <a:endParaRPr lang="ar-IQ"/>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DE53C5D7-AB7B-45D5-AE24-B44C615FC72B}" type="datetimeFigureOut">
              <a:rPr lang="ar-IQ" smtClean="0"/>
              <a:pPr/>
              <a:t>29/05/1434</a:t>
            </a:fld>
            <a:endParaRPr lang="ar-IQ"/>
          </a:p>
        </p:txBody>
      </p:sp>
      <p:sp>
        <p:nvSpPr>
          <p:cNvPr id="18" name="Slide Number Placeholder 17"/>
          <p:cNvSpPr>
            <a:spLocks noGrp="1"/>
          </p:cNvSpPr>
          <p:nvPr>
            <p:ph type="sldNum" sz="quarter" idx="11"/>
          </p:nvPr>
        </p:nvSpPr>
        <p:spPr/>
        <p:txBody>
          <a:bodyPr rtlCol="0"/>
          <a:lstStyle/>
          <a:p>
            <a:fld id="{9FDCD573-96C2-45BC-9CCA-AD2D959A534A}" type="slidenum">
              <a:rPr lang="ar-IQ" smtClean="0"/>
              <a:pPr/>
              <a:t>‹#›</a:t>
            </a:fld>
            <a:endParaRPr lang="ar-IQ"/>
          </a:p>
        </p:txBody>
      </p:sp>
      <p:sp>
        <p:nvSpPr>
          <p:cNvPr id="21" name="Footer Placeholder 20"/>
          <p:cNvSpPr>
            <a:spLocks noGrp="1"/>
          </p:cNvSpPr>
          <p:nvPr>
            <p:ph type="ftr" sz="quarter" idx="12"/>
          </p:nvPr>
        </p:nvSpPr>
        <p:spPr/>
        <p:txBody>
          <a:bodyPr rtlCol="0"/>
          <a:lstStyle/>
          <a:p>
            <a:endParaRPr lang="ar-IQ"/>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699">
                <a:alpha val="51000"/>
              </a:srgbClr>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E53C5D7-AB7B-45D5-AE24-B44C615FC72B}" type="datetimeFigureOut">
              <a:rPr lang="ar-IQ" smtClean="0"/>
              <a:pPr/>
              <a:t>29/05/1434</a:t>
            </a:fld>
            <a:endParaRPr lang="ar-IQ"/>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IQ"/>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FDCD573-96C2-45BC-9CCA-AD2D959A534A}"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Lst>
  <p:transition/>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teacherwebsite@uotechnology.edu.iq)"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786" y="-214338"/>
            <a:ext cx="8358214" cy="5786478"/>
          </a:xfrm>
          <a:scene3d>
            <a:camera prst="obliqueTopLeft"/>
            <a:lightRig rig="freezing" dir="t">
              <a:rot lat="0" lon="0" rev="5640000"/>
            </a:lightRig>
          </a:scene3d>
          <a:sp3d prstMaterial="flat"/>
        </p:spPr>
        <p:txBody>
          <a:bodyPr anchor="ctr" anchorCtr="0">
            <a:noAutofit/>
            <a:scene3d>
              <a:camera prst="orthographicFront"/>
              <a:lightRig rig="freezing" dir="t">
                <a:rot lat="0" lon="0" rev="5640000"/>
              </a:lightRig>
            </a:scene3d>
            <a:sp3d prstMaterial="flat">
              <a:bevelT w="38100" h="38100"/>
              <a:contourClr>
                <a:schemeClr val="tx2"/>
              </a:contourClr>
            </a:sp3d>
          </a:bodyPr>
          <a:lstStyle/>
          <a:p>
            <a:pPr algn="ctr"/>
            <a:r>
              <a:rPr lang="ar-IQ" sz="6000" dirty="0" smtClean="0">
                <a:latin typeface="Arial" pitchFamily="34" charset="0"/>
                <a:cs typeface="Arial" pitchFamily="34" charset="0"/>
              </a:rPr>
              <a:t/>
            </a:r>
            <a:br>
              <a:rPr lang="ar-IQ" sz="6000" dirty="0" smtClean="0">
                <a:latin typeface="Arial" pitchFamily="34" charset="0"/>
                <a:cs typeface="Arial" pitchFamily="34" charset="0"/>
              </a:rPr>
            </a:br>
            <a:r>
              <a:rPr lang="ar-IQ" sz="6000" dirty="0" smtClean="0">
                <a:latin typeface="Arial" pitchFamily="34" charset="0"/>
                <a:cs typeface="Arial" pitchFamily="34" charset="0"/>
              </a:rPr>
              <a:t/>
            </a:r>
            <a:br>
              <a:rPr lang="ar-IQ" sz="6000" dirty="0" smtClean="0">
                <a:latin typeface="Arial" pitchFamily="34" charset="0"/>
                <a:cs typeface="Arial" pitchFamily="34" charset="0"/>
              </a:rPr>
            </a:br>
            <a:r>
              <a:rPr lang="ar-IQ" sz="6000" dirty="0" smtClean="0">
                <a:latin typeface="Arial" pitchFamily="34" charset="0"/>
                <a:cs typeface="Arial" pitchFamily="34" charset="0"/>
              </a:rPr>
              <a:t/>
            </a:r>
            <a:br>
              <a:rPr lang="ar-IQ" sz="6000" dirty="0" smtClean="0">
                <a:latin typeface="Arial" pitchFamily="34" charset="0"/>
                <a:cs typeface="Arial" pitchFamily="34" charset="0"/>
              </a:rPr>
            </a:br>
            <a:r>
              <a:rPr lang="en-US" sz="6000" dirty="0" smtClean="0">
                <a:latin typeface="Arial" pitchFamily="34" charset="0"/>
                <a:cs typeface="Arial" pitchFamily="34" charset="0"/>
              </a:rPr>
              <a:t/>
            </a:r>
            <a:br>
              <a:rPr lang="en-US" sz="6000" dirty="0" smtClean="0">
                <a:latin typeface="Arial" pitchFamily="34" charset="0"/>
                <a:cs typeface="Arial" pitchFamily="34" charset="0"/>
              </a:rPr>
            </a:br>
            <a:r>
              <a:rPr lang="ar-IQ" sz="6000" dirty="0" smtClean="0">
                <a:latin typeface="Arial" pitchFamily="34" charset="0"/>
                <a:cs typeface="Arial" pitchFamily="34" charset="0"/>
              </a:rPr>
              <a:t/>
            </a:r>
            <a:br>
              <a:rPr lang="ar-IQ" sz="6000" dirty="0" smtClean="0">
                <a:latin typeface="Arial" pitchFamily="34" charset="0"/>
                <a:cs typeface="Arial" pitchFamily="34" charset="0"/>
              </a:rPr>
            </a:br>
            <a:r>
              <a:rPr lang="ar-IQ" sz="6000" dirty="0" smtClean="0">
                <a:solidFill>
                  <a:srgbClr val="003366"/>
                </a:solidFill>
                <a:latin typeface="Calibri"/>
                <a:ea typeface="Calibri"/>
                <a:cs typeface="AL-Mohanad Bold"/>
              </a:rPr>
              <a:t>مواقع التدريسيين</a:t>
            </a:r>
            <a:r>
              <a:rPr lang="en-US" sz="6000" dirty="0" smtClean="0">
                <a:latin typeface="Arial" pitchFamily="34" charset="0"/>
                <a:cs typeface="Arial" pitchFamily="34" charset="0"/>
              </a:rPr>
              <a:t/>
            </a:r>
            <a:br>
              <a:rPr lang="en-US" sz="6000" dirty="0" smtClean="0">
                <a:latin typeface="Arial" pitchFamily="34" charset="0"/>
                <a:cs typeface="Arial" pitchFamily="34" charset="0"/>
              </a:rPr>
            </a:br>
            <a:r>
              <a:rPr lang="en-US" sz="6000" dirty="0" smtClean="0">
                <a:latin typeface="Arial" pitchFamily="34" charset="0"/>
                <a:cs typeface="Arial" pitchFamily="34" charset="0"/>
              </a:rPr>
              <a:t/>
            </a:r>
            <a:br>
              <a:rPr lang="en-US" sz="6000" dirty="0" smtClean="0">
                <a:latin typeface="Arial" pitchFamily="34" charset="0"/>
                <a:cs typeface="Arial" pitchFamily="34" charset="0"/>
              </a:rPr>
            </a:br>
            <a:r>
              <a:rPr lang="en-US" sz="6000" dirty="0" smtClean="0">
                <a:latin typeface="Arial" pitchFamily="34" charset="0"/>
                <a:cs typeface="Arial" pitchFamily="34" charset="0"/>
              </a:rPr>
              <a:t> </a:t>
            </a:r>
            <a:br>
              <a:rPr lang="en-US" sz="6000" dirty="0" smtClean="0">
                <a:latin typeface="Arial" pitchFamily="34" charset="0"/>
                <a:cs typeface="Arial" pitchFamily="34" charset="0"/>
              </a:rPr>
            </a:br>
            <a:endParaRPr lang="ar-IQ" sz="6000" dirty="0">
              <a:solidFill>
                <a:srgbClr val="3366CC"/>
              </a:solidFill>
            </a:endParaRPr>
          </a:p>
        </p:txBody>
      </p:sp>
      <p:pic>
        <p:nvPicPr>
          <p:cNvPr id="4" name="Picture 2" descr="شعار القسم ملاذ"/>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a:off x="3643306" y="428604"/>
            <a:ext cx="2571768" cy="263359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14348" y="1428736"/>
            <a:ext cx="7467600" cy="4543444"/>
          </a:xfrm>
          <a:prstGeom prst="rect">
            <a:avLst/>
          </a:prstGeom>
        </p:spPr>
        <p:txBody>
          <a:bodyPr vert="horz">
            <a:noAutofit/>
          </a:bodyPr>
          <a:lstStyle/>
          <a:p>
            <a:pPr marL="274320" lvl="0" indent="-274320">
              <a:spcBef>
                <a:spcPts val="600"/>
              </a:spcBef>
              <a:buClr>
                <a:schemeClr val="accent1"/>
              </a:buClr>
              <a:buSzPct val="70000"/>
            </a:pPr>
            <a:endParaRPr kumimoji="0" lang="ar-IQ" sz="3600" i="0" u="none" strike="noStrike" kern="1200" cap="none" spc="0" normalizeH="0" baseline="0" noProof="0" dirty="0">
              <a:ln>
                <a:noFill/>
              </a:ln>
              <a:solidFill>
                <a:srgbClr val="006699"/>
              </a:solidFill>
              <a:effectLst/>
              <a:uLnTx/>
              <a:uFillTx/>
              <a:latin typeface="+mn-lt"/>
              <a:ea typeface="+mn-ea"/>
              <a:cs typeface="+mn-cs"/>
            </a:endParaRPr>
          </a:p>
        </p:txBody>
      </p:sp>
      <p:pic>
        <p:nvPicPr>
          <p:cNvPr id="4" name="Picture 2"/>
          <p:cNvPicPr>
            <a:picLocks noGrp="1" noChangeAspect="1" noChangeArrowheads="1"/>
          </p:cNvPicPr>
          <p:nvPr>
            <p:ph sz="half" idx="4294967295"/>
          </p:nvPr>
        </p:nvPicPr>
        <p:blipFill>
          <a:blip r:embed="rId2"/>
          <a:stretch>
            <a:fillRect/>
          </a:stretch>
        </p:blipFill>
        <p:spPr bwMode="auto">
          <a:xfrm>
            <a:off x="1214414" y="1857364"/>
            <a:ext cx="6222943" cy="4143404"/>
          </a:xfrm>
          <a:prstGeom prst="rect">
            <a:avLst/>
          </a:prstGeom>
          <a:noFill/>
          <a:ln w="9525">
            <a:solidFill>
              <a:schemeClr val="tx1"/>
            </a:solidFill>
            <a:miter lim="800000"/>
            <a:headEnd/>
            <a:tailEnd/>
          </a:ln>
          <a:effectLst/>
        </p:spPr>
      </p:pic>
      <p:sp>
        <p:nvSpPr>
          <p:cNvPr id="7" name="Rectangle 6"/>
          <p:cNvSpPr/>
          <p:nvPr/>
        </p:nvSpPr>
        <p:spPr>
          <a:xfrm>
            <a:off x="142844" y="642918"/>
            <a:ext cx="8501122" cy="830997"/>
          </a:xfrm>
          <a:prstGeom prst="rect">
            <a:avLst/>
          </a:prstGeom>
        </p:spPr>
        <p:txBody>
          <a:bodyPr wrap="square">
            <a:spAutoFit/>
          </a:bodyPr>
          <a:lstStyle/>
          <a:p>
            <a:r>
              <a:rPr lang="ar-IQ" sz="2400" b="1" dirty="0" smtClean="0">
                <a:solidFill>
                  <a:srgbClr val="C00000"/>
                </a:solidFill>
                <a:cs typeface="AL-Mohanad Bold" pitchFamily="2" charset="-78"/>
              </a:rPr>
              <a:t>ب -أضافة نشاط : </a:t>
            </a:r>
            <a:r>
              <a:rPr lang="ar-IQ" sz="2400" dirty="0" smtClean="0">
                <a:solidFill>
                  <a:srgbClr val="003366"/>
                </a:solidFill>
                <a:cs typeface="AL-Mohanad Bold" pitchFamily="2" charset="-78"/>
              </a:rPr>
              <a:t>تمكن هذه الواجهة التدريسي من أضافة النشاطات والأعلانات  الخاصة به الى الصفحة الالكترونية له على الموقع </a:t>
            </a:r>
            <a:r>
              <a:rPr lang="ar-IQ" sz="2400" b="1" dirty="0" smtClean="0">
                <a:solidFill>
                  <a:srgbClr val="003366"/>
                </a:solidFill>
                <a:cs typeface="AL-Mohanad Bold" pitchFamily="2" charset="-78"/>
              </a:rPr>
              <a:t>.</a:t>
            </a:r>
          </a:p>
        </p:txBody>
      </p:sp>
      <p:sp>
        <p:nvSpPr>
          <p:cNvPr id="6" name="Line Callout 1 5"/>
          <p:cNvSpPr/>
          <p:nvPr/>
        </p:nvSpPr>
        <p:spPr>
          <a:xfrm>
            <a:off x="357158" y="2857496"/>
            <a:ext cx="1500198" cy="1357322"/>
          </a:xfrm>
          <a:prstGeom prst="borderCallout1">
            <a:avLst>
              <a:gd name="adj1" fmla="val 18430"/>
              <a:gd name="adj2" fmla="val 233429"/>
              <a:gd name="adj3" fmla="val 51081"/>
              <a:gd name="adj4" fmla="val 99924"/>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IQ" sz="2000" b="1" dirty="0" smtClean="0">
                <a:solidFill>
                  <a:schemeClr val="tx1"/>
                </a:solidFill>
                <a:cs typeface="AL-Mohanad Bold" pitchFamily="2" charset="-78"/>
              </a:rPr>
              <a:t>عند الضغط هنا تظهر صفحة أضافة الاعلان</a:t>
            </a:r>
            <a:endParaRPr lang="en-US" sz="2000" b="1" dirty="0">
              <a:solidFill>
                <a:schemeClr val="tx1"/>
              </a:solidFill>
              <a:cs typeface="AL-Mohanad Bold" pitchFamily="2" charset="-78"/>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14348" y="1428736"/>
            <a:ext cx="7467600" cy="4543444"/>
          </a:xfrm>
          <a:prstGeom prst="rect">
            <a:avLst/>
          </a:prstGeom>
        </p:spPr>
        <p:txBody>
          <a:bodyPr vert="horz">
            <a:noAutofit/>
          </a:bodyPr>
          <a:lstStyle/>
          <a:p>
            <a:pPr marL="274320" lvl="0" indent="-274320">
              <a:spcBef>
                <a:spcPts val="600"/>
              </a:spcBef>
              <a:buClr>
                <a:schemeClr val="accent1"/>
              </a:buClr>
              <a:buSzPct val="70000"/>
            </a:pPr>
            <a:endParaRPr kumimoji="0" lang="ar-IQ" sz="3600" i="0" u="none" strike="noStrike" kern="1200" cap="none" spc="0" normalizeH="0" baseline="0" noProof="0" dirty="0">
              <a:ln>
                <a:noFill/>
              </a:ln>
              <a:solidFill>
                <a:srgbClr val="006699"/>
              </a:solidFill>
              <a:effectLst/>
              <a:uLnTx/>
              <a:uFillTx/>
              <a:latin typeface="+mn-lt"/>
              <a:ea typeface="+mn-ea"/>
              <a:cs typeface="+mn-cs"/>
            </a:endParaRPr>
          </a:p>
        </p:txBody>
      </p:sp>
      <p:pic>
        <p:nvPicPr>
          <p:cNvPr id="4" name="Picture 2"/>
          <p:cNvPicPr>
            <a:picLocks noGrp="1" noChangeAspect="1" noChangeArrowheads="1"/>
          </p:cNvPicPr>
          <p:nvPr>
            <p:ph sz="half" idx="4294967295"/>
          </p:nvPr>
        </p:nvPicPr>
        <p:blipFill>
          <a:blip r:embed="rId2"/>
          <a:stretch>
            <a:fillRect/>
          </a:stretch>
        </p:blipFill>
        <p:spPr bwMode="auto">
          <a:xfrm>
            <a:off x="1214414" y="1857364"/>
            <a:ext cx="6222943" cy="3959114"/>
          </a:xfrm>
          <a:prstGeom prst="rect">
            <a:avLst/>
          </a:prstGeom>
          <a:noFill/>
          <a:ln w="9525">
            <a:solidFill>
              <a:schemeClr val="tx1"/>
            </a:solidFill>
            <a:miter lim="800000"/>
            <a:headEnd/>
            <a:tailEnd/>
          </a:ln>
          <a:effectLst/>
        </p:spPr>
      </p:pic>
      <p:sp>
        <p:nvSpPr>
          <p:cNvPr id="7" name="Rectangle 6"/>
          <p:cNvSpPr/>
          <p:nvPr/>
        </p:nvSpPr>
        <p:spPr>
          <a:xfrm>
            <a:off x="142844" y="642918"/>
            <a:ext cx="8501122" cy="830997"/>
          </a:xfrm>
          <a:prstGeom prst="rect">
            <a:avLst/>
          </a:prstGeom>
        </p:spPr>
        <p:txBody>
          <a:bodyPr wrap="square">
            <a:spAutoFit/>
          </a:bodyPr>
          <a:lstStyle/>
          <a:p>
            <a:r>
              <a:rPr lang="ar-IQ" sz="2400" b="1" dirty="0" smtClean="0">
                <a:solidFill>
                  <a:srgbClr val="C00000"/>
                </a:solidFill>
                <a:cs typeface="AL-Mohanad Bold" pitchFamily="2" charset="-78"/>
              </a:rPr>
              <a:t>ج -أضافة أعلان : </a:t>
            </a:r>
            <a:r>
              <a:rPr lang="ar-IQ" sz="2400" dirty="0" smtClean="0">
                <a:solidFill>
                  <a:srgbClr val="003366"/>
                </a:solidFill>
                <a:cs typeface="AL-Mohanad Bold" pitchFamily="2" charset="-78"/>
              </a:rPr>
              <a:t>تمكن هذه الواجهة التدريسي من أضافة الأعلانات  الخاصة به الى الصفحة الالكترونية له على الموقع </a:t>
            </a:r>
            <a:r>
              <a:rPr lang="ar-IQ" sz="2400" b="1" dirty="0" smtClean="0">
                <a:solidFill>
                  <a:srgbClr val="003366"/>
                </a:solidFill>
                <a:cs typeface="AL-Mohanad Bold" pitchFamily="2" charset="-78"/>
              </a:rPr>
              <a:t>.</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14348" y="1428736"/>
            <a:ext cx="7467600" cy="4543444"/>
          </a:xfrm>
          <a:prstGeom prst="rect">
            <a:avLst/>
          </a:prstGeom>
        </p:spPr>
        <p:txBody>
          <a:bodyPr vert="horz">
            <a:noAutofit/>
          </a:bodyPr>
          <a:lstStyle/>
          <a:p>
            <a:pPr marL="274320" lvl="0" indent="-274320">
              <a:spcBef>
                <a:spcPts val="600"/>
              </a:spcBef>
              <a:buClr>
                <a:schemeClr val="accent1"/>
              </a:buClr>
              <a:buSzPct val="70000"/>
            </a:pPr>
            <a:endParaRPr kumimoji="0" lang="ar-IQ" sz="3600" i="0" u="none" strike="noStrike" kern="1200" cap="none" spc="0" normalizeH="0" baseline="0" noProof="0" dirty="0">
              <a:ln>
                <a:noFill/>
              </a:ln>
              <a:solidFill>
                <a:srgbClr val="006699"/>
              </a:solidFill>
              <a:effectLst/>
              <a:uLnTx/>
              <a:uFillTx/>
              <a:latin typeface="+mn-lt"/>
              <a:ea typeface="+mn-ea"/>
              <a:cs typeface="+mn-cs"/>
            </a:endParaRPr>
          </a:p>
        </p:txBody>
      </p:sp>
      <p:pic>
        <p:nvPicPr>
          <p:cNvPr id="9" name="Picture 2"/>
          <p:cNvPicPr>
            <a:picLocks noGrp="1" noChangeAspect="1" noChangeArrowheads="1"/>
          </p:cNvPicPr>
          <p:nvPr>
            <p:ph sz="quarter" idx="1"/>
          </p:nvPr>
        </p:nvPicPr>
        <p:blipFill>
          <a:blip r:embed="rId2"/>
          <a:stretch>
            <a:fillRect/>
          </a:stretch>
        </p:blipFill>
        <p:spPr bwMode="auto">
          <a:xfrm>
            <a:off x="1017853" y="1736361"/>
            <a:ext cx="6268791" cy="4478722"/>
          </a:xfrm>
          <a:prstGeom prst="rect">
            <a:avLst/>
          </a:prstGeom>
          <a:noFill/>
          <a:ln w="9525">
            <a:solidFill>
              <a:schemeClr val="accent1">
                <a:shade val="50000"/>
              </a:schemeClr>
            </a:solidFill>
            <a:miter lim="800000"/>
            <a:headEnd/>
            <a:tailEnd/>
          </a:ln>
          <a:effectLst/>
        </p:spPr>
      </p:pic>
      <p:sp>
        <p:nvSpPr>
          <p:cNvPr id="6" name="TextBox 5"/>
          <p:cNvSpPr txBox="1"/>
          <p:nvPr/>
        </p:nvSpPr>
        <p:spPr>
          <a:xfrm>
            <a:off x="142844" y="500043"/>
            <a:ext cx="8501122" cy="1200329"/>
          </a:xfrm>
          <a:prstGeom prst="rect">
            <a:avLst/>
          </a:prstGeom>
          <a:noFill/>
        </p:spPr>
        <p:txBody>
          <a:bodyPr wrap="square" rtlCol="0">
            <a:spAutoFit/>
          </a:bodyPr>
          <a:lstStyle/>
          <a:p>
            <a:r>
              <a:rPr lang="ar-IQ" sz="2400" b="1" dirty="0" smtClean="0">
                <a:solidFill>
                  <a:srgbClr val="C00000"/>
                </a:solidFill>
                <a:cs typeface="AL-Mohanad Bold" pitchFamily="2" charset="-78"/>
              </a:rPr>
              <a:t>د-أضافة </a:t>
            </a:r>
            <a:r>
              <a:rPr lang="ar-IQ" sz="2400" b="1" dirty="0" smtClean="0">
                <a:solidFill>
                  <a:srgbClr val="C00000"/>
                </a:solidFill>
                <a:latin typeface="Calibri"/>
                <a:ea typeface="Calibri"/>
                <a:cs typeface="AL-Mohanad Bold"/>
              </a:rPr>
              <a:t>بحث</a:t>
            </a:r>
            <a:r>
              <a:rPr lang="ar-IQ" sz="2400" b="1" dirty="0" smtClean="0">
                <a:solidFill>
                  <a:srgbClr val="003399"/>
                </a:solidFill>
                <a:latin typeface="Calibri"/>
                <a:ea typeface="Calibri"/>
                <a:cs typeface="AL-Mohanad Bold"/>
              </a:rPr>
              <a:t> </a:t>
            </a:r>
            <a:r>
              <a:rPr lang="ar-IQ" sz="2400" b="1" dirty="0" smtClean="0">
                <a:solidFill>
                  <a:srgbClr val="C00000"/>
                </a:solidFill>
                <a:cs typeface="AL-Mohanad Bold" pitchFamily="2" charset="-78"/>
              </a:rPr>
              <a:t>: </a:t>
            </a:r>
            <a:r>
              <a:rPr lang="ar-IQ" sz="2400" dirty="0" smtClean="0">
                <a:solidFill>
                  <a:srgbClr val="003366"/>
                </a:solidFill>
                <a:latin typeface="Calibri"/>
                <a:ea typeface="Calibri"/>
                <a:cs typeface="AL-Mohanad Bold"/>
              </a:rPr>
              <a:t>هذه الواجهة تمكن التدريسي من رفع البحوث الخاصة به على صفحته الالكترونية ضمن الموقع على أن لايتجاوز حجم الملف المرفوع ( 5 )  ميجابايت .</a:t>
            </a:r>
            <a:endParaRPr lang="ar-IQ" sz="2400" dirty="0" smtClean="0">
              <a:solidFill>
                <a:srgbClr val="003366"/>
              </a:solidFill>
              <a:cs typeface="AL-Mohanad Bold" pitchFamily="2" charset="-78"/>
            </a:endParaRPr>
          </a:p>
          <a:p>
            <a:r>
              <a:rPr lang="ar-IQ" sz="2400" b="1" dirty="0" smtClean="0">
                <a:solidFill>
                  <a:srgbClr val="003366"/>
                </a:solidFill>
                <a:cs typeface="AL-Mohanad Bold" pitchFamily="2" charset="-78"/>
              </a:rPr>
              <a:t> </a:t>
            </a:r>
            <a:endParaRPr lang="en-US" sz="2400" dirty="0">
              <a:solidFill>
                <a:srgbClr val="003366"/>
              </a:solidFill>
              <a:cs typeface="AL-Mohanad Bold" pitchFamily="2" charset="-78"/>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14348" y="1428736"/>
            <a:ext cx="7467600" cy="4543444"/>
          </a:xfrm>
          <a:prstGeom prst="rect">
            <a:avLst/>
          </a:prstGeom>
        </p:spPr>
        <p:txBody>
          <a:bodyPr vert="horz">
            <a:noAutofit/>
          </a:bodyPr>
          <a:lstStyle/>
          <a:p>
            <a:pPr marL="274320" lvl="0" indent="-274320">
              <a:spcBef>
                <a:spcPts val="600"/>
              </a:spcBef>
              <a:buClr>
                <a:schemeClr val="accent1"/>
              </a:buClr>
              <a:buSzPct val="70000"/>
            </a:pPr>
            <a:endParaRPr kumimoji="0" lang="ar-IQ" sz="3600" i="0" u="none" strike="noStrike" kern="1200" cap="none" spc="0" normalizeH="0" baseline="0" noProof="0" dirty="0">
              <a:ln>
                <a:noFill/>
              </a:ln>
              <a:solidFill>
                <a:srgbClr val="006699"/>
              </a:solidFill>
              <a:effectLst/>
              <a:uLnTx/>
              <a:uFillTx/>
              <a:latin typeface="+mn-lt"/>
              <a:ea typeface="+mn-ea"/>
              <a:cs typeface="+mn-cs"/>
            </a:endParaRPr>
          </a:p>
        </p:txBody>
      </p:sp>
      <p:pic>
        <p:nvPicPr>
          <p:cNvPr id="3" name="Content Placeholder 2"/>
          <p:cNvPicPr>
            <a:picLocks noGrp="1" noChangeAspect="1" noChangeArrowheads="1"/>
          </p:cNvPicPr>
          <p:nvPr>
            <p:ph sz="half" idx="1"/>
          </p:nvPr>
        </p:nvPicPr>
        <p:blipFill>
          <a:blip r:embed="rId2"/>
          <a:stretch>
            <a:fillRect/>
          </a:stretch>
        </p:blipFill>
        <p:spPr bwMode="auto">
          <a:xfrm>
            <a:off x="714348" y="2000240"/>
            <a:ext cx="6786610" cy="4470053"/>
          </a:xfrm>
          <a:prstGeom prst="rect">
            <a:avLst/>
          </a:prstGeom>
          <a:noFill/>
          <a:ln w="9525">
            <a:solidFill>
              <a:schemeClr val="accent1">
                <a:shade val="50000"/>
              </a:schemeClr>
            </a:solidFill>
            <a:miter lim="800000"/>
            <a:headEnd/>
            <a:tailEnd/>
          </a:ln>
          <a:effectLst/>
        </p:spPr>
      </p:pic>
      <p:sp>
        <p:nvSpPr>
          <p:cNvPr id="4" name="TextBox 3"/>
          <p:cNvSpPr txBox="1"/>
          <p:nvPr/>
        </p:nvSpPr>
        <p:spPr>
          <a:xfrm>
            <a:off x="214282" y="428604"/>
            <a:ext cx="8501122" cy="1200329"/>
          </a:xfrm>
          <a:prstGeom prst="rect">
            <a:avLst/>
          </a:prstGeom>
          <a:noFill/>
        </p:spPr>
        <p:txBody>
          <a:bodyPr wrap="square" rtlCol="0">
            <a:spAutoFit/>
          </a:bodyPr>
          <a:lstStyle/>
          <a:p>
            <a:r>
              <a:rPr lang="ar-IQ" sz="2400" b="1" dirty="0" smtClean="0">
                <a:solidFill>
                  <a:srgbClr val="C00000"/>
                </a:solidFill>
                <a:cs typeface="AL-Mohanad Bold" pitchFamily="2" charset="-78"/>
              </a:rPr>
              <a:t>ه -عرض النشاطات والبحوث :</a:t>
            </a:r>
            <a:r>
              <a:rPr lang="ar-IQ" sz="2400" b="1" dirty="0" smtClean="0">
                <a:latin typeface="Calibri"/>
                <a:ea typeface="Calibri"/>
                <a:cs typeface="AL-Mohanad Bold"/>
              </a:rPr>
              <a:t> </a:t>
            </a:r>
            <a:r>
              <a:rPr lang="ar-IQ" sz="2400" dirty="0" smtClean="0">
                <a:solidFill>
                  <a:srgbClr val="003366"/>
                </a:solidFill>
                <a:latin typeface="Calibri"/>
                <a:ea typeface="Calibri"/>
                <a:cs typeface="AL-Mohanad Bold"/>
              </a:rPr>
              <a:t>هذه الواجهة تعرض للتدريسي جميع النشاطات والاعلانات والبحوث التي قام برفعها على صفحته الالكترونية وتمكنه  ايضاً من القيام بعملية التعديل عليها أو بعملية حذفها .</a:t>
            </a:r>
            <a:r>
              <a:rPr lang="ar-IQ" sz="2400" dirty="0" smtClean="0">
                <a:solidFill>
                  <a:srgbClr val="003366"/>
                </a:solidFill>
                <a:cs typeface="AL-Mohanad Bold" pitchFamily="2" charset="-78"/>
              </a:rPr>
              <a:t>   </a:t>
            </a:r>
            <a:endParaRPr lang="en-US" sz="2400" dirty="0">
              <a:solidFill>
                <a:srgbClr val="003366"/>
              </a:solidFill>
              <a:cs typeface="AL-Mohanad Bold" pitchFamily="2" charset="-78"/>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14348" y="1428736"/>
            <a:ext cx="7467600" cy="4543444"/>
          </a:xfrm>
          <a:prstGeom prst="rect">
            <a:avLst/>
          </a:prstGeom>
        </p:spPr>
        <p:txBody>
          <a:bodyPr vert="horz">
            <a:noAutofit/>
          </a:bodyPr>
          <a:lstStyle/>
          <a:p>
            <a:pPr marL="274320" lvl="0" indent="-274320">
              <a:spcBef>
                <a:spcPts val="600"/>
              </a:spcBef>
              <a:buClr>
                <a:schemeClr val="accent1"/>
              </a:buClr>
              <a:buSzPct val="70000"/>
            </a:pPr>
            <a:endParaRPr kumimoji="0" lang="ar-IQ" sz="3600" i="0" u="none" strike="noStrike" kern="1200" cap="none" spc="0" normalizeH="0" baseline="0" noProof="0" dirty="0">
              <a:ln>
                <a:noFill/>
              </a:ln>
              <a:solidFill>
                <a:srgbClr val="006699"/>
              </a:solidFill>
              <a:effectLst/>
              <a:uLnTx/>
              <a:uFillTx/>
              <a:latin typeface="+mn-lt"/>
              <a:ea typeface="+mn-ea"/>
              <a:cs typeface="+mn-cs"/>
            </a:endParaRPr>
          </a:p>
        </p:txBody>
      </p:sp>
      <p:sp>
        <p:nvSpPr>
          <p:cNvPr id="3" name="Rectangle 2"/>
          <p:cNvSpPr/>
          <p:nvPr/>
        </p:nvSpPr>
        <p:spPr>
          <a:xfrm>
            <a:off x="500034" y="571480"/>
            <a:ext cx="8072494" cy="461665"/>
          </a:xfrm>
          <a:prstGeom prst="rect">
            <a:avLst/>
          </a:prstGeom>
        </p:spPr>
        <p:txBody>
          <a:bodyPr wrap="square">
            <a:spAutoFit/>
          </a:bodyPr>
          <a:lstStyle/>
          <a:p>
            <a:pPr algn="ctr"/>
            <a:r>
              <a:rPr lang="ar-IQ" sz="2400" b="1" dirty="0" smtClean="0">
                <a:solidFill>
                  <a:srgbClr val="04617B"/>
                </a:solidFill>
                <a:latin typeface="Arial" pitchFamily="34" charset="0"/>
                <a:ea typeface="+mj-ea"/>
                <a:cs typeface="AL-Mohanad Bold" pitchFamily="2" charset="-78"/>
              </a:rPr>
              <a:t>احدى واجهات التعديل في واجهة عرض النشاطات والبحوث</a:t>
            </a:r>
            <a:endParaRPr lang="en-US" sz="1400" dirty="0">
              <a:cs typeface="AL-Mohanad Bold" pitchFamily="2" charset="-78"/>
            </a:endParaRPr>
          </a:p>
        </p:txBody>
      </p:sp>
      <p:pic>
        <p:nvPicPr>
          <p:cNvPr id="4" name="Picture 4"/>
          <p:cNvPicPr>
            <a:picLocks noChangeAspect="1" noChangeArrowheads="1"/>
          </p:cNvPicPr>
          <p:nvPr/>
        </p:nvPicPr>
        <p:blipFill>
          <a:blip r:embed="rId2" cstate="print"/>
          <a:stretch>
            <a:fillRect/>
          </a:stretch>
        </p:blipFill>
        <p:spPr bwMode="auto">
          <a:xfrm>
            <a:off x="2500298" y="2078661"/>
            <a:ext cx="4019550" cy="2724476"/>
          </a:xfrm>
          <a:prstGeom prst="rect">
            <a:avLst/>
          </a:prstGeom>
          <a:noFill/>
          <a:ln w="9525">
            <a:solidFill>
              <a:schemeClr val="accent1">
                <a:shade val="50000"/>
              </a:schemeClr>
            </a:solidFill>
            <a:miter lim="800000"/>
            <a:headEnd/>
            <a:tailEnd/>
          </a:ln>
          <a:effectLst/>
        </p:spPr>
      </p:pic>
      <p:cxnSp>
        <p:nvCxnSpPr>
          <p:cNvPr id="7" name="Straight Arrow Connector 6"/>
          <p:cNvCxnSpPr/>
          <p:nvPr/>
        </p:nvCxnSpPr>
        <p:spPr>
          <a:xfrm rot="10800000">
            <a:off x="3214678" y="3714752"/>
            <a:ext cx="3071834" cy="35719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9" name="Picture 8" descr="update.jpg"/>
          <p:cNvPicPr/>
          <p:nvPr/>
        </p:nvPicPr>
        <p:blipFill>
          <a:blip r:embed="rId3"/>
          <a:stretch>
            <a:fillRect/>
          </a:stretch>
        </p:blipFill>
        <p:spPr>
          <a:xfrm>
            <a:off x="1771650" y="1414780"/>
            <a:ext cx="5600700" cy="4028440"/>
          </a:xfrm>
          <a:prstGeom prst="rect">
            <a:avLst/>
          </a:prstGeom>
          <a:ln>
            <a:solidFill>
              <a:schemeClr val="tx1"/>
            </a:solidFill>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
          </p:nvPr>
        </p:nvSpPr>
        <p:spPr>
          <a:xfrm>
            <a:off x="1214414" y="571480"/>
            <a:ext cx="7358114" cy="785818"/>
          </a:xfrm>
        </p:spPr>
        <p:txBody>
          <a:bodyPr>
            <a:normAutofit/>
          </a:bodyPr>
          <a:lstStyle/>
          <a:p>
            <a:pPr marL="0" marR="0">
              <a:lnSpc>
                <a:spcPct val="115000"/>
              </a:lnSpc>
              <a:spcBef>
                <a:spcPts val="0"/>
              </a:spcBef>
              <a:spcAft>
                <a:spcPts val="1000"/>
              </a:spcAft>
            </a:pPr>
            <a:r>
              <a:rPr lang="ar-IQ" sz="2800" b="1" dirty="0" smtClean="0">
                <a:solidFill>
                  <a:srgbClr val="C00000"/>
                </a:solidFill>
                <a:latin typeface="Calibri"/>
                <a:ea typeface="Calibri"/>
                <a:cs typeface="AL-Mohanad Bold"/>
              </a:rPr>
              <a:t> ثالثاً : واجهة دخول المشرفين </a:t>
            </a:r>
            <a:endParaRPr lang="en-US" sz="1800" dirty="0">
              <a:solidFill>
                <a:srgbClr val="C00000"/>
              </a:solidFill>
              <a:latin typeface="Calibri"/>
              <a:ea typeface="Calibri"/>
              <a:cs typeface="Arial"/>
            </a:endParaRPr>
          </a:p>
        </p:txBody>
      </p:sp>
      <p:sp>
        <p:nvSpPr>
          <p:cNvPr id="5" name="TextBox 4"/>
          <p:cNvSpPr txBox="1"/>
          <p:nvPr/>
        </p:nvSpPr>
        <p:spPr>
          <a:xfrm>
            <a:off x="571472" y="1285860"/>
            <a:ext cx="8001056" cy="2569934"/>
          </a:xfrm>
          <a:prstGeom prst="rect">
            <a:avLst/>
          </a:prstGeom>
          <a:noFill/>
        </p:spPr>
        <p:txBody>
          <a:bodyPr wrap="square" rtlCol="0">
            <a:spAutoFit/>
          </a:bodyPr>
          <a:lstStyle/>
          <a:p>
            <a:pPr marL="457200">
              <a:lnSpc>
                <a:spcPct val="115000"/>
              </a:lnSpc>
              <a:spcAft>
                <a:spcPts val="1000"/>
              </a:spcAft>
            </a:pPr>
            <a:r>
              <a:rPr lang="ar-IQ" sz="2800" b="1" dirty="0" smtClean="0">
                <a:solidFill>
                  <a:srgbClr val="003366"/>
                </a:solidFill>
                <a:latin typeface="Calibri"/>
                <a:ea typeface="Calibri"/>
                <a:cs typeface="AL-Mohanad Bold"/>
              </a:rPr>
              <a:t>هي صفحة خاصة بمشرف كل قسم تظهر هذه الواجهة لائحة بأسماء التدريسين الذين قاموا بملئ أستمارة التسجيل على الموقع وحسب كل قسم وبه عدة خيارات لعملية تأكيد التسجيل الخاصة بالتدريسين من قبل أعضاء أرتباط الموقع الالكتروني في الأقسام العلمية للجامعة وهي : </a:t>
            </a:r>
            <a:endParaRPr lang="en-US" sz="2800" dirty="0">
              <a:solidFill>
                <a:srgbClr val="003366"/>
              </a:solidFill>
              <a:latin typeface="Calibri"/>
              <a:ea typeface="Calibri"/>
              <a:cs typeface="Aria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memlog.jpg"/>
          <p:cNvPicPr>
            <a:picLocks noGrp="1" noChangeAspect="1"/>
          </p:cNvPicPr>
          <p:nvPr>
            <p:ph sz="quarter" idx="1"/>
          </p:nvPr>
        </p:nvPicPr>
        <p:blipFill>
          <a:blip r:embed="rId2"/>
          <a:stretch>
            <a:fillRect/>
          </a:stretch>
        </p:blipFill>
        <p:spPr>
          <a:xfrm>
            <a:off x="518888" y="785813"/>
            <a:ext cx="7534724" cy="5072062"/>
          </a:xfrm>
          <a:ln>
            <a:solidFill>
              <a:schemeClr val="tx1"/>
            </a:solidFill>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57200" y="1600200"/>
            <a:ext cx="7467600" cy="4543444"/>
          </a:xfrm>
          <a:prstGeom prst="rect">
            <a:avLst/>
          </a:prstGeom>
        </p:spPr>
        <p:txBody>
          <a:bodyPr vert="horz">
            <a:normAutofit/>
          </a:bodyPr>
          <a:lstStyle/>
          <a:p>
            <a:pPr marL="274320" lvl="0" indent="-274320">
              <a:spcBef>
                <a:spcPts val="600"/>
              </a:spcBef>
              <a:buClr>
                <a:schemeClr val="accent1"/>
              </a:buClr>
              <a:buSzPct val="70000"/>
            </a:pPr>
            <a:endParaRPr kumimoji="0" lang="ar-IQ" sz="2400" b="0" i="0" u="none" strike="noStrike" kern="1200" cap="none" spc="0" normalizeH="0" baseline="0" noProof="0" dirty="0">
              <a:ln>
                <a:noFill/>
              </a:ln>
              <a:solidFill>
                <a:srgbClr val="006699"/>
              </a:solidFill>
              <a:effectLst/>
              <a:uLnTx/>
              <a:uFillTx/>
              <a:latin typeface="+mn-lt"/>
              <a:ea typeface="+mn-ea"/>
              <a:cs typeface="+mn-cs"/>
            </a:endParaRPr>
          </a:p>
        </p:txBody>
      </p:sp>
      <p:pic>
        <p:nvPicPr>
          <p:cNvPr id="8" name="Picture 5"/>
          <p:cNvPicPr>
            <a:picLocks noChangeAspect="1" noChangeArrowheads="1"/>
          </p:cNvPicPr>
          <p:nvPr/>
        </p:nvPicPr>
        <p:blipFill>
          <a:blip r:embed="rId2"/>
          <a:stretch>
            <a:fillRect/>
          </a:stretch>
        </p:blipFill>
        <p:spPr bwMode="auto">
          <a:xfrm>
            <a:off x="785786" y="1357298"/>
            <a:ext cx="6770681" cy="4791092"/>
          </a:xfrm>
          <a:prstGeom prst="rect">
            <a:avLst/>
          </a:prstGeom>
          <a:noFill/>
          <a:ln w="9525">
            <a:solidFill>
              <a:schemeClr val="tx1"/>
            </a:solidFill>
            <a:miter lim="800000"/>
            <a:headEnd/>
            <a:tailEnd/>
          </a:ln>
          <a:effectLst/>
        </p:spPr>
      </p:pic>
      <p:sp>
        <p:nvSpPr>
          <p:cNvPr id="10" name="Rectangular Callout 9"/>
          <p:cNvSpPr/>
          <p:nvPr/>
        </p:nvSpPr>
        <p:spPr>
          <a:xfrm>
            <a:off x="5929322" y="1071546"/>
            <a:ext cx="2590800" cy="1752600"/>
          </a:xfrm>
          <a:prstGeom prst="wedgeRectCallou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IQ" sz="2000" b="1" cap="small" dirty="0" smtClean="0">
                <a:solidFill>
                  <a:schemeClr val="tx1"/>
                </a:solidFill>
                <a:latin typeface="Calibri"/>
                <a:ea typeface="Calibri"/>
                <a:cs typeface="AL-Mohanad Bold"/>
              </a:rPr>
              <a:t>هذه مجموعة من الاساتذه الذين قاموا بعملية التسجيل </a:t>
            </a:r>
            <a:endParaRPr lang="en-US" sz="2000" b="1" cap="small" dirty="0">
              <a:solidFill>
                <a:schemeClr val="tx1"/>
              </a:solidFill>
              <a:latin typeface="Calibri"/>
              <a:ea typeface="Calibri"/>
              <a:cs typeface="AL-Mohanad Bold"/>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500042"/>
            <a:ext cx="7996270" cy="1357322"/>
          </a:xfrm>
        </p:spPr>
        <p:txBody>
          <a:bodyPr>
            <a:noAutofit/>
          </a:bodyPr>
          <a:lstStyle/>
          <a:p>
            <a:pPr algn="r"/>
            <a:r>
              <a:rPr lang="ar-IQ" sz="2400" b="1" dirty="0" smtClean="0">
                <a:solidFill>
                  <a:srgbClr val="C00000"/>
                </a:solidFill>
                <a:latin typeface="Calibri"/>
                <a:ea typeface="Calibri"/>
                <a:cs typeface="AL-Mohanad Bold"/>
              </a:rPr>
              <a:t>أ-تأكيد</a:t>
            </a:r>
            <a:r>
              <a:rPr lang="ar-IQ" sz="2400" b="1" dirty="0" smtClean="0">
                <a:solidFill>
                  <a:schemeClr val="tx1"/>
                </a:solidFill>
                <a:latin typeface="Calibri"/>
                <a:ea typeface="Calibri"/>
                <a:cs typeface="AL-Mohanad Bold"/>
              </a:rPr>
              <a:t> </a:t>
            </a:r>
            <a:r>
              <a:rPr lang="ar-IQ" sz="2400" b="1" dirty="0" smtClean="0">
                <a:solidFill>
                  <a:srgbClr val="C00000"/>
                </a:solidFill>
                <a:latin typeface="Calibri"/>
                <a:ea typeface="Calibri"/>
                <a:cs typeface="AL-Mohanad Bold"/>
              </a:rPr>
              <a:t>التفعيل</a:t>
            </a:r>
            <a:r>
              <a:rPr lang="ar-IQ" sz="2400" b="1" dirty="0" smtClean="0">
                <a:solidFill>
                  <a:schemeClr val="tx1"/>
                </a:solidFill>
                <a:latin typeface="Calibri"/>
                <a:ea typeface="Calibri"/>
                <a:cs typeface="AL-Mohanad Bold"/>
              </a:rPr>
              <a:t> </a:t>
            </a:r>
            <a:r>
              <a:rPr lang="ar-IQ" sz="2400" b="1" dirty="0" smtClean="0">
                <a:solidFill>
                  <a:srgbClr val="003366"/>
                </a:solidFill>
                <a:latin typeface="Calibri"/>
                <a:ea typeface="Calibri"/>
                <a:cs typeface="AL-Mohanad Bold"/>
              </a:rPr>
              <a:t>: بعد تأكد عضو الأرتباط للقسم من المعلومات المدخلة من قبل الأستاذ سوف يقوم بتفعيل حساب الأستاذ ليتمكن من أستخدام صفحته على الموقع والدخول الى لوحة التحكم الخاصة به .</a:t>
            </a:r>
            <a:endParaRPr lang="en-US" sz="2400" b="1" dirty="0" smtClean="0">
              <a:solidFill>
                <a:srgbClr val="003366"/>
              </a:solidFill>
              <a:latin typeface="Calibri"/>
              <a:ea typeface="Calibri"/>
              <a:cs typeface="AL-Mohanad Bold"/>
            </a:endParaRPr>
          </a:p>
        </p:txBody>
      </p:sp>
      <p:pic>
        <p:nvPicPr>
          <p:cNvPr id="14" name="Picture 13" descr="Untitled.jpg"/>
          <p:cNvPicPr>
            <a:picLocks noChangeAspect="1"/>
          </p:cNvPicPr>
          <p:nvPr/>
        </p:nvPicPr>
        <p:blipFill>
          <a:blip r:embed="rId2"/>
          <a:stretch>
            <a:fillRect/>
          </a:stretch>
        </p:blipFill>
        <p:spPr>
          <a:xfrm>
            <a:off x="1131959" y="2775384"/>
            <a:ext cx="5281211" cy="3643338"/>
          </a:xfrm>
          <a:prstGeom prst="rect">
            <a:avLst/>
          </a:prstGeom>
          <a:ln>
            <a:solidFill>
              <a:schemeClr val="tx1"/>
            </a:solidFill>
          </a:ln>
        </p:spPr>
      </p:pic>
      <p:sp>
        <p:nvSpPr>
          <p:cNvPr id="16" name="Line Callout 1 15"/>
          <p:cNvSpPr/>
          <p:nvPr/>
        </p:nvSpPr>
        <p:spPr>
          <a:xfrm>
            <a:off x="6643702" y="2214554"/>
            <a:ext cx="2057400" cy="1143000"/>
          </a:xfrm>
          <a:prstGeom prst="borderCallout1">
            <a:avLst>
              <a:gd name="adj1" fmla="val 32822"/>
              <a:gd name="adj2" fmla="val 647"/>
              <a:gd name="adj3" fmla="val 108630"/>
              <a:gd name="adj4" fmla="val -5187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IQ" sz="2400" b="1" cap="small" dirty="0" smtClean="0">
                <a:solidFill>
                  <a:schemeClr val="tx1"/>
                </a:solidFill>
                <a:latin typeface="Calibri"/>
                <a:ea typeface="Calibri"/>
                <a:cs typeface="AL-Mohanad Bold"/>
              </a:rPr>
              <a:t>عند الضغط على هذا الاختيار تظهر له لصفحة التالية</a:t>
            </a:r>
            <a:endParaRPr lang="en-US" sz="2400" b="1" cap="small" dirty="0">
              <a:solidFill>
                <a:schemeClr val="tx1"/>
              </a:solidFill>
              <a:latin typeface="Calibri"/>
              <a:ea typeface="Calibri"/>
              <a:cs typeface="AL-Mohanad Bold"/>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J:\Untitled.jpg"/>
          <p:cNvPicPr>
            <a:picLocks noChangeAspect="1" noChangeArrowheads="1"/>
          </p:cNvPicPr>
          <p:nvPr/>
        </p:nvPicPr>
        <p:blipFill>
          <a:blip r:embed="rId2"/>
          <a:srcRect/>
          <a:stretch>
            <a:fillRect/>
          </a:stretch>
        </p:blipFill>
        <p:spPr bwMode="auto">
          <a:xfrm>
            <a:off x="1714480" y="1264990"/>
            <a:ext cx="5786478" cy="4291097"/>
          </a:xfrm>
          <a:prstGeom prst="rect">
            <a:avLst/>
          </a:prstGeom>
          <a:noFill/>
          <a:ln>
            <a:solidFill>
              <a:schemeClr val="tx1"/>
            </a:solidFill>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43174" y="714356"/>
            <a:ext cx="4429156"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IQ" sz="3600" b="1" dirty="0" smtClean="0">
                <a:solidFill>
                  <a:srgbClr val="003366"/>
                </a:solidFill>
                <a:latin typeface="Calibri"/>
                <a:ea typeface="Calibri"/>
                <a:cs typeface="AL-Mohanad Bold"/>
              </a:rPr>
              <a:t>نبذة عن الموقع</a:t>
            </a:r>
            <a:endParaRPr lang="en-US" sz="3600" b="1" dirty="0">
              <a:solidFill>
                <a:srgbClr val="003366"/>
              </a:solidFill>
              <a:latin typeface="Calibri"/>
              <a:ea typeface="Calibri"/>
              <a:cs typeface="AL-Mohanad Bold"/>
            </a:endParaRPr>
          </a:p>
        </p:txBody>
      </p:sp>
      <p:sp>
        <p:nvSpPr>
          <p:cNvPr id="7" name="Rectangle 6"/>
          <p:cNvSpPr/>
          <p:nvPr/>
        </p:nvSpPr>
        <p:spPr>
          <a:xfrm>
            <a:off x="2357422" y="1643050"/>
            <a:ext cx="5905784" cy="273921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just"/>
            <a:r>
              <a:rPr lang="ar-IQ"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ar-IQ" sz="2800" dirty="0" smtClean="0">
                <a:solidFill>
                  <a:srgbClr val="003366"/>
                </a:solidFill>
                <a:latin typeface="Calibri"/>
                <a:ea typeface="Calibri"/>
                <a:cs typeface="AL-Mohanad Bold"/>
              </a:rPr>
              <a:t>هو عبارة عن موقع الكتروني ضمن موقع الجامعة التكنولوجية الالكتروني حيث يوفر مواقع التدريسين صفحة الكترونية خاصة بكل تدريسي في الجامعة يستطيع الزائر من خلالها معرفة السيرة الذاتية والبحوث والنشاطات لكل تدريسي في الجامعة التكنولوجية </a:t>
            </a:r>
            <a:endParaRPr lang="ar-IQ" sz="3200" dirty="0">
              <a:solidFill>
                <a:srgbClr val="003366"/>
              </a:solidFill>
              <a:latin typeface="Calibri"/>
              <a:ea typeface="Calibri"/>
              <a:cs typeface="AL-Mohanad Bold"/>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0" end="0"/>
                                            </p:txEl>
                                          </p:spTgt>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p:cTn id="13" dur="1000" fill="hold"/>
                                        <p:tgtEl>
                                          <p:spTgt spid="7">
                                            <p:txEl>
                                              <p:pRg st="0" end="0"/>
                                            </p:txEl>
                                          </p:spTgt>
                                        </p:tgtEl>
                                        <p:attrNameLst>
                                          <p:attrName>ppt_x</p:attrName>
                                        </p:attrNameLst>
                                      </p:cBhvr>
                                      <p:tavLst>
                                        <p:tav tm="0">
                                          <p:val>
                                            <p:strVal val="#ppt_x-.2"/>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
          </p:nvPr>
        </p:nvSpPr>
        <p:spPr>
          <a:xfrm>
            <a:off x="285720" y="571480"/>
            <a:ext cx="8501122" cy="1428760"/>
          </a:xfrm>
        </p:spPr>
        <p:txBody>
          <a:bodyPr>
            <a:normAutofit/>
          </a:bodyPr>
          <a:lstStyle/>
          <a:p>
            <a:pPr marL="457200">
              <a:lnSpc>
                <a:spcPct val="115000"/>
              </a:lnSpc>
              <a:spcBef>
                <a:spcPts val="0"/>
              </a:spcBef>
            </a:pPr>
            <a:r>
              <a:rPr lang="ar-IQ" b="1" dirty="0" smtClean="0">
                <a:solidFill>
                  <a:srgbClr val="C00000"/>
                </a:solidFill>
                <a:latin typeface="Calibri"/>
                <a:ea typeface="Calibri"/>
                <a:cs typeface="AL-Mohanad Bold"/>
              </a:rPr>
              <a:t>ب-ألغاء التفعيل </a:t>
            </a:r>
            <a:r>
              <a:rPr lang="ar-IQ" b="1" dirty="0" smtClean="0">
                <a:solidFill>
                  <a:srgbClr val="003366"/>
                </a:solidFill>
                <a:latin typeface="Calibri"/>
                <a:ea typeface="Calibri"/>
                <a:cs typeface="AL-Mohanad Bold"/>
              </a:rPr>
              <a:t>: يستطيع عضو الأرتباط من ألغاء تفعيل حساب أي أستاذ ضمن القسم التابع له من خلال هذه الواجهة وتعطيل حسابه على الموقع ويمكن أعادة تفعيله مرة ثانية  . </a:t>
            </a:r>
            <a:endParaRPr lang="en-US" sz="1600" dirty="0" smtClean="0">
              <a:solidFill>
                <a:srgbClr val="003366"/>
              </a:solidFill>
              <a:latin typeface="Calibri"/>
              <a:ea typeface="Calibri"/>
              <a:cs typeface="Arial"/>
            </a:endParaRPr>
          </a:p>
          <a:p>
            <a:endParaRPr lang="en-US" dirty="0"/>
          </a:p>
        </p:txBody>
      </p:sp>
      <p:pic>
        <p:nvPicPr>
          <p:cNvPr id="6" name="Picture 5" descr="Untitled.jpg"/>
          <p:cNvPicPr>
            <a:picLocks noChangeAspect="1"/>
          </p:cNvPicPr>
          <p:nvPr/>
        </p:nvPicPr>
        <p:blipFill>
          <a:blip r:embed="rId2"/>
          <a:stretch>
            <a:fillRect/>
          </a:stretch>
        </p:blipFill>
        <p:spPr>
          <a:xfrm>
            <a:off x="428596" y="2285992"/>
            <a:ext cx="6316743" cy="4357718"/>
          </a:xfrm>
          <a:prstGeom prst="rect">
            <a:avLst/>
          </a:prstGeom>
          <a:ln>
            <a:solidFill>
              <a:schemeClr val="tx1"/>
            </a:solidFill>
          </a:ln>
        </p:spPr>
      </p:pic>
      <p:sp>
        <p:nvSpPr>
          <p:cNvPr id="9" name="Line Callout 1 8"/>
          <p:cNvSpPr/>
          <p:nvPr/>
        </p:nvSpPr>
        <p:spPr>
          <a:xfrm>
            <a:off x="6929454" y="2285992"/>
            <a:ext cx="1643074" cy="928694"/>
          </a:xfrm>
          <a:prstGeom prst="borderCallout1">
            <a:avLst>
              <a:gd name="adj1" fmla="val 32062"/>
              <a:gd name="adj2" fmla="val -517"/>
              <a:gd name="adj3" fmla="val 89664"/>
              <a:gd name="adj4" fmla="val -143295"/>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dirty="0" smtClean="0">
                <a:solidFill>
                  <a:schemeClr val="tx1"/>
                </a:solidFill>
                <a:latin typeface="Calibri"/>
                <a:ea typeface="Calibri"/>
                <a:cs typeface="AL-Mohanad Bold"/>
              </a:rPr>
              <a:t>الغاء عملية التفعيل</a:t>
            </a:r>
            <a:endParaRPr lang="en-US" sz="2400" b="1" dirty="0">
              <a:solidFill>
                <a:schemeClr val="tx1"/>
              </a:solidFill>
              <a:latin typeface="Calibri"/>
              <a:ea typeface="Calibri"/>
              <a:cs typeface="AL-Mohanad Bold"/>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14348" y="1428736"/>
            <a:ext cx="7467600" cy="4543444"/>
          </a:xfrm>
          <a:prstGeom prst="rect">
            <a:avLst/>
          </a:prstGeom>
        </p:spPr>
        <p:txBody>
          <a:bodyPr vert="horz">
            <a:noAutofit/>
          </a:bodyPr>
          <a:lstStyle/>
          <a:p>
            <a:pPr marL="274320" lvl="0" indent="-274320">
              <a:spcBef>
                <a:spcPts val="600"/>
              </a:spcBef>
              <a:buClr>
                <a:schemeClr val="accent1"/>
              </a:buClr>
              <a:buSzPct val="70000"/>
            </a:pPr>
            <a:endParaRPr kumimoji="0" lang="ar-IQ" sz="3600" i="0" u="none" strike="noStrike" kern="1200" cap="none" spc="0" normalizeH="0" baseline="0" noProof="0" dirty="0">
              <a:ln>
                <a:noFill/>
              </a:ln>
              <a:solidFill>
                <a:srgbClr val="006699"/>
              </a:solidFill>
              <a:effectLst/>
              <a:uLnTx/>
              <a:uFillTx/>
              <a:latin typeface="+mn-lt"/>
              <a:ea typeface="+mn-ea"/>
              <a:cs typeface="+mn-cs"/>
            </a:endParaRPr>
          </a:p>
        </p:txBody>
      </p:sp>
      <p:pic>
        <p:nvPicPr>
          <p:cNvPr id="3" name="Picture 2"/>
          <p:cNvPicPr>
            <a:picLocks noChangeAspect="1" noChangeArrowheads="1"/>
          </p:cNvPicPr>
          <p:nvPr/>
        </p:nvPicPr>
        <p:blipFill>
          <a:blip r:embed="rId2"/>
          <a:srcRect/>
          <a:stretch>
            <a:fillRect/>
          </a:stretch>
        </p:blipFill>
        <p:spPr bwMode="auto">
          <a:xfrm>
            <a:off x="1571605" y="1500173"/>
            <a:ext cx="5949384" cy="4000529"/>
          </a:xfrm>
          <a:prstGeom prst="rect">
            <a:avLst/>
          </a:prstGeom>
          <a:noFill/>
          <a:ln w="9525">
            <a:solidFill>
              <a:schemeClr val="tx1"/>
            </a:solidFill>
            <a:miter lim="800000"/>
            <a:headEnd/>
            <a:tailEnd/>
          </a:ln>
          <a:effec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928662" y="1500174"/>
            <a:ext cx="7215238" cy="4429156"/>
          </a:xfrm>
          <a:prstGeom prst="rect">
            <a:avLst/>
          </a:prstGeom>
        </p:spPr>
        <p:txBody>
          <a:bodyPr vert="horz">
            <a:noAutofit/>
          </a:bodyPr>
          <a:lstStyle/>
          <a:p>
            <a:pPr marL="274320" lvl="0" indent="-274320">
              <a:spcBef>
                <a:spcPts val="600"/>
              </a:spcBef>
              <a:buClr>
                <a:schemeClr val="accent1"/>
              </a:buClr>
              <a:buSzPct val="70000"/>
              <a:buFont typeface="Wingdings"/>
              <a:buChar char=""/>
            </a:pPr>
            <a:endParaRPr lang="ar-IQ" sz="3600" dirty="0" smtClean="0">
              <a:solidFill>
                <a:srgbClr val="006699"/>
              </a:solidFill>
            </a:endParaRPr>
          </a:p>
          <a:p>
            <a:pPr marL="274320" lvl="0" indent="-274320">
              <a:spcBef>
                <a:spcPts val="600"/>
              </a:spcBef>
              <a:buClr>
                <a:schemeClr val="accent1"/>
              </a:buClr>
              <a:buSzPct val="70000"/>
            </a:pPr>
            <a:endParaRPr kumimoji="0" lang="ar-IQ" sz="3600" i="0" u="none" strike="noStrike" kern="1200" cap="none" spc="0" normalizeH="0" baseline="0" noProof="0" dirty="0">
              <a:ln>
                <a:noFill/>
              </a:ln>
              <a:solidFill>
                <a:srgbClr val="006699"/>
              </a:solidFill>
              <a:effectLst/>
              <a:uLnTx/>
              <a:uFillTx/>
              <a:latin typeface="+mn-lt"/>
              <a:ea typeface="+mn-ea"/>
              <a:cs typeface="+mn-cs"/>
            </a:endParaRPr>
          </a:p>
        </p:txBody>
      </p:sp>
      <p:pic>
        <p:nvPicPr>
          <p:cNvPr id="6" name="Picture 5" descr="Untitled.jpg"/>
          <p:cNvPicPr>
            <a:picLocks noChangeAspect="1"/>
          </p:cNvPicPr>
          <p:nvPr/>
        </p:nvPicPr>
        <p:blipFill>
          <a:blip r:embed="rId2"/>
          <a:stretch>
            <a:fillRect/>
          </a:stretch>
        </p:blipFill>
        <p:spPr>
          <a:xfrm>
            <a:off x="1500166" y="2143116"/>
            <a:ext cx="6316743" cy="4357718"/>
          </a:xfrm>
          <a:prstGeom prst="rect">
            <a:avLst/>
          </a:prstGeom>
          <a:ln>
            <a:solidFill>
              <a:schemeClr val="tx1"/>
            </a:solidFill>
          </a:ln>
        </p:spPr>
      </p:pic>
      <p:sp>
        <p:nvSpPr>
          <p:cNvPr id="7" name="Line Callout 1 6"/>
          <p:cNvSpPr/>
          <p:nvPr/>
        </p:nvSpPr>
        <p:spPr>
          <a:xfrm>
            <a:off x="88135" y="1324247"/>
            <a:ext cx="2010562" cy="1428752"/>
          </a:xfrm>
          <a:prstGeom prst="borderCallout1">
            <a:avLst>
              <a:gd name="adj1" fmla="val 50706"/>
              <a:gd name="adj2" fmla="val 98621"/>
              <a:gd name="adj3" fmla="val 114992"/>
              <a:gd name="adj4" fmla="val 17577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IQ" sz="2400" b="1" dirty="0" smtClean="0">
                <a:solidFill>
                  <a:schemeClr val="tx1"/>
                </a:solidFill>
                <a:cs typeface="AL-Mohanad Bold" pitchFamily="2" charset="-78"/>
              </a:rPr>
              <a:t>عند الضغط هنا تظهر له صفحة لتأكيد عملية الحذف </a:t>
            </a:r>
            <a:endParaRPr lang="en-US" sz="2400" b="1" dirty="0">
              <a:solidFill>
                <a:schemeClr val="tx1"/>
              </a:solidFill>
              <a:cs typeface="AL-Mohanad Bold" pitchFamily="2" charset="-78"/>
            </a:endParaRPr>
          </a:p>
        </p:txBody>
      </p:sp>
      <p:sp>
        <p:nvSpPr>
          <p:cNvPr id="8" name="TextBox 7"/>
          <p:cNvSpPr txBox="1"/>
          <p:nvPr/>
        </p:nvSpPr>
        <p:spPr>
          <a:xfrm>
            <a:off x="357158" y="571480"/>
            <a:ext cx="8215370" cy="830997"/>
          </a:xfrm>
          <a:prstGeom prst="rect">
            <a:avLst/>
          </a:prstGeom>
          <a:noFill/>
        </p:spPr>
        <p:txBody>
          <a:bodyPr wrap="square" rtlCol="0">
            <a:spAutoFit/>
          </a:bodyPr>
          <a:lstStyle/>
          <a:p>
            <a:r>
              <a:rPr lang="ar-IQ" sz="2400" b="1" dirty="0" smtClean="0">
                <a:solidFill>
                  <a:srgbClr val="003366"/>
                </a:solidFill>
                <a:cs typeface="AL-Mohanad Bold" pitchFamily="2" charset="-78"/>
              </a:rPr>
              <a:t>ج-  </a:t>
            </a:r>
            <a:r>
              <a:rPr lang="ar-IQ" sz="2400" b="1" dirty="0" smtClean="0">
                <a:solidFill>
                  <a:srgbClr val="C00000"/>
                </a:solidFill>
                <a:cs typeface="AL-Mohanad Bold" pitchFamily="2" charset="-78"/>
              </a:rPr>
              <a:t>مسح الحساب </a:t>
            </a:r>
            <a:r>
              <a:rPr lang="ar-IQ" sz="2400" b="1" dirty="0" smtClean="0">
                <a:solidFill>
                  <a:srgbClr val="003366"/>
                </a:solidFill>
                <a:cs typeface="AL-Mohanad Bold" pitchFamily="2" charset="-78"/>
              </a:rPr>
              <a:t>: يقوم هذا الاجراء بمسح المعلومات الخاصة بحساب الأستاذ ولايمكن أعادة تفعيل الأستاذ بعد عملية الحذف .</a:t>
            </a:r>
            <a:endParaRPr lang="en-US" sz="2400" b="1" dirty="0" smtClean="0">
              <a:solidFill>
                <a:srgbClr val="003366"/>
              </a:solidFill>
              <a:cs typeface="AL-Mohanad Bold" pitchFamily="2" charset="-78"/>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14348" y="1428736"/>
            <a:ext cx="7467600" cy="4543444"/>
          </a:xfrm>
          <a:prstGeom prst="rect">
            <a:avLst/>
          </a:prstGeom>
        </p:spPr>
        <p:txBody>
          <a:bodyPr vert="horz">
            <a:noAutofit/>
          </a:bodyPr>
          <a:lstStyle/>
          <a:p>
            <a:pPr marL="274320" lvl="0" indent="-274320">
              <a:spcBef>
                <a:spcPts val="600"/>
              </a:spcBef>
              <a:buClr>
                <a:schemeClr val="accent1"/>
              </a:buClr>
              <a:buSzPct val="70000"/>
            </a:pPr>
            <a:endParaRPr kumimoji="0" lang="ar-IQ" sz="3600" i="0" u="none" strike="noStrike" kern="1200" cap="none" spc="0" normalizeH="0" baseline="0" noProof="0" dirty="0">
              <a:ln>
                <a:noFill/>
              </a:ln>
              <a:solidFill>
                <a:srgbClr val="006699"/>
              </a:solidFill>
              <a:effectLst/>
              <a:uLnTx/>
              <a:uFillTx/>
              <a:latin typeface="+mn-lt"/>
              <a:ea typeface="+mn-ea"/>
              <a:cs typeface="+mn-cs"/>
            </a:endParaRPr>
          </a:p>
        </p:txBody>
      </p:sp>
      <p:pic>
        <p:nvPicPr>
          <p:cNvPr id="6" name="Picture 2"/>
          <p:cNvPicPr>
            <a:picLocks noChangeAspect="1" noChangeArrowheads="1"/>
          </p:cNvPicPr>
          <p:nvPr/>
        </p:nvPicPr>
        <p:blipFill>
          <a:blip r:embed="rId2"/>
          <a:srcRect/>
          <a:stretch>
            <a:fillRect/>
          </a:stretch>
        </p:blipFill>
        <p:spPr bwMode="auto">
          <a:xfrm>
            <a:off x="1357290" y="1071546"/>
            <a:ext cx="6514674" cy="4429156"/>
          </a:xfrm>
          <a:prstGeom prst="rect">
            <a:avLst/>
          </a:prstGeom>
          <a:noFill/>
          <a:ln w="9525">
            <a:solidFill>
              <a:schemeClr val="tx1"/>
            </a:solidFill>
            <a:miter lim="800000"/>
            <a:headEnd/>
            <a:tailEnd/>
          </a:ln>
          <a:effectLst/>
        </p:spPr>
      </p:pic>
      <p:sp>
        <p:nvSpPr>
          <p:cNvPr id="7" name="Line Callout 3 6"/>
          <p:cNvSpPr/>
          <p:nvPr/>
        </p:nvSpPr>
        <p:spPr>
          <a:xfrm>
            <a:off x="5357818" y="2071678"/>
            <a:ext cx="1981200" cy="1714512"/>
          </a:xfrm>
          <a:prstGeom prst="borderCallout3">
            <a:avLst>
              <a:gd name="adj1" fmla="val 32840"/>
              <a:gd name="adj2" fmla="val -916"/>
              <a:gd name="adj3" fmla="val -14871"/>
              <a:gd name="adj4" fmla="val -23596"/>
              <a:gd name="adj5" fmla="val 31989"/>
              <a:gd name="adj6" fmla="val -644"/>
              <a:gd name="adj7" fmla="val -14908"/>
              <a:gd name="adj8" fmla="val -23056"/>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dirty="0" smtClean="0">
                <a:solidFill>
                  <a:schemeClr val="tx1"/>
                </a:solidFill>
                <a:latin typeface="Calibri"/>
                <a:ea typeface="Calibri"/>
                <a:cs typeface="AL-Mohanad Bold"/>
              </a:rPr>
              <a:t>عند الضغط على تأكيد يقوم بحذف الحساب </a:t>
            </a:r>
            <a:endParaRPr lang="en-US" sz="2400" b="1" dirty="0">
              <a:solidFill>
                <a:schemeClr val="tx1"/>
              </a:solidFill>
              <a:latin typeface="Calibri"/>
              <a:ea typeface="Calibri"/>
              <a:cs typeface="AL-Mohanad Bold"/>
            </a:endParaRPr>
          </a:p>
        </p:txBody>
      </p:sp>
      <p:sp>
        <p:nvSpPr>
          <p:cNvPr id="8" name="Line Callout 1 7"/>
          <p:cNvSpPr/>
          <p:nvPr/>
        </p:nvSpPr>
        <p:spPr>
          <a:xfrm>
            <a:off x="1500166" y="1857364"/>
            <a:ext cx="1562096" cy="1447800"/>
          </a:xfrm>
          <a:prstGeom prst="borderCallout1">
            <a:avLst>
              <a:gd name="adj1" fmla="val -6315"/>
              <a:gd name="adj2" fmla="val 156979"/>
              <a:gd name="adj3" fmla="val 24079"/>
              <a:gd name="adj4" fmla="val 99469"/>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dirty="0" smtClean="0">
                <a:solidFill>
                  <a:schemeClr val="tx1"/>
                </a:solidFill>
                <a:latin typeface="Calibri"/>
                <a:ea typeface="Calibri"/>
                <a:cs typeface="AL-Mohanad Bold"/>
              </a:rPr>
              <a:t>الغاء عملية الحذف </a:t>
            </a:r>
            <a:endParaRPr lang="en-US" sz="2400" b="1" dirty="0">
              <a:solidFill>
                <a:schemeClr val="tx1"/>
              </a:solidFill>
              <a:latin typeface="Calibri"/>
              <a:ea typeface="Calibri"/>
              <a:cs typeface="AL-Mohanad Bold"/>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71472" y="1000108"/>
            <a:ext cx="8001056" cy="500066"/>
          </a:xfrm>
          <a:prstGeom prst="rect">
            <a:avLst/>
          </a:prstGeom>
        </p:spPr>
        <p:txBody>
          <a:bodyPr vert="horz">
            <a:noAutofit/>
          </a:bodyPr>
          <a:lstStyle/>
          <a:p>
            <a:pPr marL="274320" lvl="0" indent="-274320">
              <a:spcBef>
                <a:spcPts val="600"/>
              </a:spcBef>
              <a:buClr>
                <a:schemeClr val="accent1"/>
              </a:buClr>
              <a:buSzPct val="70000"/>
            </a:pPr>
            <a:endParaRPr kumimoji="0" lang="ar-IQ" sz="3600" i="0" u="none" strike="noStrike" kern="1200" cap="none" spc="0" normalizeH="0" baseline="0" noProof="0" dirty="0">
              <a:ln>
                <a:noFill/>
              </a:ln>
              <a:solidFill>
                <a:srgbClr val="006699"/>
              </a:solidFill>
              <a:effectLst/>
              <a:uLnTx/>
              <a:uFillTx/>
              <a:latin typeface="+mn-lt"/>
              <a:ea typeface="+mn-ea"/>
              <a:cs typeface="+mn-cs"/>
            </a:endParaRPr>
          </a:p>
        </p:txBody>
      </p:sp>
      <p:sp>
        <p:nvSpPr>
          <p:cNvPr id="3" name="Rectangle 2"/>
          <p:cNvSpPr/>
          <p:nvPr/>
        </p:nvSpPr>
        <p:spPr>
          <a:xfrm>
            <a:off x="4714876" y="357166"/>
            <a:ext cx="3929090" cy="1439368"/>
          </a:xfrm>
          <a:prstGeom prst="rect">
            <a:avLst/>
          </a:prstGeom>
        </p:spPr>
        <p:txBody>
          <a:bodyPr wrap="square">
            <a:spAutoFit/>
          </a:bodyPr>
          <a:lstStyle/>
          <a:p>
            <a:pPr>
              <a:lnSpc>
                <a:spcPct val="115000"/>
              </a:lnSpc>
              <a:spcAft>
                <a:spcPts val="1000"/>
              </a:spcAft>
            </a:pPr>
            <a:r>
              <a:rPr lang="ar-IQ" sz="2800" b="1" dirty="0" smtClean="0">
                <a:solidFill>
                  <a:srgbClr val="C00000"/>
                </a:solidFill>
                <a:latin typeface="Calibri"/>
                <a:ea typeface="Calibri"/>
                <a:cs typeface="AL-Mohanad Bold" pitchFamily="2" charset="-78"/>
              </a:rPr>
              <a:t>رابعاً : الأقسام العلمية في الجامعة</a:t>
            </a:r>
            <a:endParaRPr lang="en-US" sz="2800" b="1" dirty="0" smtClean="0">
              <a:solidFill>
                <a:srgbClr val="C00000"/>
              </a:solidFill>
              <a:latin typeface="Calibri"/>
              <a:ea typeface="Calibri"/>
              <a:cs typeface="AL-Mohanad Bold" pitchFamily="2" charset="-78"/>
            </a:endParaRPr>
          </a:p>
          <a:p>
            <a:r>
              <a:rPr lang="ar-IQ" sz="2900" b="1" dirty="0" smtClean="0">
                <a:solidFill>
                  <a:srgbClr val="04617B"/>
                </a:solidFill>
                <a:latin typeface="Arial" pitchFamily="34" charset="0"/>
                <a:ea typeface="+mj-ea"/>
                <a:cs typeface="Arial" pitchFamily="34" charset="0"/>
              </a:rPr>
              <a:t/>
            </a:r>
            <a:br>
              <a:rPr lang="ar-IQ" sz="2900" b="1" dirty="0" smtClean="0">
                <a:solidFill>
                  <a:srgbClr val="04617B"/>
                </a:solidFill>
                <a:latin typeface="Arial" pitchFamily="34" charset="0"/>
                <a:ea typeface="+mj-ea"/>
                <a:cs typeface="Arial" pitchFamily="34" charset="0"/>
              </a:rPr>
            </a:br>
            <a:endParaRPr lang="en-US" dirty="0"/>
          </a:p>
        </p:txBody>
      </p:sp>
      <p:pic>
        <p:nvPicPr>
          <p:cNvPr id="4" name="Picture 2"/>
          <p:cNvPicPr>
            <a:picLocks noGrp="1" noChangeAspect="1" noChangeArrowheads="1"/>
          </p:cNvPicPr>
          <p:nvPr>
            <p:ph idx="1"/>
          </p:nvPr>
        </p:nvPicPr>
        <p:blipFill>
          <a:blip r:embed="rId3"/>
          <a:stretch>
            <a:fillRect/>
          </a:stretch>
        </p:blipFill>
        <p:spPr bwMode="auto">
          <a:xfrm>
            <a:off x="1928794" y="2500306"/>
            <a:ext cx="5410219" cy="3617429"/>
          </a:xfrm>
          <a:prstGeom prst="rect">
            <a:avLst/>
          </a:prstGeom>
          <a:noFill/>
          <a:ln w="9525">
            <a:solidFill>
              <a:schemeClr val="tx1"/>
            </a:solidFill>
            <a:miter lim="800000"/>
            <a:headEnd/>
            <a:tailEnd/>
          </a:ln>
          <a:effectLst/>
        </p:spPr>
      </p:pic>
      <p:sp>
        <p:nvSpPr>
          <p:cNvPr id="7" name="TextBox 6"/>
          <p:cNvSpPr txBox="1"/>
          <p:nvPr/>
        </p:nvSpPr>
        <p:spPr>
          <a:xfrm>
            <a:off x="0" y="1000108"/>
            <a:ext cx="8715372" cy="1754326"/>
          </a:xfrm>
          <a:prstGeom prst="rect">
            <a:avLst/>
          </a:prstGeom>
          <a:noFill/>
        </p:spPr>
        <p:txBody>
          <a:bodyPr wrap="square" rtlCol="0">
            <a:spAutoFit/>
          </a:bodyPr>
          <a:lstStyle/>
          <a:p>
            <a:r>
              <a:rPr lang="ar-IQ" sz="2400" dirty="0" smtClean="0">
                <a:solidFill>
                  <a:srgbClr val="003366"/>
                </a:solidFill>
                <a:latin typeface="Calibri"/>
                <a:ea typeface="Calibri"/>
                <a:cs typeface="AL-Mohanad Bold"/>
              </a:rPr>
              <a:t>عند الدخول على أي قسم من الأقسام العلمية سوف نجد أسماء الأساتذة الذين قاموا بعملية التسجيل مسبقاً على مواقع التدريسين وعند الدخول على صفحة  أي تدريسي سوف تظهر السيرة الذاتية الخاصة به أضافة الى البحوث والاعلانات ونشاطاته الخاصة .</a:t>
            </a:r>
          </a:p>
          <a:p>
            <a:endParaRPr lang="ar-IQ" b="1" dirty="0" smtClean="0">
              <a:latin typeface="Calibri"/>
              <a:ea typeface="Calibri"/>
              <a:cs typeface="AL-Mohanad Bold"/>
            </a:endParaRPr>
          </a:p>
          <a:p>
            <a:r>
              <a:rPr lang="ar-IQ" b="1" dirty="0" smtClean="0">
                <a:latin typeface="Calibri"/>
                <a:ea typeface="Calibri"/>
                <a:cs typeface="AL-Mohanad Bold"/>
              </a:rPr>
              <a:t> </a:t>
            </a:r>
            <a:endParaRPr lang="en-US" dirty="0"/>
          </a:p>
        </p:txBody>
      </p:sp>
      <p:sp>
        <p:nvSpPr>
          <p:cNvPr id="10" name="Line Callout 1 9"/>
          <p:cNvSpPr/>
          <p:nvPr/>
        </p:nvSpPr>
        <p:spPr>
          <a:xfrm>
            <a:off x="142844" y="3000372"/>
            <a:ext cx="1643042" cy="1285884"/>
          </a:xfrm>
          <a:prstGeom prst="borderCallout1">
            <a:avLst>
              <a:gd name="adj1" fmla="val 50129"/>
              <a:gd name="adj2" fmla="val 100488"/>
              <a:gd name="adj3" fmla="val 134112"/>
              <a:gd name="adj4" fmla="val 176050"/>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IQ" sz="2000" dirty="0" smtClean="0">
                <a:solidFill>
                  <a:schemeClr val="tx1"/>
                </a:solidFill>
                <a:cs typeface="AL-Mohanad Bold" pitchFamily="2" charset="-78"/>
              </a:rPr>
              <a:t>عند الضغط على القسم سوف تظهر الواجهة التالية</a:t>
            </a:r>
            <a:endParaRPr lang="en-US" sz="2000" dirty="0">
              <a:solidFill>
                <a:schemeClr val="tx1"/>
              </a:solidFill>
              <a:cs typeface="AL-Mohanad Bold" pitchFamily="2" charset="-78"/>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14348" y="1428736"/>
            <a:ext cx="7467600" cy="4543444"/>
          </a:xfrm>
          <a:prstGeom prst="rect">
            <a:avLst/>
          </a:prstGeom>
        </p:spPr>
        <p:txBody>
          <a:bodyPr vert="horz">
            <a:noAutofit/>
          </a:bodyPr>
          <a:lstStyle/>
          <a:p>
            <a:pPr marL="274320" lvl="0" indent="-274320">
              <a:spcBef>
                <a:spcPts val="600"/>
              </a:spcBef>
              <a:buClr>
                <a:schemeClr val="accent1"/>
              </a:buClr>
              <a:buSzPct val="70000"/>
            </a:pPr>
            <a:endParaRPr kumimoji="0" lang="ar-IQ" sz="3600" i="0" u="none" strike="noStrike" kern="1200" cap="none" spc="0" normalizeH="0" baseline="0" noProof="0" dirty="0">
              <a:ln>
                <a:noFill/>
              </a:ln>
              <a:solidFill>
                <a:srgbClr val="006699"/>
              </a:solidFill>
              <a:effectLst/>
              <a:uLnTx/>
              <a:uFillTx/>
              <a:latin typeface="+mn-lt"/>
              <a:ea typeface="+mn-ea"/>
              <a:cs typeface="+mn-cs"/>
            </a:endParaRPr>
          </a:p>
        </p:txBody>
      </p:sp>
      <p:sp>
        <p:nvSpPr>
          <p:cNvPr id="3" name="Rectangle 2"/>
          <p:cNvSpPr/>
          <p:nvPr/>
        </p:nvSpPr>
        <p:spPr>
          <a:xfrm>
            <a:off x="714348" y="642918"/>
            <a:ext cx="7715304" cy="769441"/>
          </a:xfrm>
          <a:prstGeom prst="rect">
            <a:avLst/>
          </a:prstGeom>
        </p:spPr>
        <p:txBody>
          <a:bodyPr wrap="square">
            <a:spAutoFit/>
          </a:bodyPr>
          <a:lstStyle/>
          <a:p>
            <a:pPr algn="ctr"/>
            <a:r>
              <a:rPr lang="ar-IQ" sz="2800" b="1" dirty="0" smtClean="0">
                <a:solidFill>
                  <a:srgbClr val="04617B"/>
                </a:solidFill>
                <a:latin typeface="Arial" pitchFamily="34" charset="0"/>
                <a:ea typeface="+mj-ea"/>
                <a:cs typeface="AL-Mohanad Bold" pitchFamily="2" charset="-78"/>
              </a:rPr>
              <a:t>واجهة التي تظهر للزائر عند الدخول لصفحة القسم </a:t>
            </a:r>
            <a:br>
              <a:rPr lang="ar-IQ" sz="2800" b="1" dirty="0" smtClean="0">
                <a:solidFill>
                  <a:srgbClr val="04617B"/>
                </a:solidFill>
                <a:latin typeface="Arial" pitchFamily="34" charset="0"/>
                <a:ea typeface="+mj-ea"/>
                <a:cs typeface="AL-Mohanad Bold" pitchFamily="2" charset="-78"/>
              </a:rPr>
            </a:br>
            <a:endParaRPr lang="en-US" sz="1600" dirty="0">
              <a:cs typeface="AL-Mohanad Bold" pitchFamily="2" charset="-78"/>
            </a:endParaRPr>
          </a:p>
        </p:txBody>
      </p:sp>
      <p:pic>
        <p:nvPicPr>
          <p:cNvPr id="4" name="Content Placeholder 3"/>
          <p:cNvPicPr>
            <a:picLocks noGrp="1" noChangeAspect="1" noChangeArrowheads="1"/>
          </p:cNvPicPr>
          <p:nvPr>
            <p:ph idx="1"/>
          </p:nvPr>
        </p:nvPicPr>
        <p:blipFill>
          <a:blip r:embed="rId2"/>
          <a:stretch>
            <a:fillRect/>
          </a:stretch>
        </p:blipFill>
        <p:spPr bwMode="auto">
          <a:xfrm>
            <a:off x="857224" y="1500174"/>
            <a:ext cx="6019227" cy="4137232"/>
          </a:xfrm>
          <a:prstGeom prst="rect">
            <a:avLst/>
          </a:prstGeom>
          <a:noFill/>
          <a:ln w="9525">
            <a:solidFill>
              <a:schemeClr val="tx1"/>
            </a:solidFill>
            <a:miter lim="800000"/>
            <a:headEnd/>
            <a:tailEnd/>
          </a:ln>
          <a:effectLst/>
        </p:spPr>
      </p:pic>
      <p:sp>
        <p:nvSpPr>
          <p:cNvPr id="8" name="Line Callout 1 7"/>
          <p:cNvSpPr/>
          <p:nvPr/>
        </p:nvSpPr>
        <p:spPr>
          <a:xfrm>
            <a:off x="7072330" y="3071810"/>
            <a:ext cx="1643074" cy="1428760"/>
          </a:xfrm>
          <a:prstGeom prst="borderCallout1">
            <a:avLst>
              <a:gd name="adj1" fmla="val 49557"/>
              <a:gd name="adj2" fmla="val 728"/>
              <a:gd name="adj3" fmla="val 85009"/>
              <a:gd name="adj4" fmla="val -58148"/>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IQ" sz="2000" b="1" dirty="0" smtClean="0">
                <a:solidFill>
                  <a:schemeClr val="tx1"/>
                </a:solidFill>
                <a:cs typeface="AL-Mohanad Bold" pitchFamily="2" charset="-78"/>
              </a:rPr>
              <a:t>أسم التدريسي  الذي تم اختياره من قبل المتصفح</a:t>
            </a:r>
            <a:endParaRPr lang="en-US" sz="2000" b="1" dirty="0">
              <a:solidFill>
                <a:schemeClr val="tx1"/>
              </a:solidFill>
              <a:cs typeface="AL-Mohanad Bold" pitchFamily="2" charset="-78"/>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14348" y="1428736"/>
            <a:ext cx="7467600" cy="4543444"/>
          </a:xfrm>
          <a:prstGeom prst="rect">
            <a:avLst/>
          </a:prstGeom>
        </p:spPr>
        <p:txBody>
          <a:bodyPr vert="horz">
            <a:noAutofit/>
          </a:bodyPr>
          <a:lstStyle/>
          <a:p>
            <a:pPr marL="274320" lvl="0" indent="-274320">
              <a:spcBef>
                <a:spcPts val="600"/>
              </a:spcBef>
              <a:buClr>
                <a:schemeClr val="accent1"/>
              </a:buClr>
              <a:buSzPct val="70000"/>
            </a:pPr>
            <a:endParaRPr kumimoji="0" lang="ar-IQ" sz="3600" i="0" u="none" strike="noStrike" kern="1200" cap="none" spc="0" normalizeH="0" baseline="0" noProof="0" dirty="0">
              <a:ln>
                <a:noFill/>
              </a:ln>
              <a:solidFill>
                <a:srgbClr val="006699"/>
              </a:solidFill>
              <a:effectLst/>
              <a:uLnTx/>
              <a:uFillTx/>
              <a:latin typeface="+mn-lt"/>
              <a:ea typeface="+mn-ea"/>
              <a:cs typeface="+mn-cs"/>
            </a:endParaRPr>
          </a:p>
        </p:txBody>
      </p:sp>
      <p:pic>
        <p:nvPicPr>
          <p:cNvPr id="3" name="Content Placeholder 2"/>
          <p:cNvPicPr>
            <a:picLocks noGrp="1" noChangeAspect="1" noChangeArrowheads="1"/>
          </p:cNvPicPr>
          <p:nvPr>
            <p:ph idx="1"/>
          </p:nvPr>
        </p:nvPicPr>
        <p:blipFill>
          <a:blip r:embed="rId2"/>
          <a:stretch>
            <a:fillRect/>
          </a:stretch>
        </p:blipFill>
        <p:spPr bwMode="auto">
          <a:xfrm>
            <a:off x="1500166" y="1428736"/>
            <a:ext cx="5867758" cy="4174627"/>
          </a:xfrm>
          <a:prstGeom prst="rect">
            <a:avLst/>
          </a:prstGeom>
          <a:noFill/>
          <a:ln w="9525">
            <a:solidFill>
              <a:schemeClr val="tx1"/>
            </a:solidFill>
            <a:miter lim="800000"/>
            <a:headEnd/>
            <a:tailEnd/>
          </a:ln>
          <a:effectLst/>
        </p:spPr>
      </p:pic>
      <p:sp>
        <p:nvSpPr>
          <p:cNvPr id="6" name="TextBox 5"/>
          <p:cNvSpPr txBox="1"/>
          <p:nvPr/>
        </p:nvSpPr>
        <p:spPr>
          <a:xfrm>
            <a:off x="1000100" y="571480"/>
            <a:ext cx="6715172" cy="461665"/>
          </a:xfrm>
          <a:prstGeom prst="rect">
            <a:avLst/>
          </a:prstGeom>
          <a:noFill/>
        </p:spPr>
        <p:txBody>
          <a:bodyPr wrap="square" rtlCol="0">
            <a:spAutoFit/>
          </a:bodyPr>
          <a:lstStyle/>
          <a:p>
            <a:pPr algn="ctr"/>
            <a:r>
              <a:rPr lang="ar-IQ" sz="2400" b="1" dirty="0" smtClean="0">
                <a:solidFill>
                  <a:srgbClr val="003366"/>
                </a:solidFill>
                <a:cs typeface="AL-Mohanad Bold" pitchFamily="2" charset="-78"/>
              </a:rPr>
              <a:t>الصفحة الخاصة بالتدريسي التي تظهر للزائر</a:t>
            </a:r>
            <a:endParaRPr lang="en-US" sz="2400" b="1" dirty="0">
              <a:solidFill>
                <a:srgbClr val="003366"/>
              </a:solidFill>
              <a:cs typeface="AL-Mohanad Bold" pitchFamily="2" charset="-78"/>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14348" y="1428736"/>
            <a:ext cx="7467600" cy="4543444"/>
          </a:xfrm>
          <a:prstGeom prst="rect">
            <a:avLst/>
          </a:prstGeom>
        </p:spPr>
        <p:txBody>
          <a:bodyPr vert="horz">
            <a:noAutofit/>
          </a:bodyPr>
          <a:lstStyle/>
          <a:p>
            <a:pPr marL="274320" lvl="0" indent="-274320">
              <a:spcBef>
                <a:spcPts val="600"/>
              </a:spcBef>
              <a:buClr>
                <a:schemeClr val="accent1"/>
              </a:buClr>
              <a:buSzPct val="70000"/>
            </a:pPr>
            <a:endParaRPr kumimoji="0" lang="ar-IQ" sz="3600" i="0" u="none" strike="noStrike" kern="1200" cap="none" spc="0" normalizeH="0" baseline="0" noProof="0" dirty="0">
              <a:ln>
                <a:noFill/>
              </a:ln>
              <a:solidFill>
                <a:srgbClr val="006699"/>
              </a:solidFill>
              <a:effectLst/>
              <a:uLnTx/>
              <a:uFillTx/>
              <a:latin typeface="+mn-lt"/>
              <a:ea typeface="+mn-ea"/>
              <a:cs typeface="+mn-cs"/>
            </a:endParaRPr>
          </a:p>
        </p:txBody>
      </p:sp>
      <p:sp>
        <p:nvSpPr>
          <p:cNvPr id="6" name="TextBox 5"/>
          <p:cNvSpPr txBox="1"/>
          <p:nvPr/>
        </p:nvSpPr>
        <p:spPr>
          <a:xfrm>
            <a:off x="1000100" y="642918"/>
            <a:ext cx="6715172" cy="523220"/>
          </a:xfrm>
          <a:prstGeom prst="rect">
            <a:avLst/>
          </a:prstGeom>
          <a:noFill/>
        </p:spPr>
        <p:txBody>
          <a:bodyPr wrap="square" rtlCol="0">
            <a:spAutoFit/>
          </a:bodyPr>
          <a:lstStyle/>
          <a:p>
            <a:pPr algn="ctr"/>
            <a:r>
              <a:rPr lang="ar-IQ" sz="2800" b="1" dirty="0" smtClean="0">
                <a:solidFill>
                  <a:srgbClr val="003366"/>
                </a:solidFill>
                <a:cs typeface="AL-Mohanad Bold" pitchFamily="2" charset="-78"/>
              </a:rPr>
              <a:t>التوصيات الخاصة بالموقع </a:t>
            </a:r>
            <a:endParaRPr lang="en-US" sz="2800" b="1" dirty="0">
              <a:solidFill>
                <a:srgbClr val="003366"/>
              </a:solidFill>
              <a:cs typeface="AL-Mohanad Bold" pitchFamily="2" charset="-78"/>
            </a:endParaRPr>
          </a:p>
        </p:txBody>
      </p:sp>
      <p:sp>
        <p:nvSpPr>
          <p:cNvPr id="7" name="Content Placeholder 6"/>
          <p:cNvSpPr>
            <a:spLocks noGrp="1"/>
          </p:cNvSpPr>
          <p:nvPr>
            <p:ph sz="quarter" idx="1"/>
          </p:nvPr>
        </p:nvSpPr>
        <p:spPr>
          <a:xfrm>
            <a:off x="714348" y="1643050"/>
            <a:ext cx="7467600" cy="4873752"/>
          </a:xfrm>
        </p:spPr>
        <p:txBody>
          <a:bodyPr/>
          <a:lstStyle/>
          <a:p>
            <a:pPr>
              <a:buFont typeface="Arial" pitchFamily="34" charset="0"/>
              <a:buChar char="•"/>
            </a:pPr>
            <a:r>
              <a:rPr lang="ar-IQ" dirty="0" smtClean="0">
                <a:solidFill>
                  <a:srgbClr val="003366"/>
                </a:solidFill>
                <a:cs typeface="AL-Mohanad Bold" pitchFamily="2" charset="-78"/>
              </a:rPr>
              <a:t>ضرورة التسجيل على البريد  الألكتروني الرسمي ضمن نطاق الجامعة من قبل أعضاء الهيئة التدريسي ليتسنى لهم التسجيل على الموقع .</a:t>
            </a:r>
          </a:p>
          <a:p>
            <a:pPr>
              <a:buFont typeface="Arial" pitchFamily="34" charset="0"/>
              <a:buChar char="•"/>
            </a:pPr>
            <a:r>
              <a:rPr lang="ar-IQ" dirty="0" smtClean="0">
                <a:solidFill>
                  <a:srgbClr val="003366"/>
                </a:solidFill>
                <a:cs typeface="AL-Mohanad Bold" pitchFamily="2" charset="-78"/>
              </a:rPr>
              <a:t> حث التدريسيين على التسجيل وتحديث البيانات بشكل دوري .</a:t>
            </a:r>
          </a:p>
          <a:p>
            <a:pPr>
              <a:buFont typeface="Arial" pitchFamily="34" charset="0"/>
              <a:buChar char="•"/>
            </a:pPr>
            <a:r>
              <a:rPr lang="ar-IQ" dirty="0" smtClean="0">
                <a:solidFill>
                  <a:srgbClr val="003366"/>
                </a:solidFill>
                <a:cs typeface="AL-Mohanad Bold" pitchFamily="2" charset="-78"/>
              </a:rPr>
              <a:t> لمزيد من المعلومات أو الأستفسار حول الموقع أرسال رسالة الى العنوان البريدي :-</a:t>
            </a:r>
          </a:p>
          <a:p>
            <a:pPr algn="ctr">
              <a:buNone/>
            </a:pPr>
            <a:r>
              <a:rPr lang="ar-IQ" dirty="0" smtClean="0">
                <a:solidFill>
                  <a:srgbClr val="003366"/>
                </a:solidFill>
                <a:cs typeface="AL-Mohanad Bold" pitchFamily="2" charset="-78"/>
              </a:rPr>
              <a:t>         </a:t>
            </a:r>
            <a:r>
              <a:rPr lang="en-US" dirty="0" smtClean="0">
                <a:solidFill>
                  <a:srgbClr val="003366"/>
                </a:solidFill>
                <a:cs typeface="AL-Mohanad Bold" pitchFamily="2" charset="-78"/>
                <a:hlinkClick r:id="rId2"/>
              </a:rPr>
              <a:t>teacherwebsite@uotechnology.edu.iq</a:t>
            </a:r>
            <a:r>
              <a:rPr lang="en-US" dirty="0" smtClean="0">
                <a:solidFill>
                  <a:srgbClr val="006699"/>
                </a:solidFill>
                <a:cs typeface="AL-Mohanad Bold" pitchFamily="2" charset="-78"/>
                <a:hlinkClick r:id="rId2"/>
              </a:rPr>
              <a:t>)</a:t>
            </a:r>
            <a:r>
              <a:rPr lang="ar-IQ" dirty="0" smtClean="0">
                <a:solidFill>
                  <a:srgbClr val="006699"/>
                </a:solidFill>
              </a:rPr>
              <a:t>)</a:t>
            </a:r>
          </a:p>
          <a:p>
            <a:pPr>
              <a:buNone/>
            </a:pPr>
            <a:endParaRPr lang="ar-IQ" dirty="0" smtClean="0">
              <a:solidFill>
                <a:srgbClr val="006699"/>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14612" y="357166"/>
            <a:ext cx="4214842" cy="58477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IQ" sz="3200" b="1" dirty="0" smtClean="0">
                <a:solidFill>
                  <a:srgbClr val="003366"/>
                </a:solidFill>
                <a:latin typeface="Calibri"/>
                <a:ea typeface="Calibri"/>
                <a:cs typeface="AL-Mohanad Bold"/>
              </a:rPr>
              <a:t>الواجهة الرئيسية للموقع</a:t>
            </a:r>
            <a:endParaRPr lang="en-US" sz="3200" b="1" dirty="0">
              <a:solidFill>
                <a:srgbClr val="003366"/>
              </a:solidFill>
              <a:latin typeface="Calibri"/>
              <a:ea typeface="Calibri"/>
              <a:cs typeface="AL-Mohanad Bold"/>
            </a:endParaRPr>
          </a:p>
        </p:txBody>
      </p:sp>
      <p:pic>
        <p:nvPicPr>
          <p:cNvPr id="5" name="Content Placeholder 4" descr="default.jpg"/>
          <p:cNvPicPr>
            <a:picLocks noGrp="1" noChangeAspect="1"/>
          </p:cNvPicPr>
          <p:nvPr>
            <p:ph sz="quarter" idx="1"/>
          </p:nvPr>
        </p:nvPicPr>
        <p:blipFill>
          <a:blip r:embed="rId2"/>
          <a:stretch>
            <a:fillRect/>
          </a:stretch>
        </p:blipFill>
        <p:spPr>
          <a:xfrm>
            <a:off x="571472" y="1214422"/>
            <a:ext cx="7467600" cy="4834128"/>
          </a:xfrm>
          <a:ln>
            <a:solidFill>
              <a:schemeClr val="tx1"/>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57224" y="1142984"/>
            <a:ext cx="7753352" cy="4873752"/>
          </a:xfrm>
        </p:spPr>
        <p:txBody>
          <a:bodyPr/>
          <a:lstStyle/>
          <a:p>
            <a:pPr lvl="0">
              <a:buNone/>
            </a:pPr>
            <a:endParaRPr lang="ar-IQ" sz="3200" dirty="0" smtClean="0">
              <a:solidFill>
                <a:srgbClr val="006699"/>
              </a:solidFill>
            </a:endParaRPr>
          </a:p>
          <a:p>
            <a:pPr algn="justLow">
              <a:buNone/>
            </a:pPr>
            <a:r>
              <a:rPr lang="en-US" sz="3200" b="1" dirty="0" smtClean="0">
                <a:solidFill>
                  <a:schemeClr val="tx2"/>
                </a:solidFill>
                <a:latin typeface="Arial" pitchFamily="34" charset="0"/>
                <a:cs typeface="Arial" pitchFamily="34" charset="0"/>
              </a:rPr>
              <a:t>   </a:t>
            </a:r>
            <a:r>
              <a:rPr lang="ar-IQ" sz="2800" b="1" dirty="0" smtClean="0">
                <a:solidFill>
                  <a:srgbClr val="003366"/>
                </a:solidFill>
                <a:latin typeface="Calibri"/>
                <a:ea typeface="Calibri"/>
                <a:cs typeface="AL-Mohanad Bold"/>
              </a:rPr>
              <a:t>عند أختيار هذه الواجهة يتم ملئ أستمارة المعلومات المطلوبة من الأستاذ للحصول على صفحة خاصة به ضمن الموقع ويحتوي على نموذج أستمارة لملئ المعلومات لتسهيل عملية التسجيل وتجاوز المشاكل الممكن حصولها</a:t>
            </a:r>
            <a:r>
              <a:rPr lang="ar-IQ" sz="3200" b="1" dirty="0" smtClean="0">
                <a:solidFill>
                  <a:srgbClr val="003366"/>
                </a:solidFill>
                <a:latin typeface="Arial" pitchFamily="34" charset="0"/>
                <a:cs typeface="Arial" pitchFamily="34" charset="0"/>
              </a:rPr>
              <a:t>.</a:t>
            </a:r>
            <a:endParaRPr lang="en-US" sz="3200" b="1" dirty="0" smtClean="0">
              <a:solidFill>
                <a:srgbClr val="003366"/>
              </a:solidFill>
              <a:latin typeface="Arial" pitchFamily="34" charset="0"/>
              <a:cs typeface="Arial" pitchFamily="34" charset="0"/>
            </a:endParaRPr>
          </a:p>
          <a:p>
            <a:pPr lvl="0">
              <a:buNone/>
            </a:pPr>
            <a:endParaRPr lang="ar-IQ" sz="3200" dirty="0" smtClean="0">
              <a:solidFill>
                <a:srgbClr val="006699"/>
              </a:solidFill>
            </a:endParaRPr>
          </a:p>
          <a:p>
            <a:pPr lvl="0">
              <a:buNone/>
            </a:pPr>
            <a:endParaRPr lang="ar-IQ" sz="3200" dirty="0" smtClean="0">
              <a:solidFill>
                <a:srgbClr val="006699"/>
              </a:solidFill>
            </a:endParaRPr>
          </a:p>
          <a:p>
            <a:pPr lvl="0">
              <a:buNone/>
            </a:pPr>
            <a:endParaRPr lang="ar-IQ" dirty="0" smtClean="0">
              <a:solidFill>
                <a:srgbClr val="006699"/>
              </a:solidFill>
            </a:endParaRPr>
          </a:p>
          <a:p>
            <a:pPr lvl="0"/>
            <a:endParaRPr lang="ar-IQ" dirty="0" smtClean="0">
              <a:solidFill>
                <a:srgbClr val="006699"/>
              </a:solidFill>
            </a:endParaRPr>
          </a:p>
          <a:p>
            <a:pPr lvl="0"/>
            <a:endParaRPr lang="ar-IQ" dirty="0" smtClean="0">
              <a:solidFill>
                <a:srgbClr val="006699"/>
              </a:solidFill>
            </a:endParaRPr>
          </a:p>
          <a:p>
            <a:pPr lvl="0"/>
            <a:endParaRPr lang="ar-IQ" dirty="0" smtClean="0">
              <a:solidFill>
                <a:srgbClr val="006699"/>
              </a:solidFill>
            </a:endParaRPr>
          </a:p>
          <a:p>
            <a:pPr lvl="0"/>
            <a:endParaRPr lang="ar-IQ" dirty="0" smtClean="0">
              <a:solidFill>
                <a:srgbClr val="006699"/>
              </a:solidFill>
            </a:endParaRPr>
          </a:p>
          <a:p>
            <a:pPr lvl="0"/>
            <a:endParaRPr lang="ar-IQ" dirty="0" smtClean="0">
              <a:solidFill>
                <a:srgbClr val="006699"/>
              </a:solidFill>
            </a:endParaRPr>
          </a:p>
          <a:p>
            <a:pPr lvl="0"/>
            <a:endParaRPr lang="ar-IQ" dirty="0" smtClean="0">
              <a:solidFill>
                <a:srgbClr val="006699"/>
              </a:solidFill>
            </a:endParaRPr>
          </a:p>
          <a:p>
            <a:endParaRPr lang="ar-IQ" dirty="0"/>
          </a:p>
        </p:txBody>
      </p:sp>
      <p:sp>
        <p:nvSpPr>
          <p:cNvPr id="4" name="Rectangle 3"/>
          <p:cNvSpPr/>
          <p:nvPr/>
        </p:nvSpPr>
        <p:spPr>
          <a:xfrm>
            <a:off x="5000628" y="928670"/>
            <a:ext cx="3429024" cy="584775"/>
          </a:xfrm>
          <a:prstGeom prst="rect">
            <a:avLst/>
          </a:prstGeom>
        </p:spPr>
        <p:txBody>
          <a:bodyPr wrap="square">
            <a:spAutoFit/>
          </a:bodyPr>
          <a:lstStyle/>
          <a:p>
            <a:r>
              <a:rPr lang="ar-IQ" sz="3200" b="1" dirty="0" smtClean="0">
                <a:solidFill>
                  <a:srgbClr val="C00000"/>
                </a:solidFill>
                <a:latin typeface="Calibri"/>
                <a:ea typeface="Calibri"/>
                <a:cs typeface="AL-Mohanad Bold"/>
              </a:rPr>
              <a:t>اولاً : تسجيل جديد</a:t>
            </a:r>
            <a:endParaRPr lang="en-US" sz="3200" b="1" dirty="0" smtClean="0">
              <a:solidFill>
                <a:srgbClr val="C00000"/>
              </a:solidFill>
              <a:latin typeface="Calibri"/>
              <a:ea typeface="Calibri"/>
              <a:cs typeface="AL-Mohanad Bold"/>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reg1.jpg"/>
          <p:cNvPicPr>
            <a:picLocks noGrp="1" noChangeAspect="1"/>
          </p:cNvPicPr>
          <p:nvPr>
            <p:ph sz="quarter" idx="1"/>
          </p:nvPr>
        </p:nvPicPr>
        <p:blipFill>
          <a:blip r:embed="rId2"/>
          <a:stretch>
            <a:fillRect/>
          </a:stretch>
        </p:blipFill>
        <p:spPr>
          <a:xfrm>
            <a:off x="857224" y="1214422"/>
            <a:ext cx="7252491" cy="4873625"/>
          </a:xfrm>
        </p:spPr>
      </p:pic>
      <p:sp>
        <p:nvSpPr>
          <p:cNvPr id="9" name="TextBox 8"/>
          <p:cNvSpPr txBox="1"/>
          <p:nvPr/>
        </p:nvSpPr>
        <p:spPr>
          <a:xfrm>
            <a:off x="3500430" y="500042"/>
            <a:ext cx="2357454" cy="523220"/>
          </a:xfrm>
          <a:prstGeom prst="rect">
            <a:avLst/>
          </a:prstGeom>
          <a:noFill/>
        </p:spPr>
        <p:txBody>
          <a:bodyPr wrap="square" rtlCol="0">
            <a:spAutoFit/>
          </a:bodyPr>
          <a:lstStyle/>
          <a:p>
            <a:pPr algn="ctr"/>
            <a:r>
              <a:rPr lang="ar-IQ" sz="2800" b="1" dirty="0" smtClean="0">
                <a:solidFill>
                  <a:srgbClr val="003366"/>
                </a:solidFill>
                <a:latin typeface="Calibri"/>
                <a:ea typeface="Calibri"/>
                <a:cs typeface="AL-Mohanad Bold"/>
              </a:rPr>
              <a:t>أستمارة التسجيل</a:t>
            </a:r>
            <a:endParaRPr lang="en-US" sz="2800" b="1" dirty="0" smtClean="0">
              <a:solidFill>
                <a:srgbClr val="003366"/>
              </a:solidFill>
              <a:latin typeface="Calibri"/>
              <a:ea typeface="Calibri"/>
              <a:cs typeface="AL-Mohanad Bold"/>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reg.jpg"/>
          <p:cNvPicPr>
            <a:picLocks noGrp="1" noChangeAspect="1"/>
          </p:cNvPicPr>
          <p:nvPr>
            <p:ph sz="quarter" idx="1"/>
          </p:nvPr>
        </p:nvPicPr>
        <p:blipFill>
          <a:blip r:embed="rId2"/>
          <a:stretch>
            <a:fillRect/>
          </a:stretch>
        </p:blipFill>
        <p:spPr>
          <a:xfrm>
            <a:off x="642910" y="1214422"/>
            <a:ext cx="7417449" cy="4873625"/>
          </a:xfrm>
          <a:ln>
            <a:solidFill>
              <a:schemeClr val="tx1"/>
            </a:solidFill>
          </a:ln>
        </p:spPr>
      </p:pic>
      <p:sp>
        <p:nvSpPr>
          <p:cNvPr id="8" name="TextBox 7"/>
          <p:cNvSpPr txBox="1"/>
          <p:nvPr/>
        </p:nvSpPr>
        <p:spPr>
          <a:xfrm>
            <a:off x="2428860" y="500042"/>
            <a:ext cx="4214842" cy="523220"/>
          </a:xfrm>
          <a:prstGeom prst="rect">
            <a:avLst/>
          </a:prstGeom>
          <a:noFill/>
        </p:spPr>
        <p:txBody>
          <a:bodyPr wrap="square" rtlCol="0">
            <a:spAutoFit/>
          </a:bodyPr>
          <a:lstStyle/>
          <a:p>
            <a:pPr algn="ctr"/>
            <a:r>
              <a:rPr lang="ar-IQ" sz="2800" b="1" dirty="0" smtClean="0">
                <a:solidFill>
                  <a:srgbClr val="003366"/>
                </a:solidFill>
                <a:latin typeface="Calibri"/>
                <a:ea typeface="Calibri"/>
                <a:cs typeface="AL-Mohanad Bold"/>
              </a:rPr>
              <a:t>نموذج ملئ الأستمارة</a:t>
            </a:r>
            <a:endParaRPr lang="en-US" sz="2800" b="1" dirty="0" smtClean="0">
              <a:solidFill>
                <a:srgbClr val="003366"/>
              </a:solidFill>
              <a:latin typeface="Calibri"/>
              <a:ea typeface="Calibri"/>
              <a:cs typeface="AL-Mohanad Bold"/>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900"/>
            <a:ext cx="8786842" cy="868346"/>
          </a:xfrm>
        </p:spPr>
        <p:txBody>
          <a:bodyPr>
            <a:normAutofit fontScale="90000"/>
          </a:bodyPr>
          <a:lstStyle/>
          <a:p>
            <a:pPr algn="ctr"/>
            <a:r>
              <a:rPr lang="ar-IQ" dirty="0" smtClean="0"/>
              <a:t/>
            </a:r>
            <a:br>
              <a:rPr lang="ar-IQ" dirty="0" smtClean="0"/>
            </a:br>
            <a:endParaRPr lang="en-US" dirty="0"/>
          </a:p>
        </p:txBody>
      </p:sp>
      <p:sp>
        <p:nvSpPr>
          <p:cNvPr id="12" name="Title 1"/>
          <p:cNvSpPr txBox="1">
            <a:spLocks/>
          </p:cNvSpPr>
          <p:nvPr/>
        </p:nvSpPr>
        <p:spPr>
          <a:xfrm>
            <a:off x="357158" y="428604"/>
            <a:ext cx="8253418" cy="1346224"/>
          </a:xfrm>
          <a:prstGeom prst="rect">
            <a:avLst/>
          </a:prstGeom>
        </p:spPr>
        <p:txBody>
          <a:bodyPr vert="horz" anchor="b">
            <a:noAutofit/>
          </a:bodyPr>
          <a:lstStyle/>
          <a:p>
            <a:pPr marL="274320" lvl="0" indent="-274320" rtl="0">
              <a:spcBef>
                <a:spcPct val="20000"/>
              </a:spcBef>
              <a:buClr>
                <a:srgbClr val="0BD0D9"/>
              </a:buClr>
              <a:buSzPct val="95000"/>
            </a:pPr>
            <a:r>
              <a:rPr lang="ar-IQ" sz="2800" b="1" dirty="0" smtClean="0">
                <a:solidFill>
                  <a:srgbClr val="003366"/>
                </a:solidFill>
                <a:latin typeface="Calibri"/>
                <a:ea typeface="Calibri"/>
                <a:cs typeface="AL-Mohanad Bold"/>
              </a:rPr>
              <a:t>بعد اكتمال عملية التسجيل وادخال بياناته بشكل صحيح تظهر له رساله بأتنظار عملية تفعيل الصفحة الخاصة به من قبل المشرف </a:t>
            </a:r>
            <a:r>
              <a:rPr lang="ar-IQ" sz="2800" b="1" dirty="0" smtClean="0">
                <a:solidFill>
                  <a:srgbClr val="003366"/>
                </a:solidFill>
                <a:latin typeface="Arial" pitchFamily="34" charset="0"/>
                <a:cs typeface="Arial" pitchFamily="34" charset="0"/>
              </a:rPr>
              <a:t>. </a:t>
            </a:r>
            <a:endParaRPr lang="en-US" sz="2800" b="1" dirty="0">
              <a:solidFill>
                <a:srgbClr val="003366"/>
              </a:solidFill>
              <a:latin typeface="Arial" pitchFamily="34" charset="0"/>
              <a:cs typeface="Arial" pitchFamily="34" charset="0"/>
            </a:endParaRPr>
          </a:p>
        </p:txBody>
      </p:sp>
      <p:pic>
        <p:nvPicPr>
          <p:cNvPr id="2050" name="Picture 2" descr="J:\Untitled-1.jpg"/>
          <p:cNvPicPr>
            <a:picLocks noChangeAspect="1" noChangeArrowheads="1"/>
          </p:cNvPicPr>
          <p:nvPr/>
        </p:nvPicPr>
        <p:blipFill>
          <a:blip r:embed="rId2"/>
          <a:srcRect/>
          <a:stretch>
            <a:fillRect/>
          </a:stretch>
        </p:blipFill>
        <p:spPr bwMode="auto">
          <a:xfrm>
            <a:off x="2143108" y="2428868"/>
            <a:ext cx="5000660" cy="3077414"/>
          </a:xfrm>
          <a:prstGeom prst="rect">
            <a:avLst/>
          </a:prstGeom>
          <a:noFill/>
          <a:ln>
            <a:solidFill>
              <a:schemeClr val="tx1"/>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14348" y="1428736"/>
            <a:ext cx="7467600" cy="4543444"/>
          </a:xfrm>
          <a:prstGeom prst="rect">
            <a:avLst/>
          </a:prstGeom>
        </p:spPr>
        <p:txBody>
          <a:bodyPr vert="horz">
            <a:noAutofit/>
          </a:bodyPr>
          <a:lstStyle/>
          <a:p>
            <a:pPr marL="274320" lvl="0" indent="-274320">
              <a:spcBef>
                <a:spcPts val="600"/>
              </a:spcBef>
              <a:buClr>
                <a:schemeClr val="accent1"/>
              </a:buClr>
              <a:buSzPct val="70000"/>
            </a:pPr>
            <a:endParaRPr kumimoji="0" lang="ar-IQ" sz="3600" i="0" u="none" strike="noStrike" kern="1200" cap="none" spc="0" normalizeH="0" baseline="0" noProof="0" dirty="0">
              <a:ln>
                <a:noFill/>
              </a:ln>
              <a:solidFill>
                <a:srgbClr val="006699"/>
              </a:solidFill>
              <a:effectLst/>
              <a:uLnTx/>
              <a:uFillTx/>
              <a:latin typeface="+mn-lt"/>
              <a:ea typeface="+mn-ea"/>
              <a:cs typeface="+mn-cs"/>
            </a:endParaRPr>
          </a:p>
        </p:txBody>
      </p:sp>
      <p:sp>
        <p:nvSpPr>
          <p:cNvPr id="3" name="Rectangle 2"/>
          <p:cNvSpPr/>
          <p:nvPr/>
        </p:nvSpPr>
        <p:spPr>
          <a:xfrm>
            <a:off x="4500562" y="214290"/>
            <a:ext cx="3929088" cy="587853"/>
          </a:xfrm>
          <a:prstGeom prst="rect">
            <a:avLst/>
          </a:prstGeom>
        </p:spPr>
        <p:txBody>
          <a:bodyPr wrap="square">
            <a:spAutoFit/>
          </a:bodyPr>
          <a:lstStyle/>
          <a:p>
            <a:pPr>
              <a:lnSpc>
                <a:spcPct val="115000"/>
              </a:lnSpc>
              <a:spcAft>
                <a:spcPts val="1000"/>
              </a:spcAft>
            </a:pPr>
            <a:r>
              <a:rPr lang="ar-IQ" sz="2800" b="1" dirty="0" smtClean="0">
                <a:solidFill>
                  <a:srgbClr val="C00000"/>
                </a:solidFill>
                <a:latin typeface="Calibri"/>
                <a:ea typeface="Calibri"/>
                <a:cs typeface="AL-Mohanad Bold"/>
              </a:rPr>
              <a:t> ثانياً : واجهة دخول التدريسين</a:t>
            </a:r>
            <a:endParaRPr lang="en-US" sz="2800" dirty="0">
              <a:solidFill>
                <a:srgbClr val="C00000"/>
              </a:solidFill>
              <a:latin typeface="Calibri"/>
              <a:ea typeface="Calibri"/>
              <a:cs typeface="Arial"/>
            </a:endParaRPr>
          </a:p>
        </p:txBody>
      </p:sp>
      <p:sp>
        <p:nvSpPr>
          <p:cNvPr id="15" name="Rectangle 14"/>
          <p:cNvSpPr/>
          <p:nvPr/>
        </p:nvSpPr>
        <p:spPr>
          <a:xfrm>
            <a:off x="0" y="785794"/>
            <a:ext cx="8643966" cy="1569660"/>
          </a:xfrm>
          <a:prstGeom prst="rect">
            <a:avLst/>
          </a:prstGeom>
        </p:spPr>
        <p:txBody>
          <a:bodyPr wrap="square">
            <a:spAutoFit/>
          </a:bodyPr>
          <a:lstStyle/>
          <a:p>
            <a:r>
              <a:rPr lang="ar-IQ" sz="2400" dirty="0" smtClean="0">
                <a:solidFill>
                  <a:srgbClr val="003366"/>
                </a:solidFill>
                <a:latin typeface="Calibri" pitchFamily="34" charset="0"/>
                <a:ea typeface="Calibri" pitchFamily="34" charset="0"/>
                <a:cs typeface="AL-Mohanad Bold" pitchFamily="2" charset="-78"/>
              </a:rPr>
              <a:t>وتضم عدة واجهات :</a:t>
            </a:r>
          </a:p>
          <a:p>
            <a:r>
              <a:rPr lang="ar-IQ" sz="2400" b="1" dirty="0" smtClean="0">
                <a:solidFill>
                  <a:srgbClr val="C00000"/>
                </a:solidFill>
                <a:latin typeface="Calibri" pitchFamily="34" charset="0"/>
                <a:ea typeface="Calibri" pitchFamily="34" charset="0"/>
                <a:cs typeface="AL-Mohanad Bold" pitchFamily="2" charset="-78"/>
              </a:rPr>
              <a:t>أ -تعديل البيانات </a:t>
            </a:r>
            <a:r>
              <a:rPr lang="ar-IQ" sz="2400" dirty="0" smtClean="0">
                <a:solidFill>
                  <a:srgbClr val="003366"/>
                </a:solidFill>
                <a:latin typeface="Calibri" pitchFamily="34" charset="0"/>
                <a:ea typeface="Calibri" pitchFamily="34" charset="0"/>
                <a:cs typeface="AL-Mohanad Bold" pitchFamily="2" charset="-78"/>
              </a:rPr>
              <a:t>: تمكن التدريسي من تعديل المعلومات التي قام بأدخالها عند التسجيل في حالة حدوث خطا عند التسجيل أو حصول تغيير في بعض المعلومات المدخلة مثل القسم او الشهادة الحاصل عليها .... وغيرها .</a:t>
            </a:r>
            <a:endParaRPr lang="en-US" sz="2400" dirty="0" smtClean="0">
              <a:solidFill>
                <a:srgbClr val="003366"/>
              </a:solidFill>
              <a:latin typeface="Calibri" pitchFamily="34" charset="0"/>
              <a:ea typeface="Calibri" pitchFamily="34" charset="0"/>
              <a:cs typeface="AL-Mohanad Bold" pitchFamily="2" charset="-78"/>
            </a:endParaRPr>
          </a:p>
        </p:txBody>
      </p:sp>
      <p:pic>
        <p:nvPicPr>
          <p:cNvPr id="16" name="Picture 15" descr="Untitled.jpg"/>
          <p:cNvPicPr>
            <a:picLocks noChangeAspect="1"/>
          </p:cNvPicPr>
          <p:nvPr/>
        </p:nvPicPr>
        <p:blipFill>
          <a:blip r:embed="rId2"/>
          <a:stretch>
            <a:fillRect/>
          </a:stretch>
        </p:blipFill>
        <p:spPr>
          <a:xfrm>
            <a:off x="714348" y="2357430"/>
            <a:ext cx="6316743" cy="4307614"/>
          </a:xfrm>
          <a:prstGeom prst="rect">
            <a:avLst/>
          </a:prstGeom>
          <a:ln>
            <a:solidFill>
              <a:schemeClr val="tx1"/>
            </a:solidFill>
          </a:ln>
        </p:spPr>
      </p:pic>
      <p:sp>
        <p:nvSpPr>
          <p:cNvPr id="6" name="Line Callout 1 5"/>
          <p:cNvSpPr/>
          <p:nvPr/>
        </p:nvSpPr>
        <p:spPr>
          <a:xfrm>
            <a:off x="7086600" y="3000372"/>
            <a:ext cx="1557366" cy="1081110"/>
          </a:xfrm>
          <a:prstGeom prst="borderCallout1">
            <a:avLst>
              <a:gd name="adj1" fmla="val 50162"/>
              <a:gd name="adj2" fmla="val 694"/>
              <a:gd name="adj3" fmla="val 16282"/>
              <a:gd name="adj4" fmla="val -62349"/>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IQ" sz="2000" b="1" dirty="0" smtClean="0">
                <a:solidFill>
                  <a:schemeClr val="tx1"/>
                </a:solidFill>
                <a:latin typeface="Calibri" pitchFamily="34" charset="0"/>
                <a:ea typeface="Calibri" pitchFamily="34" charset="0"/>
                <a:cs typeface="AL-Mohanad Bold" pitchFamily="2" charset="-78"/>
              </a:rPr>
              <a:t>عند الضغط هنا تظهر واجهة التعديل</a:t>
            </a:r>
            <a:endParaRPr lang="en-US" sz="2000" b="1" dirty="0">
              <a:solidFill>
                <a:schemeClr val="tx1"/>
              </a:solidFill>
              <a:latin typeface="Calibri" pitchFamily="34" charset="0"/>
              <a:ea typeface="Calibri" pitchFamily="34" charset="0"/>
              <a:cs typeface="AL-Mohanad Bold" pitchFamily="2" charset="-78"/>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14348" y="1428736"/>
            <a:ext cx="7467600" cy="4543444"/>
          </a:xfrm>
          <a:prstGeom prst="rect">
            <a:avLst/>
          </a:prstGeom>
        </p:spPr>
        <p:txBody>
          <a:bodyPr vert="horz">
            <a:noAutofit/>
          </a:bodyPr>
          <a:lstStyle/>
          <a:p>
            <a:pPr marL="274320" lvl="0" indent="-274320">
              <a:spcBef>
                <a:spcPts val="600"/>
              </a:spcBef>
              <a:buClr>
                <a:schemeClr val="accent1"/>
              </a:buClr>
              <a:buSzPct val="70000"/>
            </a:pPr>
            <a:endParaRPr kumimoji="0" lang="ar-IQ" sz="3600" i="0" u="none" strike="noStrike" kern="1200" cap="none" spc="0" normalizeH="0" baseline="0" noProof="0" dirty="0">
              <a:ln>
                <a:noFill/>
              </a:ln>
              <a:solidFill>
                <a:srgbClr val="006699"/>
              </a:solidFill>
              <a:effectLst/>
              <a:uLnTx/>
              <a:uFillTx/>
              <a:latin typeface="+mn-lt"/>
              <a:ea typeface="+mn-ea"/>
              <a:cs typeface="+mn-cs"/>
            </a:endParaRPr>
          </a:p>
        </p:txBody>
      </p:sp>
      <p:pic>
        <p:nvPicPr>
          <p:cNvPr id="8" name="Picture 7" descr="update.jpg"/>
          <p:cNvPicPr/>
          <p:nvPr/>
        </p:nvPicPr>
        <p:blipFill>
          <a:blip r:embed="rId2"/>
          <a:stretch>
            <a:fillRect/>
          </a:stretch>
        </p:blipFill>
        <p:spPr>
          <a:xfrm>
            <a:off x="1643042" y="1500174"/>
            <a:ext cx="5572164" cy="3929090"/>
          </a:xfrm>
          <a:prstGeom prst="rect">
            <a:avLst/>
          </a:prstGeom>
          <a:ln>
            <a:solidFill>
              <a:schemeClr val="tx1"/>
            </a:solidFill>
          </a:ln>
        </p:spPr>
      </p:pic>
      <p:sp>
        <p:nvSpPr>
          <p:cNvPr id="13" name="TextBox 12"/>
          <p:cNvSpPr txBox="1"/>
          <p:nvPr/>
        </p:nvSpPr>
        <p:spPr>
          <a:xfrm>
            <a:off x="1142976" y="642918"/>
            <a:ext cx="6929486" cy="461665"/>
          </a:xfrm>
          <a:prstGeom prst="rect">
            <a:avLst/>
          </a:prstGeom>
          <a:noFill/>
        </p:spPr>
        <p:txBody>
          <a:bodyPr wrap="square" rtlCol="0">
            <a:spAutoFit/>
          </a:bodyPr>
          <a:lstStyle/>
          <a:p>
            <a:pPr algn="ctr"/>
            <a:r>
              <a:rPr lang="ar-IQ" sz="2400" b="1" dirty="0" smtClean="0">
                <a:solidFill>
                  <a:srgbClr val="003366"/>
                </a:solidFill>
                <a:cs typeface="AL-Mohanad Bold" pitchFamily="2" charset="-78"/>
              </a:rPr>
              <a:t>واجهة تعديل البيانات للتدريسي</a:t>
            </a:r>
            <a:endParaRPr lang="en-US" sz="2400" dirty="0">
              <a:solidFill>
                <a:srgbClr val="003366"/>
              </a:solidFill>
              <a:cs typeface="AL-Mohanad Bold" pitchFamily="2" charset="-78"/>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mp;#x0D;&amp;#x0A;&amp;#x0D;&amp;#x0A;&amp;#x0D;&amp;#x0A;&amp;#x0D;&amp;#x0A;&amp;#x0D;&amp;#x0A;مواقع التدريسيين&amp;#x0D;&amp;#x0A;&amp;#x0D;&amp;#x0A; &amp;#x0D;&amp;#x0A;&amp;quot;&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quot;/&gt;&lt;property id=&quot;20307&quot; value=&quot;290&quot;/&gt;&lt;/object&gt;&lt;object type=&quot;3&quot; unique_id=&quot;10007&quot;&gt;&lt;property id=&quot;20148&quot; value=&quot;5&quot;/&gt;&lt;property id=&quot;20300&quot; value=&quot;Slide 4&quot;/&gt;&lt;property id=&quot;20307&quot; value=&quot;269&quot;/&gt;&lt;/object&gt;&lt;object type=&quot;3&quot; unique_id=&quot;10008&quot;&gt;&lt;property id=&quot;20148&quot; value=&quot;5&quot;/&gt;&lt;property id=&quot;20300&quot; value=&quot;Slide 5&quot;/&gt;&lt;property id=&quot;20307&quot; value=&quot;289&quot;/&gt;&lt;/object&gt;&lt;object type=&quot;3&quot; unique_id=&quot;10009&quot;&gt;&lt;property id=&quot;20148&quot; value=&quot;5&quot;/&gt;&lt;property id=&quot;20300&quot; value=&quot;Slide 6&quot;/&gt;&lt;property id=&quot;20307&quot; value=&quot;259&quot;/&gt;&lt;/object&gt;&lt;object type=&quot;3&quot; unique_id=&quot;10010&quot;&gt;&lt;property id=&quot;20148&quot; value=&quot;5&quot;/&gt;&lt;property id=&quot;20300&quot; value=&quot;Slide 7 - &amp;quot;&amp;#x0D;&amp;#x0A;&amp;quot;&quot;/&gt;&lt;property id=&quot;20307&quot; value=&quot;262&quot;/&gt;&lt;/object&gt;&lt;object type=&quot;3&quot; unique_id=&quot;10011&quot;&gt;&lt;property id=&quot;20148&quot; value=&quot;5&quot;/&gt;&lt;property id=&quot;20300&quot; value=&quot;Slide 8&quot;/&gt;&lt;property id=&quot;20307&quot; value=&quot;274&quot;/&gt;&lt;/object&gt;&lt;object type=&quot;3&quot; unique_id=&quot;10012&quot;&gt;&lt;property id=&quot;20148&quot; value=&quot;5&quot;/&gt;&lt;property id=&quot;20300&quot; value=&quot;Slide 9&quot;/&gt;&lt;property id=&quot;20307&quot; value=&quot;276&quot;/&gt;&lt;/object&gt;&lt;object type=&quot;3&quot; unique_id=&quot;10013&quot;&gt;&lt;property id=&quot;20148&quot; value=&quot;5&quot;/&gt;&lt;property id=&quot;20300&quot; value=&quot;Slide 10&quot;/&gt;&lt;property id=&quot;20307&quot; value=&quot;277&quot;/&gt;&lt;/object&gt;&lt;object type=&quot;3&quot; unique_id=&quot;10014&quot;&gt;&lt;property id=&quot;20148&quot; value=&quot;5&quot;/&gt;&lt;property id=&quot;20300&quot; value=&quot;Slide 11&quot;/&gt;&lt;property id=&quot;20307&quot; value=&quot;294&quot;/&gt;&lt;/object&gt;&lt;object type=&quot;3&quot; unique_id=&quot;10015&quot;&gt;&lt;property id=&quot;20148&quot; value=&quot;5&quot;/&gt;&lt;property id=&quot;20300&quot; value=&quot;Slide 12&quot;/&gt;&lt;property id=&quot;20307&quot; value=&quot;278&quot;/&gt;&lt;/object&gt;&lt;object type=&quot;3&quot; unique_id=&quot;10016&quot;&gt;&lt;property id=&quot;20148&quot; value=&quot;5&quot;/&gt;&lt;property id=&quot;20300&quot; value=&quot;Slide 13&quot;/&gt;&lt;property id=&quot;20307&quot; value=&quot;279&quot;/&gt;&lt;/object&gt;&lt;object type=&quot;3&quot; unique_id=&quot;10017&quot;&gt;&lt;property id=&quot;20148&quot; value=&quot;5&quot;/&gt;&lt;property id=&quot;20300&quot; value=&quot;Slide 14&quot;/&gt;&lt;property id=&quot;20307&quot; value=&quot;282&quot;/&gt;&lt;/object&gt;&lt;object type=&quot;3&quot; unique_id=&quot;10018&quot;&gt;&lt;property id=&quot;20148&quot; value=&quot;5&quot;/&gt;&lt;property id=&quot;20300&quot; value=&quot;Slide 15&quot;/&gt;&lt;property id=&quot;20307&quot; value=&quot;295&quot;/&gt;&lt;/object&gt;&lt;object type=&quot;3&quot; unique_id=&quot;10019&quot;&gt;&lt;property id=&quot;20148&quot; value=&quot;5&quot;/&gt;&lt;property id=&quot;20300&quot; value=&quot;Slide 16&quot;/&gt;&lt;property id=&quot;20307&quot; value=&quot;296&quot;/&gt;&lt;/object&gt;&lt;object type=&quot;3&quot; unique_id=&quot;10020&quot;&gt;&lt;property id=&quot;20148&quot; value=&quot;5&quot;/&gt;&lt;property id=&quot;20300&quot; value=&quot;Slide 17&quot;/&gt;&lt;property id=&quot;20307&quot; value=&quot;297&quot;/&gt;&lt;/object&gt;&lt;object type=&quot;3&quot; unique_id=&quot;10021&quot;&gt;&lt;property id=&quot;20148&quot; value=&quot;5&quot;/&gt;&lt;property id=&quot;20300&quot; value=&quot;Slide 18 - &amp;quot;أ-تأكيد التفعيل : بعد تأكد عضو الأرتباط للقسم من المعلومات المدخلة من قبل الأستاذ سوف يقوم بتفعيل حساب الأستاذ ليت&quot;/&gt;&lt;property id=&quot;20307&quot; value=&quot;298&quot;/&gt;&lt;/object&gt;&lt;object type=&quot;3&quot; unique_id=&quot;10022&quot;&gt;&lt;property id=&quot;20148&quot; value=&quot;5&quot;/&gt;&lt;property id=&quot;20300&quot; value=&quot;Slide 19&quot;/&gt;&lt;property id=&quot;20307&quot; value=&quot;299&quot;/&gt;&lt;/object&gt;&lt;object type=&quot;3&quot; unique_id=&quot;10023&quot;&gt;&lt;property id=&quot;20148&quot; value=&quot;5&quot;/&gt;&lt;property id=&quot;20300&quot; value=&quot;Slide 20&quot;/&gt;&lt;property id=&quot;20307&quot; value=&quot;300&quot;/&gt;&lt;/object&gt;&lt;object type=&quot;3&quot; unique_id=&quot;10024&quot;&gt;&lt;property id=&quot;20148&quot; value=&quot;5&quot;/&gt;&lt;property id=&quot;20300&quot; value=&quot;Slide 21&quot;/&gt;&lt;property id=&quot;20307&quot; value=&quot;301&quot;/&gt;&lt;/object&gt;&lt;object type=&quot;3&quot; unique_id=&quot;10025&quot;&gt;&lt;property id=&quot;20148&quot; value=&quot;5&quot;/&gt;&lt;property id=&quot;20300&quot; value=&quot;Slide 22&quot;/&gt;&lt;property id=&quot;20307&quot; value=&quot;302&quot;/&gt;&lt;/object&gt;&lt;object type=&quot;3&quot; unique_id=&quot;10026&quot;&gt;&lt;property id=&quot;20148&quot; value=&quot;5&quot;/&gt;&lt;property id=&quot;20300&quot; value=&quot;Slide 23&quot;/&gt;&lt;property id=&quot;20307&quot; value=&quot;303&quot;/&gt;&lt;/object&gt;&lt;object type=&quot;3&quot; unique_id=&quot;10027&quot;&gt;&lt;property id=&quot;20148&quot; value=&quot;5&quot;/&gt;&lt;property id=&quot;20300&quot; value=&quot;Slide 24&quot;/&gt;&lt;property id=&quot;20307&quot; value=&quot;283&quot;/&gt;&lt;/object&gt;&lt;object type=&quot;3&quot; unique_id=&quot;10028&quot;&gt;&lt;property id=&quot;20148&quot; value=&quot;5&quot;/&gt;&lt;property id=&quot;20300&quot; value=&quot;Slide 25&quot;/&gt;&lt;property id=&quot;20307&quot; value=&quot;287&quot;/&gt;&lt;/object&gt;&lt;object type=&quot;3&quot; unique_id=&quot;10029&quot;&gt;&lt;property id=&quot;20148&quot; value=&quot;5&quot;/&gt;&lt;property id=&quot;20300&quot; value=&quot;Slide 26&quot;/&gt;&lt;property id=&quot;20307&quot; value=&quot;284&quot;/&gt;&lt;/object&gt;&lt;object type=&quot;3&quot; unique_id=&quot;10030&quot;&gt;&lt;property id=&quot;20148&quot; value=&quot;5&quot;/&gt;&lt;property id=&quot;20300&quot; value=&quot;Slide 27&quot;/&gt;&lt;property id=&quot;20307&quot; value=&quot;304&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1139</TotalTime>
  <Words>577</Words>
  <Application>Microsoft Office PowerPoint</Application>
  <PresentationFormat>On-screen Show (4:3)</PresentationFormat>
  <Paragraphs>57</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Oriel</vt:lpstr>
      <vt:lpstr>     مواقع التدريسيين    </vt:lpstr>
      <vt:lpstr>Slide 2</vt:lpstr>
      <vt:lpstr>Slide 3</vt:lpstr>
      <vt:lpstr>Slide 4</vt:lpstr>
      <vt:lpstr>Slide 5</vt:lpstr>
      <vt:lpstr>Slide 6</vt:lpstr>
      <vt:lpstr> </vt:lpstr>
      <vt:lpstr>Slide 8</vt:lpstr>
      <vt:lpstr>Slide 9</vt:lpstr>
      <vt:lpstr>Slide 10</vt:lpstr>
      <vt:lpstr>Slide 11</vt:lpstr>
      <vt:lpstr>Slide 12</vt:lpstr>
      <vt:lpstr>Slide 13</vt:lpstr>
      <vt:lpstr>Slide 14</vt:lpstr>
      <vt:lpstr>Slide 15</vt:lpstr>
      <vt:lpstr>Slide 16</vt:lpstr>
      <vt:lpstr>Slide 17</vt:lpstr>
      <vt:lpstr>أ-تأكيد التفعيل : بعد تأكد عضو الأرتباط للقسم من المعلومات المدخلة من قبل الأستاذ سوف يقوم بتفعيل حساب الأستاذ ليتمكن من أستخدام صفحته على الموقع والدخول الى لوحة التحكم الخاصة به .</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GIGABYTE</dc:creator>
  <cp:lastModifiedBy>Khalid Farhod</cp:lastModifiedBy>
  <cp:revision>179</cp:revision>
  <dcterms:created xsi:type="dcterms:W3CDTF">2012-04-19T06:57:12Z</dcterms:created>
  <dcterms:modified xsi:type="dcterms:W3CDTF">2013-04-09T03:45:45Z</dcterms:modified>
</cp:coreProperties>
</file>