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2" r:id="rId19"/>
    <p:sldId id="273"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84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570EE6A-D4A2-4276-B78B-547CB06805FC}" type="datetimeFigureOut">
              <a:rPr lang="en-US" smtClean="0"/>
              <a:t>12/4/2013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4F70C31C-E69C-4BAE-B7D5-912785A7A79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70EE6A-D4A2-4276-B78B-547CB06805FC}"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0C31C-E69C-4BAE-B7D5-912785A7A79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70EE6A-D4A2-4276-B78B-547CB06805FC}"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0C31C-E69C-4BAE-B7D5-912785A7A79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570EE6A-D4A2-4276-B78B-547CB06805FC}" type="datetimeFigureOut">
              <a:rPr lang="en-US" smtClean="0"/>
              <a:t>12/4/2013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4F70C31C-E69C-4BAE-B7D5-912785A7A79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570EE6A-D4A2-4276-B78B-547CB06805FC}" type="datetimeFigureOut">
              <a:rPr lang="en-US" smtClean="0"/>
              <a:t>12/4/2013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4F70C31C-E69C-4BAE-B7D5-912785A7A79E}"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570EE6A-D4A2-4276-B78B-547CB06805FC}" type="datetimeFigureOut">
              <a:rPr lang="en-US" smtClean="0"/>
              <a:t>12/4/2013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F70C31C-E69C-4BAE-B7D5-912785A7A79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570EE6A-D4A2-4276-B78B-547CB06805FC}"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4F70C31C-E69C-4BAE-B7D5-912785A7A79E}"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570EE6A-D4A2-4276-B78B-547CB06805FC}" type="datetimeFigureOut">
              <a:rPr lang="en-US" smtClean="0"/>
              <a:t>12/4/2013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0C31C-E69C-4BAE-B7D5-912785A7A79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570EE6A-D4A2-4276-B78B-547CB06805FC}" type="datetimeFigureOut">
              <a:rPr lang="en-US" smtClean="0"/>
              <a:t>12/4/2013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70C31C-E69C-4BAE-B7D5-912785A7A79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570EE6A-D4A2-4276-B78B-547CB06805FC}" type="datetimeFigureOut">
              <a:rPr lang="en-US" smtClean="0"/>
              <a:t>12/4/2013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70C31C-E69C-4BAE-B7D5-912785A7A79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570EE6A-D4A2-4276-B78B-547CB06805FC}"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F70C31C-E69C-4BAE-B7D5-912785A7A79E}"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570EE6A-D4A2-4276-B78B-547CB06805FC}" type="datetimeFigureOut">
              <a:rPr lang="en-US" smtClean="0"/>
              <a:t>12/4/2013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F70C31C-E69C-4BAE-B7D5-912785A7A79E}"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ar.wikipedia.org/wiki/%D9%85%D9%86%D8%B8%D9%85%D8%A9_%D8%BA%D9%8A%D8%B1_%D8%AD%D9%83%D9%88%D9%85%D9%8A%D8%A9"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486400"/>
            <a:ext cx="8458200" cy="785389"/>
          </a:xfrm>
        </p:spPr>
        <p:txBody>
          <a:bodyPr>
            <a:normAutofit/>
          </a:bodyPr>
          <a:lstStyle/>
          <a:p>
            <a:pPr algn="ctr"/>
            <a:r>
              <a:rPr lang="ar-IQ" sz="2000" b="1" dirty="0" smtClean="0">
                <a:effectLst>
                  <a:outerShdw blurRad="38100" dist="38100" dir="2700000" algn="tl">
                    <a:srgbClr val="000000">
                      <a:alpha val="43137"/>
                    </a:srgbClr>
                  </a:outerShdw>
                  <a:reflection blurRad="12700" stA="48000" endA="300" endPos="55000" dir="5400000" sy="-90000" algn="bl" rotWithShape="0"/>
                </a:effectLst>
                <a:latin typeface="Courier New" pitchFamily="49" charset="0"/>
                <a:cs typeface="Courier New" pitchFamily="49" charset="0"/>
              </a:rPr>
              <a:t>اعداد</a:t>
            </a:r>
            <a:br>
              <a:rPr lang="ar-IQ" sz="2000" b="1" dirty="0" smtClean="0">
                <a:effectLst>
                  <a:outerShdw blurRad="38100" dist="38100" dir="2700000" algn="tl">
                    <a:srgbClr val="000000">
                      <a:alpha val="43137"/>
                    </a:srgbClr>
                  </a:outerShdw>
                  <a:reflection blurRad="12700" stA="48000" endA="300" endPos="55000" dir="5400000" sy="-90000" algn="bl" rotWithShape="0"/>
                </a:effectLst>
                <a:latin typeface="Courier New" pitchFamily="49" charset="0"/>
                <a:cs typeface="Courier New" pitchFamily="49" charset="0"/>
              </a:rPr>
            </a:br>
            <a:r>
              <a:rPr lang="ar-IQ" sz="2000" b="1" dirty="0" smtClean="0">
                <a:effectLst>
                  <a:outerShdw blurRad="38100" dist="38100" dir="2700000" algn="tl">
                    <a:srgbClr val="000000">
                      <a:alpha val="43137"/>
                    </a:srgbClr>
                  </a:outerShdw>
                  <a:reflection blurRad="12700" stA="48000" endA="300" endPos="55000" dir="5400000" sy="-90000" algn="bl" rotWithShape="0"/>
                </a:effectLst>
                <a:latin typeface="Courier New" pitchFamily="49" charset="0"/>
                <a:cs typeface="Courier New" pitchFamily="49" charset="0"/>
              </a:rPr>
              <a:t>المهندس لؤي صادق المختار</a:t>
            </a:r>
            <a:endParaRPr lang="en-US" sz="2000" b="1" dirty="0">
              <a:effectLst>
                <a:outerShdw blurRad="38100" dist="38100" dir="2700000" algn="tl">
                  <a:srgbClr val="000000">
                    <a:alpha val="43137"/>
                  </a:srgbClr>
                </a:outerShdw>
                <a:reflection blurRad="12700" stA="48000" endA="300" endPos="55000" dir="5400000" sy="-90000" algn="bl" rotWithShape="0"/>
              </a:effectLst>
              <a:latin typeface="Courier New" pitchFamily="49" charset="0"/>
              <a:cs typeface="Courier New" pitchFamily="49" charset="0"/>
            </a:endParaRPr>
          </a:p>
        </p:txBody>
      </p:sp>
      <p:sp>
        <p:nvSpPr>
          <p:cNvPr id="3" name="Subtitle 2"/>
          <p:cNvSpPr>
            <a:spLocks noGrp="1"/>
          </p:cNvSpPr>
          <p:nvPr>
            <p:ph type="subTitle" idx="1"/>
          </p:nvPr>
        </p:nvSpPr>
        <p:spPr>
          <a:xfrm>
            <a:off x="381000" y="3886200"/>
            <a:ext cx="8458200" cy="1295400"/>
          </a:xfrm>
        </p:spPr>
        <p:txBody>
          <a:bodyPr>
            <a:noAutofit/>
          </a:bodyPr>
          <a:lstStyle/>
          <a:p>
            <a:pPr algn="ctr"/>
            <a:r>
              <a:rPr lang="ar-IQ" sz="3600" b="1" dirty="0" smtClean="0">
                <a:solidFill>
                  <a:srgbClr val="0A8410"/>
                </a:solidFill>
                <a:latin typeface="Andalus" pitchFamily="18" charset="-78"/>
                <a:cs typeface="Andalus" pitchFamily="18" charset="-78"/>
              </a:rPr>
              <a:t>مبادئ ريو للبيئة و التنمية المستدامة و الاتفاقيات الدولية الخاصة بالكيمياويات</a:t>
            </a:r>
            <a:endParaRPr lang="en-US" sz="3600" b="1" dirty="0">
              <a:solidFill>
                <a:srgbClr val="0A8410"/>
              </a:solidFill>
              <a:latin typeface="Andalus" pitchFamily="18" charset="-78"/>
              <a:cs typeface="Andalus" pitchFamily="18" charset="-78"/>
            </a:endParaRPr>
          </a:p>
        </p:txBody>
      </p:sp>
      <p:pic>
        <p:nvPicPr>
          <p:cNvPr id="1026" name="Picture 2" descr="C:\Users\Lenovo\Desktop\التنمية المستدامة\images (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533400"/>
            <a:ext cx="3276998" cy="303790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533400"/>
            <a:ext cx="3048000" cy="3037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7072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838200"/>
          </a:xfrm>
        </p:spPr>
        <p:txBody>
          <a:bodyPr/>
          <a:lstStyle/>
          <a:p>
            <a:pPr algn="ctr"/>
            <a:r>
              <a:rPr lang="ar-IQ" dirty="0"/>
              <a:t>جدول اعمال القرن 21</a:t>
            </a:r>
            <a:endParaRPr lang="en-US" dirty="0"/>
          </a:p>
        </p:txBody>
      </p:sp>
      <p:sp>
        <p:nvSpPr>
          <p:cNvPr id="3" name="Content Placeholder 2"/>
          <p:cNvSpPr>
            <a:spLocks noGrp="1"/>
          </p:cNvSpPr>
          <p:nvPr>
            <p:ph idx="1"/>
          </p:nvPr>
        </p:nvSpPr>
        <p:spPr>
          <a:xfrm>
            <a:off x="304800" y="1219200"/>
            <a:ext cx="8686800" cy="5334000"/>
          </a:xfrm>
        </p:spPr>
        <p:txBody>
          <a:bodyPr>
            <a:normAutofit fontScale="92500" lnSpcReduction="10000"/>
          </a:bodyPr>
          <a:lstStyle/>
          <a:p>
            <a:pPr marL="0" indent="0" algn="just" rtl="1">
              <a:buNone/>
            </a:pPr>
            <a:r>
              <a:rPr lang="ar-IQ" b="1" dirty="0">
                <a:latin typeface="Sakkal Majalla" pitchFamily="2" charset="-78"/>
                <a:cs typeface="Sakkal Majalla" pitchFamily="2" charset="-78"/>
              </a:rPr>
              <a:t>الباب الرابع - وسائل التنفيذ</a:t>
            </a:r>
          </a:p>
          <a:p>
            <a:pPr marL="0" indent="0" algn="just" rtl="1">
              <a:buNone/>
            </a:pPr>
            <a:endParaRPr lang="ar-IQ" b="1" dirty="0">
              <a:latin typeface="Sakkal Majalla" pitchFamily="2" charset="-78"/>
              <a:cs typeface="Sakkal Majalla" pitchFamily="2" charset="-78"/>
            </a:endParaRPr>
          </a:p>
          <a:p>
            <a:pPr marL="0" indent="0" algn="just" rtl="1">
              <a:buNone/>
            </a:pPr>
            <a:r>
              <a:rPr lang="ar-IQ" b="1" dirty="0" smtClean="0">
                <a:latin typeface="Sakkal Majalla" pitchFamily="2" charset="-78"/>
                <a:cs typeface="Sakkal Majalla" pitchFamily="2" charset="-78"/>
              </a:rPr>
              <a:t>الموارد </a:t>
            </a:r>
            <a:r>
              <a:rPr lang="ar-IQ" b="1" dirty="0">
                <a:latin typeface="Sakkal Majalla" pitchFamily="2" charset="-78"/>
                <a:cs typeface="Sakkal Majalla" pitchFamily="2" charset="-78"/>
              </a:rPr>
              <a:t>والآليات المالية</a:t>
            </a:r>
          </a:p>
          <a:p>
            <a:pPr marL="0" indent="0" algn="just" rtl="1">
              <a:buNone/>
            </a:pPr>
            <a:r>
              <a:rPr lang="ar-IQ" b="1" dirty="0" smtClean="0">
                <a:latin typeface="Sakkal Majalla" pitchFamily="2" charset="-78"/>
                <a:cs typeface="Sakkal Majalla" pitchFamily="2" charset="-78"/>
              </a:rPr>
              <a:t>نقل </a:t>
            </a:r>
            <a:r>
              <a:rPr lang="ar-IQ" b="1" dirty="0">
                <a:latin typeface="Sakkal Majalla" pitchFamily="2" charset="-78"/>
                <a:cs typeface="Sakkal Majalla" pitchFamily="2" charset="-78"/>
              </a:rPr>
              <a:t>التكنواوجية السليمة بيئيا، والتعاون وبناء القدرات</a:t>
            </a:r>
          </a:p>
          <a:p>
            <a:pPr marL="0" indent="0" algn="just" rtl="1">
              <a:buNone/>
            </a:pPr>
            <a:r>
              <a:rPr lang="ar-IQ" b="1" dirty="0" smtClean="0">
                <a:latin typeface="Sakkal Majalla" pitchFamily="2" charset="-78"/>
                <a:cs typeface="Sakkal Majalla" pitchFamily="2" charset="-78"/>
              </a:rPr>
              <a:t>تسخير </a:t>
            </a:r>
            <a:r>
              <a:rPr lang="ar-IQ" b="1" dirty="0">
                <a:latin typeface="Sakkal Majalla" pitchFamily="2" charset="-78"/>
                <a:cs typeface="Sakkal Majalla" pitchFamily="2" charset="-78"/>
              </a:rPr>
              <a:t>العلم لأغراض التنمية المستدامة</a:t>
            </a:r>
          </a:p>
          <a:p>
            <a:pPr marL="0" indent="0" algn="just" rtl="1">
              <a:buNone/>
            </a:pPr>
            <a:r>
              <a:rPr lang="ar-IQ" b="1" dirty="0" smtClean="0">
                <a:latin typeface="Sakkal Majalla" pitchFamily="2" charset="-78"/>
                <a:cs typeface="Sakkal Majalla" pitchFamily="2" charset="-78"/>
              </a:rPr>
              <a:t>تعزيز </a:t>
            </a:r>
            <a:r>
              <a:rPr lang="ar-IQ" b="1" dirty="0">
                <a:latin typeface="Sakkal Majalla" pitchFamily="2" charset="-78"/>
                <a:cs typeface="Sakkal Majalla" pitchFamily="2" charset="-78"/>
              </a:rPr>
              <a:t>التعليم والوعي العام والتدريب</a:t>
            </a:r>
          </a:p>
          <a:p>
            <a:pPr marL="0" indent="0" algn="just" rtl="1">
              <a:buNone/>
            </a:pPr>
            <a:r>
              <a:rPr lang="ar-IQ" b="1" dirty="0" smtClean="0">
                <a:latin typeface="Sakkal Majalla" pitchFamily="2" charset="-78"/>
                <a:cs typeface="Sakkal Majalla" pitchFamily="2" charset="-78"/>
              </a:rPr>
              <a:t>الآليات </a:t>
            </a:r>
            <a:r>
              <a:rPr lang="ar-IQ" b="1" dirty="0">
                <a:latin typeface="Sakkal Majalla" pitchFamily="2" charset="-78"/>
                <a:cs typeface="Sakkal Majalla" pitchFamily="2" charset="-78"/>
              </a:rPr>
              <a:t>الوطنية والتعاون الدولي لبناء القدرات في البلدان النامية</a:t>
            </a:r>
          </a:p>
          <a:p>
            <a:pPr marL="0" indent="0" algn="just" rtl="1">
              <a:buNone/>
            </a:pPr>
            <a:r>
              <a:rPr lang="ar-IQ" b="1" dirty="0" smtClean="0">
                <a:latin typeface="Sakkal Majalla" pitchFamily="2" charset="-78"/>
                <a:cs typeface="Sakkal Majalla" pitchFamily="2" charset="-78"/>
              </a:rPr>
              <a:t>الترتيبات </a:t>
            </a:r>
            <a:r>
              <a:rPr lang="ar-IQ" b="1" dirty="0">
                <a:latin typeface="Sakkal Majalla" pitchFamily="2" charset="-78"/>
                <a:cs typeface="Sakkal Majalla" pitchFamily="2" charset="-78"/>
              </a:rPr>
              <a:t>المؤسسية الدولية</a:t>
            </a:r>
          </a:p>
          <a:p>
            <a:pPr marL="0" indent="0" algn="just" rtl="1">
              <a:buNone/>
            </a:pPr>
            <a:r>
              <a:rPr lang="ar-IQ" b="1" dirty="0" smtClean="0">
                <a:latin typeface="Sakkal Majalla" pitchFamily="2" charset="-78"/>
                <a:cs typeface="Sakkal Majalla" pitchFamily="2" charset="-78"/>
              </a:rPr>
              <a:t>الصكوك </a:t>
            </a:r>
            <a:r>
              <a:rPr lang="ar-IQ" b="1" dirty="0">
                <a:latin typeface="Sakkal Majalla" pitchFamily="2" charset="-78"/>
                <a:cs typeface="Sakkal Majalla" pitchFamily="2" charset="-78"/>
              </a:rPr>
              <a:t>والآليات القانونية الدولية</a:t>
            </a:r>
          </a:p>
          <a:p>
            <a:pPr marL="0" indent="0" algn="just" rtl="1">
              <a:buNone/>
            </a:pPr>
            <a:r>
              <a:rPr lang="ar-IQ" b="1" dirty="0" smtClean="0">
                <a:latin typeface="Sakkal Majalla" pitchFamily="2" charset="-78"/>
                <a:cs typeface="Sakkal Majalla" pitchFamily="2" charset="-78"/>
              </a:rPr>
              <a:t>المعلومات </a:t>
            </a:r>
            <a:r>
              <a:rPr lang="ar-IQ" b="1" dirty="0">
                <a:latin typeface="Sakkal Majalla" pitchFamily="2" charset="-78"/>
                <a:cs typeface="Sakkal Majalla" pitchFamily="2" charset="-78"/>
              </a:rPr>
              <a:t>اللازمة لعملية صنع القرارات</a:t>
            </a:r>
            <a:endParaRPr lang="en-US" b="1" dirty="0">
              <a:latin typeface="Sakkal Majalla" pitchFamily="2" charset="-78"/>
              <a:cs typeface="Sakkal Majalla" pitchFamily="2" charset="-78"/>
            </a:endParaRPr>
          </a:p>
        </p:txBody>
      </p:sp>
    </p:spTree>
    <p:extLst>
      <p:ext uri="{BB962C8B-B14F-4D97-AF65-F5344CB8AC3E}">
        <p14:creationId xmlns:p14="http://schemas.microsoft.com/office/powerpoint/2010/main" val="3452995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762000"/>
          </a:xfrm>
        </p:spPr>
        <p:txBody>
          <a:bodyPr/>
          <a:lstStyle/>
          <a:p>
            <a:pPr algn="ctr"/>
            <a:r>
              <a:rPr lang="ar-IQ" dirty="0" smtClean="0">
                <a:latin typeface="Andalus" pitchFamily="18" charset="-78"/>
                <a:cs typeface="Andalus" pitchFamily="18" charset="-78"/>
              </a:rPr>
              <a:t>اعلان ريو / المبادئ التوجيهية</a:t>
            </a:r>
            <a:endParaRPr lang="en-US" dirty="0">
              <a:latin typeface="Andalus" pitchFamily="18" charset="-78"/>
              <a:cs typeface="Andalus" pitchFamily="18" charset="-78"/>
            </a:endParaRPr>
          </a:p>
        </p:txBody>
      </p:sp>
      <p:sp>
        <p:nvSpPr>
          <p:cNvPr id="3" name="Content Placeholder 2"/>
          <p:cNvSpPr>
            <a:spLocks noGrp="1"/>
          </p:cNvSpPr>
          <p:nvPr>
            <p:ph idx="1"/>
          </p:nvPr>
        </p:nvSpPr>
        <p:spPr>
          <a:xfrm>
            <a:off x="304800" y="1066800"/>
            <a:ext cx="8686800" cy="5638800"/>
          </a:xfrm>
        </p:spPr>
        <p:txBody>
          <a:bodyPr>
            <a:normAutofit fontScale="92500" lnSpcReduction="20000"/>
          </a:bodyPr>
          <a:lstStyle/>
          <a:p>
            <a:pPr algn="just" rtl="1"/>
            <a:r>
              <a:rPr lang="ar-IQ" dirty="0">
                <a:latin typeface="Sakkal Majalla" pitchFamily="2" charset="-78"/>
                <a:cs typeface="Sakkal Majalla" pitchFamily="2" charset="-78"/>
              </a:rPr>
              <a:t>المبدأ </a:t>
            </a:r>
            <a:r>
              <a:rPr lang="ar-IQ" dirty="0" smtClean="0">
                <a:latin typeface="Sakkal Majalla" pitchFamily="2" charset="-78"/>
                <a:cs typeface="Sakkal Majalla" pitchFamily="2" charset="-78"/>
              </a:rPr>
              <a:t>الاول :يقع </a:t>
            </a:r>
            <a:r>
              <a:rPr lang="ar-IQ" dirty="0">
                <a:latin typeface="Sakkal Majalla" pitchFamily="2" charset="-78"/>
                <a:cs typeface="Sakkal Majalla" pitchFamily="2" charset="-78"/>
              </a:rPr>
              <a:t>البشر في صميم الاهتمامات المتعلقة بالتنمية المستدامة، ويحق لهم أن يحيوا حياة صحية ومنتجة في وئام مع الطبيعة</a:t>
            </a:r>
          </a:p>
          <a:p>
            <a:pPr algn="just" rtl="1"/>
            <a:endParaRPr lang="ar-IQ" dirty="0">
              <a:latin typeface="Sakkal Majalla" pitchFamily="2" charset="-78"/>
              <a:cs typeface="Sakkal Majalla" pitchFamily="2" charset="-78"/>
            </a:endParaRPr>
          </a:p>
          <a:p>
            <a:pPr algn="just" rtl="1"/>
            <a:r>
              <a:rPr lang="ar-IQ" dirty="0">
                <a:latin typeface="Sakkal Majalla" pitchFamily="2" charset="-78"/>
                <a:cs typeface="Sakkal Majalla" pitchFamily="2" charset="-78"/>
              </a:rPr>
              <a:t>المبدأ </a:t>
            </a:r>
            <a:r>
              <a:rPr lang="ar-IQ" dirty="0" smtClean="0">
                <a:latin typeface="Sakkal Majalla" pitchFamily="2" charset="-78"/>
                <a:cs typeface="Sakkal Majalla" pitchFamily="2" charset="-78"/>
              </a:rPr>
              <a:t>الثاني :تملك </a:t>
            </a:r>
            <a:r>
              <a:rPr lang="ar-IQ" dirty="0">
                <a:latin typeface="Sakkal Majalla" pitchFamily="2" charset="-78"/>
                <a:cs typeface="Sakkal Majalla" pitchFamily="2" charset="-78"/>
              </a:rPr>
              <a:t>الدول، وفقاً لميثاق الأمم المتحدة ومبادئ القانون الدولي، الحق السيادي في استغلال مواردها وفقاً لساساتها البيئية والإنمائية، وهي مسؤولة عن ضمان أن لا تسبب الأنشطة التي تدخل في نطاق </a:t>
            </a:r>
            <a:r>
              <a:rPr lang="ar-IQ" dirty="0" smtClean="0">
                <a:latin typeface="Sakkal Majalla" pitchFamily="2" charset="-78"/>
                <a:cs typeface="Sakkal Majalla" pitchFamily="2" charset="-78"/>
              </a:rPr>
              <a:t>ولايتها </a:t>
            </a:r>
            <a:r>
              <a:rPr lang="ar-IQ" dirty="0">
                <a:latin typeface="Sakkal Majalla" pitchFamily="2" charset="-78"/>
                <a:cs typeface="Sakkal Majalla" pitchFamily="2" charset="-78"/>
              </a:rPr>
              <a:t>أو سيطرتها أضراراً لبيئة دول أخرى أو لمناطق واقعة خارج حدود ولايتها الوطنية</a:t>
            </a:r>
          </a:p>
          <a:p>
            <a:pPr algn="just" rtl="1"/>
            <a:endParaRPr lang="ar-IQ" dirty="0">
              <a:latin typeface="Sakkal Majalla" pitchFamily="2" charset="-78"/>
              <a:cs typeface="Sakkal Majalla" pitchFamily="2" charset="-78"/>
            </a:endParaRPr>
          </a:p>
          <a:p>
            <a:pPr algn="just" rtl="1"/>
            <a:r>
              <a:rPr lang="ar-IQ" dirty="0">
                <a:latin typeface="Sakkal Majalla" pitchFamily="2" charset="-78"/>
                <a:cs typeface="Sakkal Majalla" pitchFamily="2" charset="-78"/>
              </a:rPr>
              <a:t>المبدأ </a:t>
            </a:r>
            <a:r>
              <a:rPr lang="ar-IQ" dirty="0" smtClean="0">
                <a:latin typeface="Sakkal Majalla" pitchFamily="2" charset="-78"/>
                <a:cs typeface="Sakkal Majalla" pitchFamily="2" charset="-78"/>
              </a:rPr>
              <a:t>الثالث :يجب </a:t>
            </a:r>
            <a:r>
              <a:rPr lang="ar-IQ" dirty="0">
                <a:latin typeface="Sakkal Majalla" pitchFamily="2" charset="-78"/>
                <a:cs typeface="Sakkal Majalla" pitchFamily="2" charset="-78"/>
              </a:rPr>
              <a:t>إعمال الحق في التنمية على نحو يكفل الوفاء بشكل منصف بالاحتياجات الإنمائية والبيئية للأجيال الحالية والمقبلة</a:t>
            </a:r>
          </a:p>
          <a:p>
            <a:pPr algn="just" rtl="1"/>
            <a:endParaRPr lang="ar-IQ" dirty="0">
              <a:latin typeface="Sakkal Majalla" pitchFamily="2" charset="-78"/>
              <a:cs typeface="Sakkal Majalla" pitchFamily="2" charset="-78"/>
            </a:endParaRPr>
          </a:p>
          <a:p>
            <a:pPr algn="just" rtl="1"/>
            <a:r>
              <a:rPr lang="ar-IQ" dirty="0">
                <a:latin typeface="Sakkal Majalla" pitchFamily="2" charset="-78"/>
                <a:cs typeface="Sakkal Majalla" pitchFamily="2" charset="-78"/>
              </a:rPr>
              <a:t>المبدأ </a:t>
            </a:r>
            <a:r>
              <a:rPr lang="ar-IQ" dirty="0" smtClean="0">
                <a:latin typeface="Sakkal Majalla" pitchFamily="2" charset="-78"/>
                <a:cs typeface="Sakkal Majalla" pitchFamily="2" charset="-78"/>
              </a:rPr>
              <a:t>الرابع :من </a:t>
            </a:r>
            <a:r>
              <a:rPr lang="ar-IQ" dirty="0">
                <a:latin typeface="Sakkal Majalla" pitchFamily="2" charset="-78"/>
                <a:cs typeface="Sakkal Majalla" pitchFamily="2" charset="-78"/>
              </a:rPr>
              <a:t>أجل تحقيق تنمية مستدامة، يجب أن تكون حماية البيئة جزءاً لا يتجزأ من عملية التنمية، ولا يمكن النظر فيها بمعزل عنها.</a:t>
            </a:r>
            <a:endParaRPr lang="en-US" dirty="0">
              <a:latin typeface="Sakkal Majalla" pitchFamily="2" charset="-78"/>
              <a:cs typeface="Sakkal Majalla" pitchFamily="2" charset="-78"/>
            </a:endParaRPr>
          </a:p>
        </p:txBody>
      </p:sp>
    </p:spTree>
    <p:extLst>
      <p:ext uri="{BB962C8B-B14F-4D97-AF65-F5344CB8AC3E}">
        <p14:creationId xmlns:p14="http://schemas.microsoft.com/office/powerpoint/2010/main" val="1533709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273" y="228600"/>
            <a:ext cx="8686800" cy="838200"/>
          </a:xfrm>
        </p:spPr>
        <p:txBody>
          <a:bodyPr/>
          <a:lstStyle/>
          <a:p>
            <a:pPr algn="ctr" rtl="1"/>
            <a:r>
              <a:rPr lang="ar-IQ" dirty="0">
                <a:latin typeface="Andalus" pitchFamily="18" charset="-78"/>
                <a:cs typeface="Andalus" pitchFamily="18" charset="-78"/>
              </a:rPr>
              <a:t>اعلان ريو / المبادئ التوجيهية</a:t>
            </a:r>
            <a:endParaRPr lang="en-US" dirty="0"/>
          </a:p>
        </p:txBody>
      </p:sp>
      <p:sp>
        <p:nvSpPr>
          <p:cNvPr id="3" name="Content Placeholder 2"/>
          <p:cNvSpPr>
            <a:spLocks noGrp="1"/>
          </p:cNvSpPr>
          <p:nvPr>
            <p:ph idx="1"/>
          </p:nvPr>
        </p:nvSpPr>
        <p:spPr>
          <a:xfrm>
            <a:off x="152400" y="1066800"/>
            <a:ext cx="8839200" cy="5486400"/>
          </a:xfrm>
        </p:spPr>
        <p:txBody>
          <a:bodyPr>
            <a:normAutofit fontScale="70000" lnSpcReduction="20000"/>
          </a:bodyPr>
          <a:lstStyle/>
          <a:p>
            <a:pPr algn="just" rtl="1"/>
            <a:r>
              <a:rPr lang="ar-IQ" b="1" dirty="0">
                <a:latin typeface="Sakkal Majalla" pitchFamily="2" charset="-78"/>
                <a:cs typeface="Sakkal Majalla" pitchFamily="2" charset="-78"/>
              </a:rPr>
              <a:t>المبدأ </a:t>
            </a:r>
            <a:r>
              <a:rPr lang="ar-IQ" b="1" dirty="0" smtClean="0">
                <a:latin typeface="Sakkal Majalla" pitchFamily="2" charset="-78"/>
                <a:cs typeface="Sakkal Majalla" pitchFamily="2" charset="-78"/>
              </a:rPr>
              <a:t>الخامس : تتعاون </a:t>
            </a:r>
            <a:r>
              <a:rPr lang="ar-IQ" b="1" dirty="0">
                <a:latin typeface="Sakkal Majalla" pitchFamily="2" charset="-78"/>
                <a:cs typeface="Sakkal Majalla" pitchFamily="2" charset="-78"/>
              </a:rPr>
              <a:t>جميع الدول وجميع الشعوب  في المهمة الأساسية المتمثلة في استئصال شأفة الفقر كشرط لا غنى عنه للتنمية المستدامة، بغرض الحد من أوجه التفاوت في مستويات المعيشةوتلبية احتياجات غالبية شعوب العالم على نحو أفضل.</a:t>
            </a:r>
          </a:p>
          <a:p>
            <a:pPr algn="just" rtl="1"/>
            <a:endParaRPr lang="ar-IQ" b="1" dirty="0">
              <a:latin typeface="Sakkal Majalla" pitchFamily="2" charset="-78"/>
              <a:cs typeface="Sakkal Majalla" pitchFamily="2" charset="-78"/>
            </a:endParaRPr>
          </a:p>
          <a:p>
            <a:pPr algn="just" rtl="1"/>
            <a:r>
              <a:rPr lang="ar-IQ" b="1" dirty="0">
                <a:latin typeface="Sakkal Majalla" pitchFamily="2" charset="-78"/>
                <a:cs typeface="Sakkal Majalla" pitchFamily="2" charset="-78"/>
              </a:rPr>
              <a:t>المبدأ </a:t>
            </a:r>
            <a:r>
              <a:rPr lang="ar-IQ" b="1" dirty="0" smtClean="0">
                <a:latin typeface="Sakkal Majalla" pitchFamily="2" charset="-78"/>
                <a:cs typeface="Sakkal Majalla" pitchFamily="2" charset="-78"/>
              </a:rPr>
              <a:t>السادس :تمنح </a:t>
            </a:r>
            <a:r>
              <a:rPr lang="ar-IQ" b="1" dirty="0">
                <a:latin typeface="Sakkal Majalla" pitchFamily="2" charset="-78"/>
                <a:cs typeface="Sakkal Majalla" pitchFamily="2" charset="-78"/>
              </a:rPr>
              <a:t>أولوية خاصة لحالة البلدان النامية واحتياجاتها الخاصة لا سيما أقل البلدان نمواً واضعفها بيئياً، وينبغي للإجراءات الدولية المتاخذة في ميدان البيئة والتنمية أن تتناول أيضاً مصالح واحتياجات جميع البلدان.</a:t>
            </a:r>
          </a:p>
          <a:p>
            <a:pPr marL="0" indent="0" algn="just" rtl="1">
              <a:buNone/>
            </a:pPr>
            <a:endParaRPr lang="ar-IQ" b="1" dirty="0">
              <a:latin typeface="Sakkal Majalla" pitchFamily="2" charset="-78"/>
              <a:cs typeface="Sakkal Majalla" pitchFamily="2" charset="-78"/>
            </a:endParaRPr>
          </a:p>
          <a:p>
            <a:pPr algn="just" rtl="1"/>
            <a:r>
              <a:rPr lang="ar-IQ" b="1" dirty="0">
                <a:latin typeface="Sakkal Majalla" pitchFamily="2" charset="-78"/>
                <a:cs typeface="Sakkal Majalla" pitchFamily="2" charset="-78"/>
              </a:rPr>
              <a:t>المبدأ </a:t>
            </a:r>
            <a:r>
              <a:rPr lang="ar-IQ" b="1" dirty="0" smtClean="0">
                <a:latin typeface="Sakkal Majalla" pitchFamily="2" charset="-78"/>
                <a:cs typeface="Sakkal Majalla" pitchFamily="2" charset="-78"/>
              </a:rPr>
              <a:t>السابع : تتعاون </a:t>
            </a:r>
            <a:r>
              <a:rPr lang="ar-IQ" b="1" dirty="0">
                <a:latin typeface="Sakkal Majalla" pitchFamily="2" charset="-78"/>
                <a:cs typeface="Sakkal Majalla" pitchFamily="2" charset="-78"/>
              </a:rPr>
              <a:t>الدول بروح من المشاركة العالمية، في حفظ وحماية واستعادة صحة وسلامة النظام الإيكولوجي للارض، وبالنظر إلى المساهمات المختلفة في التدهور العالمي للبيئة، يقع على عاتق الدول مسؤوليات مشتركة وإن كانت متباينة. وتسلم البلدان المتقدمة النمو بالمسؤولية التي تتحملها في السعي على الصعيد الدولي إلى التنمية المستدامة بالنظر إلى الضغوط التي تلقيها مجتمعاتها على كاهل البيئة العالمية، وإلى التكنولوجيات والموارد المائية التي تستأثر بها.</a:t>
            </a:r>
          </a:p>
          <a:p>
            <a:pPr algn="just" rtl="1"/>
            <a:endParaRPr lang="ar-IQ" b="1" dirty="0">
              <a:latin typeface="Sakkal Majalla" pitchFamily="2" charset="-78"/>
              <a:cs typeface="Sakkal Majalla" pitchFamily="2" charset="-78"/>
            </a:endParaRPr>
          </a:p>
          <a:p>
            <a:pPr algn="just" rtl="1"/>
            <a:r>
              <a:rPr lang="ar-IQ" b="1" dirty="0">
                <a:latin typeface="Sakkal Majalla" pitchFamily="2" charset="-78"/>
                <a:cs typeface="Sakkal Majalla" pitchFamily="2" charset="-78"/>
              </a:rPr>
              <a:t>المبدأ </a:t>
            </a:r>
            <a:r>
              <a:rPr lang="ar-IQ" b="1" dirty="0" smtClean="0">
                <a:latin typeface="Sakkal Majalla" pitchFamily="2" charset="-78"/>
                <a:cs typeface="Sakkal Majalla" pitchFamily="2" charset="-78"/>
              </a:rPr>
              <a:t>الثامن : من </a:t>
            </a:r>
            <a:r>
              <a:rPr lang="ar-IQ" b="1" dirty="0">
                <a:latin typeface="Sakkal Majalla" pitchFamily="2" charset="-78"/>
                <a:cs typeface="Sakkal Majalla" pitchFamily="2" charset="-78"/>
              </a:rPr>
              <a:t>أجل تحقيق التنمية المستدامة والارتقاء بنوعية الحياة لجميع الشعوب، ينبغي أن تعمل الدول على الحد من أنماط الانتاج والاستهلاك غير المستدامة وإزلتها وتشجيع السياسات الديمغرافية الملائمة</a:t>
            </a:r>
            <a:r>
              <a:rPr lang="ar-IQ" dirty="0"/>
              <a:t>.</a:t>
            </a:r>
            <a:endParaRPr lang="en-US" dirty="0"/>
          </a:p>
        </p:txBody>
      </p:sp>
    </p:spTree>
    <p:extLst>
      <p:ext uri="{BB962C8B-B14F-4D97-AF65-F5344CB8AC3E}">
        <p14:creationId xmlns:p14="http://schemas.microsoft.com/office/powerpoint/2010/main" val="3590629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09600"/>
          </a:xfrm>
        </p:spPr>
        <p:txBody>
          <a:bodyPr>
            <a:normAutofit fontScale="90000"/>
          </a:bodyPr>
          <a:lstStyle/>
          <a:p>
            <a:pPr algn="ctr" rtl="1"/>
            <a:r>
              <a:rPr lang="ar-IQ" dirty="0">
                <a:latin typeface="Andalus" pitchFamily="18" charset="-78"/>
                <a:cs typeface="Andalus" pitchFamily="18" charset="-78"/>
              </a:rPr>
              <a:t>اعلان ريو / المبادئ التوجيهية</a:t>
            </a:r>
            <a:endParaRPr lang="en-US" dirty="0"/>
          </a:p>
        </p:txBody>
      </p:sp>
      <p:sp>
        <p:nvSpPr>
          <p:cNvPr id="3" name="Content Placeholder 2"/>
          <p:cNvSpPr>
            <a:spLocks noGrp="1"/>
          </p:cNvSpPr>
          <p:nvPr>
            <p:ph idx="1"/>
          </p:nvPr>
        </p:nvSpPr>
        <p:spPr>
          <a:xfrm>
            <a:off x="152400" y="1066800"/>
            <a:ext cx="8839200" cy="5638800"/>
          </a:xfrm>
        </p:spPr>
        <p:txBody>
          <a:bodyPr>
            <a:normAutofit fontScale="70000" lnSpcReduction="20000"/>
          </a:bodyPr>
          <a:lstStyle/>
          <a:p>
            <a:pPr algn="r" rtl="1"/>
            <a:r>
              <a:rPr lang="ar-SA" b="1" dirty="0">
                <a:solidFill>
                  <a:srgbClr val="7030A0"/>
                </a:solidFill>
                <a:latin typeface="Sakkal Majalla" pitchFamily="2" charset="-78"/>
                <a:cs typeface="Sakkal Majalla" pitchFamily="2" charset="-78"/>
              </a:rPr>
              <a:t>المبدأ </a:t>
            </a:r>
            <a:r>
              <a:rPr lang="ar-SA" b="1" dirty="0" smtClean="0">
                <a:solidFill>
                  <a:srgbClr val="7030A0"/>
                </a:solidFill>
                <a:latin typeface="Sakkal Majalla" pitchFamily="2" charset="-78"/>
                <a:cs typeface="Sakkal Majalla" pitchFamily="2" charset="-78"/>
              </a:rPr>
              <a:t>التاسع</a:t>
            </a:r>
            <a:r>
              <a:rPr lang="ar-IQ" b="1" dirty="0" smtClean="0">
                <a:solidFill>
                  <a:srgbClr val="7030A0"/>
                </a:solidFill>
                <a:latin typeface="Sakkal Majalla" pitchFamily="2" charset="-78"/>
                <a:cs typeface="Sakkal Majalla" pitchFamily="2" charset="-78"/>
              </a:rPr>
              <a:t> : </a:t>
            </a:r>
            <a:r>
              <a:rPr lang="ar-SA" b="1" dirty="0" smtClean="0">
                <a:solidFill>
                  <a:srgbClr val="7030A0"/>
                </a:solidFill>
                <a:latin typeface="Sakkal Majalla" pitchFamily="2" charset="-78"/>
                <a:cs typeface="Sakkal Majalla" pitchFamily="2" charset="-78"/>
              </a:rPr>
              <a:t>ينبغي </a:t>
            </a:r>
            <a:r>
              <a:rPr lang="ar-SA" b="1" dirty="0">
                <a:solidFill>
                  <a:srgbClr val="7030A0"/>
                </a:solidFill>
                <a:latin typeface="Sakkal Majalla" pitchFamily="2" charset="-78"/>
                <a:cs typeface="Sakkal Majalla" pitchFamily="2" charset="-78"/>
              </a:rPr>
              <a:t>أن تتعاون الدول في تعزيز بناء القدرة الذاتية على التنمية المستدامة بتحسين التفاهم العلمي عن طريق تبادل المعارف العلمية والتكنولوجية، وبتعزيز تطوير التكنولوجيات وتكييفها ونشرها ونقلها، بما ذي ذلك التكنولوجيات الجديدة والابتكارية</a:t>
            </a:r>
            <a:r>
              <a:rPr lang="ar-SA" b="1" dirty="0" smtClean="0">
                <a:solidFill>
                  <a:srgbClr val="7030A0"/>
                </a:solidFill>
                <a:latin typeface="Sakkal Majalla" pitchFamily="2" charset="-78"/>
                <a:cs typeface="Sakkal Majalla" pitchFamily="2" charset="-78"/>
              </a:rPr>
              <a:t>.</a:t>
            </a:r>
            <a:endParaRPr lang="ar-SA" b="1" dirty="0">
              <a:solidFill>
                <a:srgbClr val="7030A0"/>
              </a:solidFill>
              <a:latin typeface="Sakkal Majalla" pitchFamily="2" charset="-78"/>
              <a:cs typeface="Sakkal Majalla" pitchFamily="2" charset="-78"/>
            </a:endParaRPr>
          </a:p>
          <a:p>
            <a:pPr algn="r" rtl="1"/>
            <a:r>
              <a:rPr lang="ar-SA" b="1" dirty="0">
                <a:solidFill>
                  <a:srgbClr val="7030A0"/>
                </a:solidFill>
                <a:latin typeface="Sakkal Majalla" pitchFamily="2" charset="-78"/>
                <a:cs typeface="Sakkal Majalla" pitchFamily="2" charset="-78"/>
              </a:rPr>
              <a:t>المبدأ </a:t>
            </a:r>
            <a:r>
              <a:rPr lang="ar-SA" b="1" dirty="0" smtClean="0">
                <a:solidFill>
                  <a:srgbClr val="7030A0"/>
                </a:solidFill>
                <a:latin typeface="Sakkal Majalla" pitchFamily="2" charset="-78"/>
                <a:cs typeface="Sakkal Majalla" pitchFamily="2" charset="-78"/>
              </a:rPr>
              <a:t>العاشر</a:t>
            </a:r>
            <a:r>
              <a:rPr lang="ar-IQ" b="1" dirty="0" smtClean="0">
                <a:solidFill>
                  <a:srgbClr val="7030A0"/>
                </a:solidFill>
                <a:latin typeface="Sakkal Majalla" pitchFamily="2" charset="-78"/>
                <a:cs typeface="Sakkal Majalla" pitchFamily="2" charset="-78"/>
              </a:rPr>
              <a:t> :</a:t>
            </a:r>
            <a:r>
              <a:rPr lang="ar-SA" b="1" dirty="0" smtClean="0">
                <a:solidFill>
                  <a:srgbClr val="7030A0"/>
                </a:solidFill>
                <a:latin typeface="Sakkal Majalla" pitchFamily="2" charset="-78"/>
                <a:cs typeface="Sakkal Majalla" pitchFamily="2" charset="-78"/>
              </a:rPr>
              <a:t>تعالج </a:t>
            </a:r>
            <a:r>
              <a:rPr lang="ar-SA" b="1" dirty="0">
                <a:solidFill>
                  <a:srgbClr val="7030A0"/>
                </a:solidFill>
                <a:latin typeface="Sakkal Majalla" pitchFamily="2" charset="-78"/>
                <a:cs typeface="Sakkal Majalla" pitchFamily="2" charset="-78"/>
              </a:rPr>
              <a:t>قضايا البيئة على افضل وجه بمشاركة جميع المواطنين المعنيين، على المستوى المناسب، وتوفر لكل فرد فرصة مناسبة على الصعيد الوطني للوصول إلى مافي حوزة السلطات العامة من معلومات متعلقة بالبيئة، بما في ذلك المعلومات المتعلقة بالمواد والأنشطة الخطرة في المجتمع، كما تتاح لكل فرد فرصة المشاركة في عمليات صنع القرار. وتقوم الدول بتيسير وتشجيع توعية الجمهور ومشاركته عن طريق إتاحة المعلومات على نطاق واسع، وتكفل فرص الوصول بفعالية إلى الإجراءات القضائية والإدارية بما في ذلك التعويض وسبل الإنصاف.</a:t>
            </a:r>
          </a:p>
          <a:p>
            <a:pPr algn="r" rtl="1"/>
            <a:r>
              <a:rPr lang="ar-SA" b="1" dirty="0">
                <a:solidFill>
                  <a:srgbClr val="7030A0"/>
                </a:solidFill>
                <a:latin typeface="Sakkal Majalla" pitchFamily="2" charset="-78"/>
                <a:cs typeface="Sakkal Majalla" pitchFamily="2" charset="-78"/>
              </a:rPr>
              <a:t>المبدأ الحادي </a:t>
            </a:r>
            <a:r>
              <a:rPr lang="ar-SA" b="1" dirty="0" smtClean="0">
                <a:solidFill>
                  <a:srgbClr val="7030A0"/>
                </a:solidFill>
                <a:latin typeface="Sakkal Majalla" pitchFamily="2" charset="-78"/>
                <a:cs typeface="Sakkal Majalla" pitchFamily="2" charset="-78"/>
              </a:rPr>
              <a:t>عشر</a:t>
            </a:r>
            <a:r>
              <a:rPr lang="ar-IQ" b="1" dirty="0" smtClean="0">
                <a:solidFill>
                  <a:srgbClr val="7030A0"/>
                </a:solidFill>
                <a:latin typeface="Sakkal Majalla" pitchFamily="2" charset="-78"/>
                <a:cs typeface="Sakkal Majalla" pitchFamily="2" charset="-78"/>
              </a:rPr>
              <a:t> :</a:t>
            </a:r>
            <a:r>
              <a:rPr lang="ar-SA" b="1" dirty="0" smtClean="0">
                <a:solidFill>
                  <a:srgbClr val="7030A0"/>
                </a:solidFill>
                <a:latin typeface="Sakkal Majalla" pitchFamily="2" charset="-78"/>
                <a:cs typeface="Sakkal Majalla" pitchFamily="2" charset="-78"/>
              </a:rPr>
              <a:t>تسن </a:t>
            </a:r>
            <a:r>
              <a:rPr lang="ar-SA" b="1" dirty="0">
                <a:solidFill>
                  <a:srgbClr val="7030A0"/>
                </a:solidFill>
                <a:latin typeface="Sakkal Majalla" pitchFamily="2" charset="-78"/>
                <a:cs typeface="Sakkal Majalla" pitchFamily="2" charset="-78"/>
              </a:rPr>
              <a:t>الدول تشريعات فعالة بشأن البيئة. وينبغي أن تعكس المعايير البيئية والأهداف والأولويات الإدارية السياق البيئي والإنمائي الذي تنطبق عليه، والمعايير التي تطبقها بعض البلدان قد تكون غير ملائمة وتترتب عليها تكاليف اقتصادية واجتماعية لا مسوغ لها بالنسبة لبلدان أخرى لا سيما البلدان النامية</a:t>
            </a:r>
          </a:p>
          <a:p>
            <a:pPr algn="r" rtl="1"/>
            <a:r>
              <a:rPr lang="ar-SA" b="1" dirty="0">
                <a:solidFill>
                  <a:srgbClr val="7030A0"/>
                </a:solidFill>
                <a:latin typeface="Sakkal Majalla" pitchFamily="2" charset="-78"/>
                <a:cs typeface="Sakkal Majalla" pitchFamily="2" charset="-78"/>
              </a:rPr>
              <a:t>المبدأ الثاني </a:t>
            </a:r>
            <a:r>
              <a:rPr lang="ar-SA" b="1" dirty="0" smtClean="0">
                <a:solidFill>
                  <a:srgbClr val="7030A0"/>
                </a:solidFill>
                <a:latin typeface="Sakkal Majalla" pitchFamily="2" charset="-78"/>
                <a:cs typeface="Sakkal Majalla" pitchFamily="2" charset="-78"/>
              </a:rPr>
              <a:t>عشر</a:t>
            </a:r>
            <a:r>
              <a:rPr lang="ar-IQ" b="1" dirty="0" smtClean="0">
                <a:solidFill>
                  <a:srgbClr val="7030A0"/>
                </a:solidFill>
                <a:latin typeface="Sakkal Majalla" pitchFamily="2" charset="-78"/>
                <a:cs typeface="Sakkal Majalla" pitchFamily="2" charset="-78"/>
              </a:rPr>
              <a:t> :ي</a:t>
            </a:r>
            <a:r>
              <a:rPr lang="ar-SA" b="1" dirty="0" smtClean="0">
                <a:solidFill>
                  <a:srgbClr val="7030A0"/>
                </a:solidFill>
                <a:latin typeface="Sakkal Majalla" pitchFamily="2" charset="-78"/>
                <a:cs typeface="Sakkal Majalla" pitchFamily="2" charset="-78"/>
              </a:rPr>
              <a:t>جب </a:t>
            </a:r>
            <a:r>
              <a:rPr lang="ar-SA" b="1" dirty="0">
                <a:solidFill>
                  <a:srgbClr val="7030A0"/>
                </a:solidFill>
                <a:latin typeface="Sakkal Majalla" pitchFamily="2" charset="-78"/>
                <a:cs typeface="Sakkal Majalla" pitchFamily="2" charset="-78"/>
              </a:rPr>
              <a:t>أن تتعاون الدول على تشجيع قيام نظام اقتصادي دولي داعم ومنفتح يؤدي إلى النمو الاقتصادي والتنمية المستدامة في جميع البلدان، وتحسين معالجة تدهور البيئة، وينبغي أن لا تكون تدابير السياسة التجارية الموحهة لأغراض بيئية وسيلة لتمييز تعسفي أو لا مبرر له أو تقييداً مقنعاً يفرض على التجارة الدولية، وينبغي تلافي الإجراءات التي تتخذ من جانب واحد لمعالجة التحديات البيئية خارج نطاق ولاية البلد المستورد، وينبغي أن تكون التدابير البيئية التي تعالج مشاكل بيئية عبر الحدود أو على نطاق العالم مستندة، قدر المستطاع، إلى توافق دولي في الآراء</a:t>
            </a:r>
          </a:p>
          <a:p>
            <a:pPr algn="just" rtl="1"/>
            <a:endParaRPr lang="en-US" dirty="0"/>
          </a:p>
        </p:txBody>
      </p:sp>
    </p:spTree>
    <p:extLst>
      <p:ext uri="{BB962C8B-B14F-4D97-AF65-F5344CB8AC3E}">
        <p14:creationId xmlns:p14="http://schemas.microsoft.com/office/powerpoint/2010/main" val="530002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lstStyle/>
          <a:p>
            <a:pPr algn="ctr"/>
            <a:r>
              <a:rPr lang="ar-IQ" dirty="0">
                <a:latin typeface="Andalus" pitchFamily="18" charset="-78"/>
                <a:cs typeface="Andalus" pitchFamily="18" charset="-78"/>
              </a:rPr>
              <a:t>اعلان ريو / المبادئ التوجيهية</a:t>
            </a:r>
            <a:endParaRPr lang="en-US" dirty="0"/>
          </a:p>
        </p:txBody>
      </p:sp>
      <p:sp>
        <p:nvSpPr>
          <p:cNvPr id="3" name="Content Placeholder 2"/>
          <p:cNvSpPr>
            <a:spLocks noGrp="1"/>
          </p:cNvSpPr>
          <p:nvPr>
            <p:ph idx="1"/>
          </p:nvPr>
        </p:nvSpPr>
        <p:spPr>
          <a:xfrm>
            <a:off x="152400" y="1066800"/>
            <a:ext cx="8839200" cy="5638800"/>
          </a:xfrm>
        </p:spPr>
        <p:txBody>
          <a:bodyPr>
            <a:normAutofit fontScale="70000" lnSpcReduction="20000"/>
          </a:bodyPr>
          <a:lstStyle/>
          <a:p>
            <a:pPr algn="r" rtl="1"/>
            <a:r>
              <a:rPr lang="ar-SA" sz="3400" b="1" dirty="0">
                <a:solidFill>
                  <a:srgbClr val="7030A0"/>
                </a:solidFill>
                <a:latin typeface="Sakkal Majalla" pitchFamily="2" charset="-78"/>
                <a:cs typeface="Sakkal Majalla" pitchFamily="2" charset="-78"/>
              </a:rPr>
              <a:t>المبدأ الثالث </a:t>
            </a:r>
            <a:r>
              <a:rPr lang="ar-SA" sz="3400" b="1" dirty="0" smtClean="0">
                <a:solidFill>
                  <a:srgbClr val="7030A0"/>
                </a:solidFill>
                <a:latin typeface="Sakkal Majalla" pitchFamily="2" charset="-78"/>
                <a:cs typeface="Sakkal Majalla" pitchFamily="2" charset="-78"/>
              </a:rPr>
              <a:t>عشر</a:t>
            </a:r>
            <a:r>
              <a:rPr lang="ar-IQ" sz="3400" b="1" dirty="0" smtClean="0">
                <a:solidFill>
                  <a:srgbClr val="7030A0"/>
                </a:solidFill>
                <a:latin typeface="Sakkal Majalla" pitchFamily="2" charset="-78"/>
                <a:cs typeface="Sakkal Majalla" pitchFamily="2" charset="-78"/>
              </a:rPr>
              <a:t> </a:t>
            </a:r>
            <a:r>
              <a:rPr lang="ar-SA" sz="3400" b="1" dirty="0" smtClean="0">
                <a:solidFill>
                  <a:srgbClr val="7030A0"/>
                </a:solidFill>
                <a:latin typeface="Sakkal Majalla" pitchFamily="2" charset="-78"/>
                <a:cs typeface="Sakkal Majalla" pitchFamily="2" charset="-78"/>
              </a:rPr>
              <a:t>تضع </a:t>
            </a:r>
            <a:r>
              <a:rPr lang="ar-SA" sz="3400" b="1" dirty="0">
                <a:solidFill>
                  <a:srgbClr val="7030A0"/>
                </a:solidFill>
                <a:latin typeface="Sakkal Majalla" pitchFamily="2" charset="-78"/>
                <a:cs typeface="Sakkal Majalla" pitchFamily="2" charset="-78"/>
              </a:rPr>
              <a:t>الدول قانونا وطنباً بشأن المسؤولية والتعويض فيما يتعلق بضحايا التلوث وغيره من الأضرار البيئية. وتتعاون الدول أيضاً، على وحه السرعة وبمزيد من التصميم، في زيادة تطوير القانون الدولي بشأن المسؤولية والتعويض عن الآثار السلبي للأضرار البيئية التي تلحق بمناطق خارج ولا يتها من جراء أنشطة تدخل في نطاق ولا يتها أو سيطرتها.</a:t>
            </a:r>
          </a:p>
          <a:p>
            <a:pPr algn="r" rtl="1"/>
            <a:r>
              <a:rPr lang="ar-SA" sz="3400" b="1" dirty="0">
                <a:solidFill>
                  <a:srgbClr val="7030A0"/>
                </a:solidFill>
                <a:latin typeface="Sakkal Majalla" pitchFamily="2" charset="-78"/>
                <a:cs typeface="Sakkal Majalla" pitchFamily="2" charset="-78"/>
              </a:rPr>
              <a:t>المبدأ الرابع </a:t>
            </a:r>
            <a:r>
              <a:rPr lang="ar-SA" sz="3400" b="1" dirty="0" smtClean="0">
                <a:solidFill>
                  <a:srgbClr val="7030A0"/>
                </a:solidFill>
                <a:latin typeface="Sakkal Majalla" pitchFamily="2" charset="-78"/>
                <a:cs typeface="Sakkal Majalla" pitchFamily="2" charset="-78"/>
              </a:rPr>
              <a:t>عشر</a:t>
            </a:r>
            <a:r>
              <a:rPr lang="ar-IQ" sz="3400" b="1" dirty="0" smtClean="0">
                <a:solidFill>
                  <a:srgbClr val="7030A0"/>
                </a:solidFill>
                <a:latin typeface="Sakkal Majalla" pitchFamily="2" charset="-78"/>
                <a:cs typeface="Sakkal Majalla" pitchFamily="2" charset="-78"/>
              </a:rPr>
              <a:t> :</a:t>
            </a:r>
            <a:r>
              <a:rPr lang="ar-SA" sz="3400" b="1" dirty="0" smtClean="0">
                <a:solidFill>
                  <a:srgbClr val="7030A0"/>
                </a:solidFill>
                <a:latin typeface="Sakkal Majalla" pitchFamily="2" charset="-78"/>
                <a:cs typeface="Sakkal Majalla" pitchFamily="2" charset="-78"/>
              </a:rPr>
              <a:t>ينبغي </a:t>
            </a:r>
            <a:r>
              <a:rPr lang="ar-SA" sz="3400" b="1" dirty="0">
                <a:solidFill>
                  <a:srgbClr val="7030A0"/>
                </a:solidFill>
                <a:latin typeface="Sakkal Majalla" pitchFamily="2" charset="-78"/>
                <a:cs typeface="Sakkal Majalla" pitchFamily="2" charset="-78"/>
              </a:rPr>
              <a:t>أن تتعاون الدول بفعالية في الثني عن تحويل ونقل أي أنشطة ومواد تسبب تدهوراً شديداً للبيئة أو يتبين أنها ضارة بصحة الإنسان إلى دول أخرى. أو منع هذا التحويل والنقل.</a:t>
            </a:r>
          </a:p>
          <a:p>
            <a:pPr algn="r" rtl="1"/>
            <a:r>
              <a:rPr lang="ar-SA" sz="3400" b="1" dirty="0">
                <a:solidFill>
                  <a:srgbClr val="7030A0"/>
                </a:solidFill>
                <a:latin typeface="Sakkal Majalla" pitchFamily="2" charset="-78"/>
                <a:cs typeface="Sakkal Majalla" pitchFamily="2" charset="-78"/>
              </a:rPr>
              <a:t>المبدأ الخامس </a:t>
            </a:r>
            <a:r>
              <a:rPr lang="ar-SA" sz="3400" b="1" dirty="0" smtClean="0">
                <a:solidFill>
                  <a:srgbClr val="7030A0"/>
                </a:solidFill>
                <a:latin typeface="Sakkal Majalla" pitchFamily="2" charset="-78"/>
                <a:cs typeface="Sakkal Majalla" pitchFamily="2" charset="-78"/>
              </a:rPr>
              <a:t>عشر</a:t>
            </a:r>
            <a:r>
              <a:rPr lang="ar-IQ" sz="3400" b="1" dirty="0" smtClean="0">
                <a:solidFill>
                  <a:srgbClr val="7030A0"/>
                </a:solidFill>
                <a:latin typeface="Sakkal Majalla" pitchFamily="2" charset="-78"/>
                <a:cs typeface="Sakkal Majalla" pitchFamily="2" charset="-78"/>
              </a:rPr>
              <a:t> : </a:t>
            </a:r>
            <a:r>
              <a:rPr lang="ar-SA" sz="3400" b="1" dirty="0" smtClean="0">
                <a:solidFill>
                  <a:srgbClr val="7030A0"/>
                </a:solidFill>
                <a:latin typeface="Sakkal Majalla" pitchFamily="2" charset="-78"/>
                <a:cs typeface="Sakkal Majalla" pitchFamily="2" charset="-78"/>
              </a:rPr>
              <a:t>من </a:t>
            </a:r>
            <a:r>
              <a:rPr lang="ar-SA" sz="3400" b="1" dirty="0">
                <a:solidFill>
                  <a:srgbClr val="7030A0"/>
                </a:solidFill>
                <a:latin typeface="Sakkal Majalla" pitchFamily="2" charset="-78"/>
                <a:cs typeface="Sakkal Majalla" pitchFamily="2" charset="-78"/>
              </a:rPr>
              <a:t>أجل حماية البيئة، تأخذ الدول، على نطاق واسع، بالنهج الوقائي، حسب قدراتها. وفي حال ظهور ضرر جسيم أو لا سبيل إلى عكس اتجاهه، لا بستخدم الافتقار إلى التيقن العلمي الكامل سبباً لتأجيل اتخاذ تدابير فعالة من حيث التكلفة لمنع تدهور البيئة.</a:t>
            </a:r>
          </a:p>
          <a:p>
            <a:pPr algn="r" rtl="1"/>
            <a:r>
              <a:rPr lang="ar-SA" sz="3400" b="1" dirty="0">
                <a:solidFill>
                  <a:srgbClr val="7030A0"/>
                </a:solidFill>
                <a:latin typeface="Sakkal Majalla" pitchFamily="2" charset="-78"/>
                <a:cs typeface="Sakkal Majalla" pitchFamily="2" charset="-78"/>
              </a:rPr>
              <a:t>المبدأ السادس </a:t>
            </a:r>
            <a:r>
              <a:rPr lang="ar-SA" sz="3400" b="1" dirty="0" smtClean="0">
                <a:solidFill>
                  <a:srgbClr val="7030A0"/>
                </a:solidFill>
                <a:latin typeface="Sakkal Majalla" pitchFamily="2" charset="-78"/>
                <a:cs typeface="Sakkal Majalla" pitchFamily="2" charset="-78"/>
              </a:rPr>
              <a:t>عشر</a:t>
            </a:r>
            <a:r>
              <a:rPr lang="ar-IQ" sz="3400" b="1" dirty="0" smtClean="0">
                <a:solidFill>
                  <a:srgbClr val="7030A0"/>
                </a:solidFill>
                <a:latin typeface="Sakkal Majalla" pitchFamily="2" charset="-78"/>
                <a:cs typeface="Sakkal Majalla" pitchFamily="2" charset="-78"/>
              </a:rPr>
              <a:t> :</a:t>
            </a:r>
            <a:r>
              <a:rPr lang="ar-SA" sz="3400" b="1" dirty="0" smtClean="0">
                <a:solidFill>
                  <a:srgbClr val="7030A0"/>
                </a:solidFill>
                <a:latin typeface="Sakkal Majalla" pitchFamily="2" charset="-78"/>
                <a:cs typeface="Sakkal Majalla" pitchFamily="2" charset="-78"/>
              </a:rPr>
              <a:t>ينبغي </a:t>
            </a:r>
            <a:r>
              <a:rPr lang="ar-SA" sz="3400" b="1" dirty="0">
                <a:solidFill>
                  <a:srgbClr val="7030A0"/>
                </a:solidFill>
                <a:latin typeface="Sakkal Majalla" pitchFamily="2" charset="-78"/>
                <a:cs typeface="Sakkal Majalla" pitchFamily="2" charset="-78"/>
              </a:rPr>
              <a:t>أن تسعى السلطات الوطنية إلى تشجيع استيعاب التكاليف البيئية داخلياً، واستخدام الادوات الاقتصادية، آخذة في الحسبان النهج القاضي بأن يكون المسؤول عن التلوث هو الذي يتحمل، من حيث المبدأ، تكلفة التلوث، مع إيلاء المراعاة الواجبة للصالح العام، ودون الإخلال بالتجارة والاستثمار الدوليين.</a:t>
            </a:r>
          </a:p>
          <a:p>
            <a:pPr algn="r" rtl="1"/>
            <a:r>
              <a:rPr lang="ar-SA" sz="3400" b="1" dirty="0">
                <a:solidFill>
                  <a:srgbClr val="7030A0"/>
                </a:solidFill>
                <a:latin typeface="Sakkal Majalla" pitchFamily="2" charset="-78"/>
                <a:cs typeface="Sakkal Majalla" pitchFamily="2" charset="-78"/>
              </a:rPr>
              <a:t>المبدأ السابع </a:t>
            </a:r>
            <a:r>
              <a:rPr lang="ar-SA" sz="3400" b="1" dirty="0" smtClean="0">
                <a:solidFill>
                  <a:srgbClr val="7030A0"/>
                </a:solidFill>
                <a:latin typeface="Sakkal Majalla" pitchFamily="2" charset="-78"/>
                <a:cs typeface="Sakkal Majalla" pitchFamily="2" charset="-78"/>
              </a:rPr>
              <a:t>عشر</a:t>
            </a:r>
            <a:r>
              <a:rPr lang="ar-IQ" sz="3400" b="1" dirty="0" smtClean="0">
                <a:solidFill>
                  <a:srgbClr val="7030A0"/>
                </a:solidFill>
                <a:latin typeface="Sakkal Majalla" pitchFamily="2" charset="-78"/>
                <a:cs typeface="Sakkal Majalla" pitchFamily="2" charset="-78"/>
              </a:rPr>
              <a:t> :</a:t>
            </a:r>
            <a:r>
              <a:rPr lang="ar-SA" sz="3400" b="1" dirty="0" smtClean="0">
                <a:solidFill>
                  <a:srgbClr val="7030A0"/>
                </a:solidFill>
                <a:latin typeface="Sakkal Majalla" pitchFamily="2" charset="-78"/>
                <a:cs typeface="Sakkal Majalla" pitchFamily="2" charset="-78"/>
              </a:rPr>
              <a:t>يضطلع </a:t>
            </a:r>
            <a:r>
              <a:rPr lang="ar-SA" sz="3400" b="1" dirty="0">
                <a:solidFill>
                  <a:srgbClr val="7030A0"/>
                </a:solidFill>
                <a:latin typeface="Sakkal Majalla" pitchFamily="2" charset="-78"/>
                <a:cs typeface="Sakkal Majalla" pitchFamily="2" charset="-78"/>
              </a:rPr>
              <a:t>بتقييم الأثر البيئي، كأداة وطنية، للأنشطة المقترحة التي يحتمل أن تكون لها آثار سلبية كبيرة على البيئة، والتي تكون مرهونة بقرار لإحدى السلطات الوطنية المختصة.</a:t>
            </a:r>
          </a:p>
          <a:p>
            <a:pPr algn="just" rtl="1"/>
            <a:endParaRPr lang="en-US" dirty="0"/>
          </a:p>
        </p:txBody>
      </p:sp>
    </p:spTree>
    <p:extLst>
      <p:ext uri="{BB962C8B-B14F-4D97-AF65-F5344CB8AC3E}">
        <p14:creationId xmlns:p14="http://schemas.microsoft.com/office/powerpoint/2010/main" val="687733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838200"/>
          </a:xfrm>
        </p:spPr>
        <p:txBody>
          <a:bodyPr/>
          <a:lstStyle/>
          <a:p>
            <a:pPr algn="ctr" rtl="1"/>
            <a:r>
              <a:rPr lang="ar-IQ" dirty="0">
                <a:latin typeface="Andalus" pitchFamily="18" charset="-78"/>
                <a:cs typeface="Andalus" pitchFamily="18" charset="-78"/>
              </a:rPr>
              <a:t>اعلان ريو / المبادئ التوجيهية</a:t>
            </a:r>
            <a:endParaRPr lang="en-US" dirty="0"/>
          </a:p>
        </p:txBody>
      </p:sp>
      <p:sp>
        <p:nvSpPr>
          <p:cNvPr id="3" name="Content Placeholder 2"/>
          <p:cNvSpPr>
            <a:spLocks noGrp="1"/>
          </p:cNvSpPr>
          <p:nvPr>
            <p:ph idx="1"/>
          </p:nvPr>
        </p:nvSpPr>
        <p:spPr>
          <a:xfrm>
            <a:off x="228600" y="1066800"/>
            <a:ext cx="8763000" cy="5562600"/>
          </a:xfrm>
        </p:spPr>
        <p:txBody>
          <a:bodyPr>
            <a:normAutofit fontScale="70000" lnSpcReduction="20000"/>
          </a:bodyPr>
          <a:lstStyle/>
          <a:p>
            <a:pPr algn="just" rtl="1"/>
            <a:r>
              <a:rPr lang="ar-SA" sz="3700" b="1" dirty="0">
                <a:solidFill>
                  <a:srgbClr val="7030A0"/>
                </a:solidFill>
                <a:latin typeface="Sakkal Majalla" pitchFamily="2" charset="-78"/>
                <a:cs typeface="Sakkal Majalla" pitchFamily="2" charset="-78"/>
              </a:rPr>
              <a:t>المبدأ الثامن </a:t>
            </a:r>
            <a:r>
              <a:rPr lang="ar-SA" sz="3700" b="1" dirty="0" smtClean="0">
                <a:solidFill>
                  <a:srgbClr val="7030A0"/>
                </a:solidFill>
                <a:latin typeface="Sakkal Majalla" pitchFamily="2" charset="-78"/>
                <a:cs typeface="Sakkal Majalla" pitchFamily="2" charset="-78"/>
              </a:rPr>
              <a:t>عشر</a:t>
            </a:r>
            <a:r>
              <a:rPr lang="ar-IQ" sz="3700" b="1" dirty="0" smtClean="0">
                <a:solidFill>
                  <a:srgbClr val="7030A0"/>
                </a:solidFill>
                <a:latin typeface="Sakkal Majalla" pitchFamily="2" charset="-78"/>
                <a:cs typeface="Sakkal Majalla" pitchFamily="2" charset="-78"/>
              </a:rPr>
              <a:t> : </a:t>
            </a:r>
            <a:r>
              <a:rPr lang="ar-SA" sz="3700" b="1" dirty="0" smtClean="0">
                <a:solidFill>
                  <a:srgbClr val="7030A0"/>
                </a:solidFill>
                <a:latin typeface="Sakkal Majalla" pitchFamily="2" charset="-78"/>
                <a:cs typeface="Sakkal Majalla" pitchFamily="2" charset="-78"/>
              </a:rPr>
              <a:t>تقوم </a:t>
            </a:r>
            <a:r>
              <a:rPr lang="ar-SA" sz="3700" b="1" dirty="0">
                <a:solidFill>
                  <a:srgbClr val="7030A0"/>
                </a:solidFill>
                <a:latin typeface="Sakkal Majalla" pitchFamily="2" charset="-78"/>
                <a:cs typeface="Sakkal Majalla" pitchFamily="2" charset="-78"/>
              </a:rPr>
              <a:t>الدول بإخطار الدول الأخرى على الفور بأي كوارث طبيعية أو غيرها من حالات الطوارئ التي يحتمل أن تسفر عن آثار ضارة مفاجئةعلى بيئة تلك الدول. ويبذل المجتمع الدولي كل جهد ممكن لمساعدة الدول المنكوبة على هذا النحو.</a:t>
            </a:r>
          </a:p>
          <a:p>
            <a:pPr algn="just" rtl="1"/>
            <a:r>
              <a:rPr lang="ar-SA" sz="3700" b="1" dirty="0">
                <a:solidFill>
                  <a:srgbClr val="7030A0"/>
                </a:solidFill>
                <a:latin typeface="Sakkal Majalla" pitchFamily="2" charset="-78"/>
                <a:cs typeface="Sakkal Majalla" pitchFamily="2" charset="-78"/>
              </a:rPr>
              <a:t>المبدأ التاسع </a:t>
            </a:r>
            <a:r>
              <a:rPr lang="ar-SA" sz="3700" b="1" dirty="0" smtClean="0">
                <a:solidFill>
                  <a:srgbClr val="7030A0"/>
                </a:solidFill>
                <a:latin typeface="Sakkal Majalla" pitchFamily="2" charset="-78"/>
                <a:cs typeface="Sakkal Majalla" pitchFamily="2" charset="-78"/>
              </a:rPr>
              <a:t>عشر</a:t>
            </a:r>
            <a:r>
              <a:rPr lang="ar-IQ" sz="3700" b="1" dirty="0" smtClean="0">
                <a:solidFill>
                  <a:srgbClr val="7030A0"/>
                </a:solidFill>
                <a:latin typeface="Sakkal Majalla" pitchFamily="2" charset="-78"/>
                <a:cs typeface="Sakkal Majalla" pitchFamily="2" charset="-78"/>
              </a:rPr>
              <a:t> : </a:t>
            </a:r>
            <a:r>
              <a:rPr lang="ar-SA" sz="3700" b="1" dirty="0" smtClean="0">
                <a:solidFill>
                  <a:srgbClr val="7030A0"/>
                </a:solidFill>
                <a:latin typeface="Sakkal Majalla" pitchFamily="2" charset="-78"/>
                <a:cs typeface="Sakkal Majalla" pitchFamily="2" charset="-78"/>
              </a:rPr>
              <a:t>تقدم </a:t>
            </a:r>
            <a:r>
              <a:rPr lang="ar-SA" sz="3700" b="1" dirty="0">
                <a:solidFill>
                  <a:srgbClr val="7030A0"/>
                </a:solidFill>
                <a:latin typeface="Sakkal Majalla" pitchFamily="2" charset="-78"/>
                <a:cs typeface="Sakkal Majalla" pitchFamily="2" charset="-78"/>
              </a:rPr>
              <a:t>الدول إخطاراً مسبقاً وفي حينه ومعلومات ذات صلة بشأن الأنشطة التي قد تخلف أثراً بيئياً سلبياً كبيراً عبر الحدود إلى الدول التي يحتمل أن تتاثر بهذه الانشطة، وتتشاور مع تلك الدول في مرحلة مبكرة وبحسن نية.</a:t>
            </a:r>
          </a:p>
          <a:p>
            <a:pPr algn="just" rtl="1"/>
            <a:r>
              <a:rPr lang="ar-SA" sz="3700" b="1" dirty="0">
                <a:solidFill>
                  <a:srgbClr val="7030A0"/>
                </a:solidFill>
                <a:latin typeface="Sakkal Majalla" pitchFamily="2" charset="-78"/>
                <a:cs typeface="Sakkal Majalla" pitchFamily="2" charset="-78"/>
              </a:rPr>
              <a:t>المبدأ </a:t>
            </a:r>
            <a:r>
              <a:rPr lang="ar-SA" sz="3700" b="1" dirty="0" smtClean="0">
                <a:solidFill>
                  <a:srgbClr val="7030A0"/>
                </a:solidFill>
                <a:latin typeface="Sakkal Majalla" pitchFamily="2" charset="-78"/>
                <a:cs typeface="Sakkal Majalla" pitchFamily="2" charset="-78"/>
              </a:rPr>
              <a:t>العشرين</a:t>
            </a:r>
            <a:r>
              <a:rPr lang="ar-IQ" sz="3700" b="1" dirty="0" smtClean="0">
                <a:solidFill>
                  <a:srgbClr val="7030A0"/>
                </a:solidFill>
                <a:latin typeface="Sakkal Majalla" pitchFamily="2" charset="-78"/>
                <a:cs typeface="Sakkal Majalla" pitchFamily="2" charset="-78"/>
              </a:rPr>
              <a:t> : </a:t>
            </a:r>
            <a:r>
              <a:rPr lang="ar-SA" sz="3700" b="1" dirty="0" smtClean="0">
                <a:solidFill>
                  <a:srgbClr val="7030A0"/>
                </a:solidFill>
                <a:latin typeface="Sakkal Majalla" pitchFamily="2" charset="-78"/>
                <a:cs typeface="Sakkal Majalla" pitchFamily="2" charset="-78"/>
              </a:rPr>
              <a:t>للمرأة </a:t>
            </a:r>
            <a:r>
              <a:rPr lang="ar-SA" sz="3700" b="1" dirty="0">
                <a:solidFill>
                  <a:srgbClr val="7030A0"/>
                </a:solidFill>
                <a:latin typeface="Sakkal Majalla" pitchFamily="2" charset="-78"/>
                <a:cs typeface="Sakkal Majalla" pitchFamily="2" charset="-78"/>
              </a:rPr>
              <a:t>دور حيوي في إدارة وتنمية البيئة، ولذلك فإن مشاركتها الكاملة أمر أساسي لتحقيق التنمية المستدامة</a:t>
            </a:r>
          </a:p>
          <a:p>
            <a:pPr algn="just" rtl="1"/>
            <a:r>
              <a:rPr lang="ar-SA" sz="3700" b="1" dirty="0">
                <a:solidFill>
                  <a:srgbClr val="7030A0"/>
                </a:solidFill>
                <a:latin typeface="Sakkal Majalla" pitchFamily="2" charset="-78"/>
                <a:cs typeface="Sakkal Majalla" pitchFamily="2" charset="-78"/>
              </a:rPr>
              <a:t>المبدأ الحادي </a:t>
            </a:r>
            <a:r>
              <a:rPr lang="ar-SA" sz="3700" b="1" dirty="0" smtClean="0">
                <a:solidFill>
                  <a:srgbClr val="7030A0"/>
                </a:solidFill>
                <a:latin typeface="Sakkal Majalla" pitchFamily="2" charset="-78"/>
                <a:cs typeface="Sakkal Majalla" pitchFamily="2" charset="-78"/>
              </a:rPr>
              <a:t>والعشرون</a:t>
            </a:r>
            <a:r>
              <a:rPr lang="ar-IQ" sz="3700" b="1" dirty="0" smtClean="0">
                <a:solidFill>
                  <a:srgbClr val="7030A0"/>
                </a:solidFill>
                <a:latin typeface="Sakkal Majalla" pitchFamily="2" charset="-78"/>
                <a:cs typeface="Sakkal Majalla" pitchFamily="2" charset="-78"/>
              </a:rPr>
              <a:t> : </a:t>
            </a:r>
            <a:r>
              <a:rPr lang="ar-SA" sz="3700" b="1" dirty="0" smtClean="0">
                <a:solidFill>
                  <a:srgbClr val="7030A0"/>
                </a:solidFill>
                <a:latin typeface="Sakkal Majalla" pitchFamily="2" charset="-78"/>
                <a:cs typeface="Sakkal Majalla" pitchFamily="2" charset="-78"/>
              </a:rPr>
              <a:t>ينبغي </a:t>
            </a:r>
            <a:r>
              <a:rPr lang="ar-SA" sz="3700" b="1" dirty="0">
                <a:solidFill>
                  <a:srgbClr val="7030A0"/>
                </a:solidFill>
                <a:latin typeface="Sakkal Majalla" pitchFamily="2" charset="-78"/>
                <a:cs typeface="Sakkal Majalla" pitchFamily="2" charset="-78"/>
              </a:rPr>
              <a:t>تعبئة شباب العالم بقدراته الإبداعية ومثلهم وشجاعتهم من أجل إقامة مشاركة عالمية لتحقيق التنمية المستدامة، وضمان مستقبل أفضل للجميع.</a:t>
            </a:r>
          </a:p>
          <a:p>
            <a:pPr algn="just" rtl="1"/>
            <a:r>
              <a:rPr lang="ar-SA" sz="3700" b="1" dirty="0">
                <a:solidFill>
                  <a:srgbClr val="7030A0"/>
                </a:solidFill>
                <a:latin typeface="Sakkal Majalla" pitchFamily="2" charset="-78"/>
                <a:cs typeface="Sakkal Majalla" pitchFamily="2" charset="-78"/>
              </a:rPr>
              <a:t>المبدأ الثاني </a:t>
            </a:r>
            <a:r>
              <a:rPr lang="ar-SA" sz="3700" b="1" dirty="0" smtClean="0">
                <a:solidFill>
                  <a:srgbClr val="7030A0"/>
                </a:solidFill>
                <a:latin typeface="Sakkal Majalla" pitchFamily="2" charset="-78"/>
                <a:cs typeface="Sakkal Majalla" pitchFamily="2" charset="-78"/>
              </a:rPr>
              <a:t>والعشرون</a:t>
            </a:r>
            <a:r>
              <a:rPr lang="ar-IQ" sz="3700" b="1" dirty="0" smtClean="0">
                <a:solidFill>
                  <a:srgbClr val="7030A0"/>
                </a:solidFill>
                <a:latin typeface="Sakkal Majalla" pitchFamily="2" charset="-78"/>
                <a:cs typeface="Sakkal Majalla" pitchFamily="2" charset="-78"/>
              </a:rPr>
              <a:t> : </a:t>
            </a:r>
            <a:r>
              <a:rPr lang="ar-SA" sz="3700" b="1" dirty="0" smtClean="0">
                <a:solidFill>
                  <a:srgbClr val="7030A0"/>
                </a:solidFill>
                <a:latin typeface="Sakkal Majalla" pitchFamily="2" charset="-78"/>
                <a:cs typeface="Sakkal Majalla" pitchFamily="2" charset="-78"/>
              </a:rPr>
              <a:t>للسكان </a:t>
            </a:r>
            <a:r>
              <a:rPr lang="ar-SA" sz="3700" b="1" dirty="0">
                <a:solidFill>
                  <a:srgbClr val="7030A0"/>
                </a:solidFill>
                <a:latin typeface="Sakkal Majalla" pitchFamily="2" charset="-78"/>
                <a:cs typeface="Sakkal Majalla" pitchFamily="2" charset="-78"/>
              </a:rPr>
              <a:t>الأصليين ومجتمعاتهم والمجتمعات المحلية الأخرى، دور حيوي في إدارة وتنمية البيئة بفضل ما لديهم من معارف وممارسات تقليدية. وينبغي أن تعترف الدول بهويتهم وثقافتهم ومصالحهم، وأن تدعمها على النحو الواجب وتمكنهم من المشاركة بفعالية في تحقيق التنمية المستدامة.</a:t>
            </a:r>
          </a:p>
          <a:p>
            <a:pPr algn="just" rtl="1"/>
            <a:endParaRPr lang="en-US" dirty="0"/>
          </a:p>
        </p:txBody>
      </p:sp>
    </p:spTree>
    <p:extLst>
      <p:ext uri="{BB962C8B-B14F-4D97-AF65-F5344CB8AC3E}">
        <p14:creationId xmlns:p14="http://schemas.microsoft.com/office/powerpoint/2010/main" val="1982125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564" y="304800"/>
            <a:ext cx="8686800" cy="838200"/>
          </a:xfrm>
        </p:spPr>
        <p:txBody>
          <a:bodyPr/>
          <a:lstStyle/>
          <a:p>
            <a:pPr algn="ctr" rtl="1"/>
            <a:r>
              <a:rPr lang="ar-IQ" dirty="0">
                <a:latin typeface="Andalus" pitchFamily="18" charset="-78"/>
                <a:cs typeface="Andalus" pitchFamily="18" charset="-78"/>
              </a:rPr>
              <a:t>اعلان ريو / المبادئ التوجيهية</a:t>
            </a:r>
            <a:endParaRPr lang="en-US" dirty="0"/>
          </a:p>
        </p:txBody>
      </p:sp>
      <p:sp>
        <p:nvSpPr>
          <p:cNvPr id="3" name="Content Placeholder 2"/>
          <p:cNvSpPr>
            <a:spLocks noGrp="1"/>
          </p:cNvSpPr>
          <p:nvPr>
            <p:ph idx="1"/>
          </p:nvPr>
        </p:nvSpPr>
        <p:spPr>
          <a:xfrm>
            <a:off x="152400" y="1066800"/>
            <a:ext cx="8839200" cy="5562600"/>
          </a:xfrm>
        </p:spPr>
        <p:txBody>
          <a:bodyPr>
            <a:normAutofit fontScale="92500" lnSpcReduction="10000"/>
          </a:bodyPr>
          <a:lstStyle/>
          <a:p>
            <a:pPr algn="just" rtl="1"/>
            <a:r>
              <a:rPr lang="ar-SA" b="1" dirty="0">
                <a:solidFill>
                  <a:srgbClr val="7030A0"/>
                </a:solidFill>
                <a:latin typeface="Sakkal Majalla" pitchFamily="2" charset="-78"/>
                <a:cs typeface="Sakkal Majalla" pitchFamily="2" charset="-78"/>
              </a:rPr>
              <a:t>المبدأ الثالث </a:t>
            </a:r>
            <a:r>
              <a:rPr lang="ar-SA" b="1" dirty="0" smtClean="0">
                <a:solidFill>
                  <a:srgbClr val="7030A0"/>
                </a:solidFill>
                <a:latin typeface="Sakkal Majalla" pitchFamily="2" charset="-78"/>
                <a:cs typeface="Sakkal Majalla" pitchFamily="2" charset="-78"/>
              </a:rPr>
              <a:t>والعشرون</a:t>
            </a:r>
            <a:r>
              <a:rPr lang="ar-IQ" b="1" dirty="0" smtClean="0">
                <a:solidFill>
                  <a:srgbClr val="7030A0"/>
                </a:solidFill>
                <a:latin typeface="Sakkal Majalla" pitchFamily="2" charset="-78"/>
                <a:cs typeface="Sakkal Majalla" pitchFamily="2" charset="-78"/>
              </a:rPr>
              <a:t> :</a:t>
            </a:r>
            <a:r>
              <a:rPr lang="ar-SA" b="1" dirty="0" smtClean="0">
                <a:solidFill>
                  <a:srgbClr val="7030A0"/>
                </a:solidFill>
                <a:latin typeface="Sakkal Majalla" pitchFamily="2" charset="-78"/>
                <a:cs typeface="Sakkal Majalla" pitchFamily="2" charset="-78"/>
              </a:rPr>
              <a:t>توفر </a:t>
            </a:r>
            <a:r>
              <a:rPr lang="ar-SA" b="1" dirty="0">
                <a:solidFill>
                  <a:srgbClr val="7030A0"/>
                </a:solidFill>
                <a:latin typeface="Sakkal Majalla" pitchFamily="2" charset="-78"/>
                <a:cs typeface="Sakkal Majalla" pitchFamily="2" charset="-78"/>
              </a:rPr>
              <a:t>الحماية للبيئة والموارد الطبيعية للشعوب الواقعة تحت الاضطهاد، والسيطرة، والاحتلال.</a:t>
            </a:r>
          </a:p>
          <a:p>
            <a:pPr algn="just" rtl="1"/>
            <a:r>
              <a:rPr lang="ar-SA" b="1" dirty="0">
                <a:solidFill>
                  <a:srgbClr val="7030A0"/>
                </a:solidFill>
                <a:latin typeface="Sakkal Majalla" pitchFamily="2" charset="-78"/>
                <a:cs typeface="Sakkal Majalla" pitchFamily="2" charset="-78"/>
              </a:rPr>
              <a:t>المبدأ الرابع </a:t>
            </a:r>
            <a:r>
              <a:rPr lang="ar-SA" b="1" dirty="0" smtClean="0">
                <a:solidFill>
                  <a:srgbClr val="7030A0"/>
                </a:solidFill>
                <a:latin typeface="Sakkal Majalla" pitchFamily="2" charset="-78"/>
                <a:cs typeface="Sakkal Majalla" pitchFamily="2" charset="-78"/>
              </a:rPr>
              <a:t>والعشرون</a:t>
            </a:r>
            <a:r>
              <a:rPr lang="ar-IQ" b="1" dirty="0" smtClean="0">
                <a:solidFill>
                  <a:srgbClr val="7030A0"/>
                </a:solidFill>
                <a:latin typeface="Sakkal Majalla" pitchFamily="2" charset="-78"/>
                <a:cs typeface="Sakkal Majalla" pitchFamily="2" charset="-78"/>
              </a:rPr>
              <a:t> : </a:t>
            </a:r>
            <a:r>
              <a:rPr lang="ar-SA" b="1" dirty="0" smtClean="0">
                <a:solidFill>
                  <a:srgbClr val="7030A0"/>
                </a:solidFill>
                <a:latin typeface="Sakkal Majalla" pitchFamily="2" charset="-78"/>
                <a:cs typeface="Sakkal Majalla" pitchFamily="2" charset="-78"/>
              </a:rPr>
              <a:t>إن </a:t>
            </a:r>
            <a:r>
              <a:rPr lang="ar-SA" b="1" dirty="0">
                <a:solidFill>
                  <a:srgbClr val="7030A0"/>
                </a:solidFill>
                <a:latin typeface="Sakkal Majalla" pitchFamily="2" charset="-78"/>
                <a:cs typeface="Sakkal Majalla" pitchFamily="2" charset="-78"/>
              </a:rPr>
              <a:t>الحرب بحكم طبيعتها تدمر التنمية المستدامة، ولذلك يجب أن تحترم الدول القانون الدولي الذي يوفر الحماية للبيئة وقت النزاع المسلح وأن تتعاون في زيادة تطويره، عند اللزوم.</a:t>
            </a:r>
          </a:p>
          <a:p>
            <a:pPr algn="just" rtl="1"/>
            <a:r>
              <a:rPr lang="ar-SA" b="1" dirty="0">
                <a:solidFill>
                  <a:srgbClr val="7030A0"/>
                </a:solidFill>
                <a:latin typeface="Sakkal Majalla" pitchFamily="2" charset="-78"/>
                <a:cs typeface="Sakkal Majalla" pitchFamily="2" charset="-78"/>
              </a:rPr>
              <a:t>المبدأ الخامس </a:t>
            </a:r>
            <a:r>
              <a:rPr lang="ar-SA" b="1" dirty="0" smtClean="0">
                <a:solidFill>
                  <a:srgbClr val="7030A0"/>
                </a:solidFill>
                <a:latin typeface="Sakkal Majalla" pitchFamily="2" charset="-78"/>
                <a:cs typeface="Sakkal Majalla" pitchFamily="2" charset="-78"/>
              </a:rPr>
              <a:t>والعشرون</a:t>
            </a:r>
            <a:r>
              <a:rPr lang="ar-IQ" b="1" dirty="0" smtClean="0">
                <a:solidFill>
                  <a:srgbClr val="7030A0"/>
                </a:solidFill>
                <a:latin typeface="Sakkal Majalla" pitchFamily="2" charset="-78"/>
                <a:cs typeface="Sakkal Majalla" pitchFamily="2" charset="-78"/>
              </a:rPr>
              <a:t> : </a:t>
            </a:r>
            <a:r>
              <a:rPr lang="ar-SA" b="1" dirty="0" smtClean="0">
                <a:solidFill>
                  <a:srgbClr val="7030A0"/>
                </a:solidFill>
                <a:latin typeface="Sakkal Majalla" pitchFamily="2" charset="-78"/>
                <a:cs typeface="Sakkal Majalla" pitchFamily="2" charset="-78"/>
              </a:rPr>
              <a:t>السلم </a:t>
            </a:r>
            <a:r>
              <a:rPr lang="ar-SA" b="1" dirty="0">
                <a:solidFill>
                  <a:srgbClr val="7030A0"/>
                </a:solidFill>
                <a:latin typeface="Sakkal Majalla" pitchFamily="2" charset="-78"/>
                <a:cs typeface="Sakkal Majalla" pitchFamily="2" charset="-78"/>
              </a:rPr>
              <a:t>والتنمية وحماية البيئة أمور مترابطة لا تتجزأ.</a:t>
            </a:r>
          </a:p>
          <a:p>
            <a:pPr algn="just" rtl="1"/>
            <a:r>
              <a:rPr lang="ar-SA" b="1" dirty="0">
                <a:solidFill>
                  <a:srgbClr val="7030A0"/>
                </a:solidFill>
                <a:latin typeface="Sakkal Majalla" pitchFamily="2" charset="-78"/>
                <a:cs typeface="Sakkal Majalla" pitchFamily="2" charset="-78"/>
              </a:rPr>
              <a:t>المبدأ السادس </a:t>
            </a:r>
            <a:r>
              <a:rPr lang="ar-SA" b="1" dirty="0" smtClean="0">
                <a:solidFill>
                  <a:srgbClr val="7030A0"/>
                </a:solidFill>
                <a:latin typeface="Sakkal Majalla" pitchFamily="2" charset="-78"/>
                <a:cs typeface="Sakkal Majalla" pitchFamily="2" charset="-78"/>
              </a:rPr>
              <a:t>والعشرون</a:t>
            </a:r>
            <a:r>
              <a:rPr lang="ar-IQ" b="1" dirty="0" smtClean="0">
                <a:solidFill>
                  <a:srgbClr val="7030A0"/>
                </a:solidFill>
                <a:latin typeface="Sakkal Majalla" pitchFamily="2" charset="-78"/>
                <a:cs typeface="Sakkal Majalla" pitchFamily="2" charset="-78"/>
              </a:rPr>
              <a:t> : </a:t>
            </a:r>
            <a:r>
              <a:rPr lang="ar-SA" b="1" dirty="0" smtClean="0">
                <a:solidFill>
                  <a:srgbClr val="7030A0"/>
                </a:solidFill>
                <a:latin typeface="Sakkal Majalla" pitchFamily="2" charset="-78"/>
                <a:cs typeface="Sakkal Majalla" pitchFamily="2" charset="-78"/>
              </a:rPr>
              <a:t>عل</a:t>
            </a:r>
            <a:r>
              <a:rPr lang="ar-IQ" b="1" dirty="0" smtClean="0">
                <a:solidFill>
                  <a:srgbClr val="7030A0"/>
                </a:solidFill>
                <a:latin typeface="Sakkal Majalla" pitchFamily="2" charset="-78"/>
                <a:cs typeface="Sakkal Majalla" pitchFamily="2" charset="-78"/>
              </a:rPr>
              <a:t>ى</a:t>
            </a:r>
            <a:r>
              <a:rPr lang="ar-SA" b="1" dirty="0" smtClean="0">
                <a:solidFill>
                  <a:srgbClr val="7030A0"/>
                </a:solidFill>
                <a:latin typeface="Sakkal Majalla" pitchFamily="2" charset="-78"/>
                <a:cs typeface="Sakkal Majalla" pitchFamily="2" charset="-78"/>
              </a:rPr>
              <a:t> </a:t>
            </a:r>
            <a:r>
              <a:rPr lang="ar-SA" b="1" dirty="0">
                <a:solidFill>
                  <a:srgbClr val="7030A0"/>
                </a:solidFill>
                <a:latin typeface="Sakkal Majalla" pitchFamily="2" charset="-78"/>
                <a:cs typeface="Sakkal Majalla" pitchFamily="2" charset="-78"/>
              </a:rPr>
              <a:t>الدول أن تفض جميع نزاعاتها البيئية سلمياً وبالوسائل الملائمة وفقاً لميثاق الأمم المتحدة.</a:t>
            </a:r>
          </a:p>
          <a:p>
            <a:pPr algn="just" rtl="1"/>
            <a:r>
              <a:rPr lang="ar-SA" b="1" dirty="0">
                <a:solidFill>
                  <a:srgbClr val="7030A0"/>
                </a:solidFill>
                <a:latin typeface="Sakkal Majalla" pitchFamily="2" charset="-78"/>
                <a:cs typeface="Sakkal Majalla" pitchFamily="2" charset="-78"/>
              </a:rPr>
              <a:t>المبدأ السابع </a:t>
            </a:r>
            <a:r>
              <a:rPr lang="ar-SA" b="1" dirty="0" smtClean="0">
                <a:solidFill>
                  <a:srgbClr val="7030A0"/>
                </a:solidFill>
                <a:latin typeface="Sakkal Majalla" pitchFamily="2" charset="-78"/>
                <a:cs typeface="Sakkal Majalla" pitchFamily="2" charset="-78"/>
              </a:rPr>
              <a:t>والعشرون</a:t>
            </a:r>
            <a:r>
              <a:rPr lang="ar-IQ" b="1" dirty="0" smtClean="0">
                <a:solidFill>
                  <a:srgbClr val="7030A0"/>
                </a:solidFill>
                <a:latin typeface="Sakkal Majalla" pitchFamily="2" charset="-78"/>
                <a:cs typeface="Sakkal Majalla" pitchFamily="2" charset="-78"/>
              </a:rPr>
              <a:t> : </a:t>
            </a:r>
            <a:r>
              <a:rPr lang="ar-SA" b="1" dirty="0" smtClean="0">
                <a:solidFill>
                  <a:srgbClr val="7030A0"/>
                </a:solidFill>
                <a:latin typeface="Sakkal Majalla" pitchFamily="2" charset="-78"/>
                <a:cs typeface="Sakkal Majalla" pitchFamily="2" charset="-78"/>
              </a:rPr>
              <a:t>تتعاون </a:t>
            </a:r>
            <a:r>
              <a:rPr lang="ar-SA" b="1" dirty="0">
                <a:solidFill>
                  <a:srgbClr val="7030A0"/>
                </a:solidFill>
                <a:latin typeface="Sakkal Majalla" pitchFamily="2" charset="-78"/>
                <a:cs typeface="Sakkal Majalla" pitchFamily="2" charset="-78"/>
              </a:rPr>
              <a:t>الدول والشعوب، بحسن نية وبروح من المشاركة، في تحقيق المبادئ الواردة في هذا الإعلان وفي زيادة تطوير القانون الدولي في ميدان التنمية المستدامة.</a:t>
            </a:r>
          </a:p>
          <a:p>
            <a:pPr algn="just" rtl="1"/>
            <a:endParaRPr lang="en-US" dirty="0"/>
          </a:p>
        </p:txBody>
      </p:sp>
    </p:spTree>
    <p:extLst>
      <p:ext uri="{BB962C8B-B14F-4D97-AF65-F5344CB8AC3E}">
        <p14:creationId xmlns:p14="http://schemas.microsoft.com/office/powerpoint/2010/main" val="3634598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IQ" sz="2800" dirty="0" smtClean="0"/>
              <a:t>قمة الارض جوهانسبرغ / التنمية المستدامة 2002</a:t>
            </a:r>
            <a:endParaRPr lang="en-US" sz="2800" dirty="0"/>
          </a:p>
        </p:txBody>
      </p:sp>
      <p:sp>
        <p:nvSpPr>
          <p:cNvPr id="3" name="Content Placeholder 2"/>
          <p:cNvSpPr>
            <a:spLocks noGrp="1"/>
          </p:cNvSpPr>
          <p:nvPr>
            <p:ph sz="half" idx="1"/>
          </p:nvPr>
        </p:nvSpPr>
        <p:spPr>
          <a:xfrm>
            <a:off x="304800" y="1600200"/>
            <a:ext cx="4114800" cy="4724400"/>
          </a:xfrm>
        </p:spPr>
        <p:txBody>
          <a:bodyPr/>
          <a:lstStyle/>
          <a:p>
            <a:pPr algn="just" rtl="1"/>
            <a:r>
              <a:rPr lang="ar-IQ" dirty="0" smtClean="0"/>
              <a:t>لقد كانت قمة الارض في جوهانسبرغ امتدادا للمساعي في تطوير التنمية و التنمية المستدامة و عكس اهداف الالفية الذي تم الاتفاق عليه عام 2000 .. كانت القمة ناجحة عموما لكن لم تحدث تغييرا عالميا جديدا</a:t>
            </a:r>
            <a:endParaRPr lang="en-US" dirty="0"/>
          </a:p>
        </p:txBody>
      </p:sp>
      <p:pic>
        <p:nvPicPr>
          <p:cNvPr id="6146" name="Picture 2" descr="C:\Users\Lenovo\Desktop\التنمية المستدامة\images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981200"/>
            <a:ext cx="4117945"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9627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345" y="228600"/>
            <a:ext cx="8686800" cy="841248"/>
          </a:xfrm>
        </p:spPr>
        <p:txBody>
          <a:bodyPr/>
          <a:lstStyle/>
          <a:p>
            <a:pPr algn="ctr" rtl="1"/>
            <a:r>
              <a:rPr lang="ar-IQ" dirty="0" smtClean="0">
                <a:latin typeface="Andalus" pitchFamily="18" charset="-78"/>
                <a:cs typeface="Andalus" pitchFamily="18" charset="-78"/>
              </a:rPr>
              <a:t>قمة الارض ريو +20 / الاقتصاد الاخضر 2012</a:t>
            </a:r>
            <a:endParaRPr lang="en-US" dirty="0">
              <a:latin typeface="Andalus" pitchFamily="18" charset="-78"/>
              <a:cs typeface="Andalus" pitchFamily="18" charset="-78"/>
            </a:endParaRPr>
          </a:p>
        </p:txBody>
      </p:sp>
      <p:sp>
        <p:nvSpPr>
          <p:cNvPr id="5" name="Content Placeholder 4"/>
          <p:cNvSpPr>
            <a:spLocks noGrp="1"/>
          </p:cNvSpPr>
          <p:nvPr>
            <p:ph sz="half" idx="2"/>
          </p:nvPr>
        </p:nvSpPr>
        <p:spPr>
          <a:xfrm>
            <a:off x="4648200" y="990600"/>
            <a:ext cx="4343400" cy="5715000"/>
          </a:xfrm>
        </p:spPr>
        <p:txBody>
          <a:bodyPr/>
          <a:lstStyle/>
          <a:p>
            <a:pPr algn="just" rtl="1"/>
            <a:r>
              <a:rPr lang="ar-IQ" dirty="0" smtClean="0"/>
              <a:t>لقد اتت هذه القمة بمفاهيم جديدة و مهمة بالرغم من انها لم تلاقي النجاح الذي لاقته قمة ريو الاولى </a:t>
            </a:r>
          </a:p>
          <a:p>
            <a:pPr algn="just" rtl="1"/>
            <a:r>
              <a:rPr lang="ar-IQ" dirty="0" smtClean="0"/>
              <a:t>الا ان مفاهيم مثل الاقتصاد الاخضر و تطوير برنامج الامم المتحدة للبيئة و تعزيزه و تعزيز ادارة الكيمياويات كانت قرارات مهمة وان كانت خجولة نوعا ما </a:t>
            </a:r>
            <a:endParaRPr lang="en-US" dirty="0"/>
          </a:p>
        </p:txBody>
      </p:sp>
      <p:pic>
        <p:nvPicPr>
          <p:cNvPr id="7170" name="Picture 2" descr="C:\Users\Lenovo\Desktop\التنمية المستدامة\images (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295400"/>
            <a:ext cx="3946072" cy="2209800"/>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Lenovo\Desktop\التنمية المستدامة\images (2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3733800"/>
            <a:ext cx="2514600"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5487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838200"/>
          </a:xfrm>
        </p:spPr>
        <p:txBody>
          <a:bodyPr/>
          <a:lstStyle/>
          <a:p>
            <a:pPr algn="ctr" rtl="1"/>
            <a:r>
              <a:rPr lang="ar-IQ" dirty="0" smtClean="0">
                <a:latin typeface="Andalus" pitchFamily="18" charset="-78"/>
                <a:cs typeface="Andalus" pitchFamily="18" charset="-78"/>
              </a:rPr>
              <a:t>الاتفاقيات البيئية الدولية / المواضيع الرئيسية </a:t>
            </a:r>
            <a:endParaRPr lang="en-US" dirty="0">
              <a:latin typeface="Andalus" pitchFamily="18" charset="-78"/>
              <a:cs typeface="Andalus" pitchFamily="18" charset="-78"/>
            </a:endParaRPr>
          </a:p>
        </p:txBody>
      </p:sp>
      <p:sp>
        <p:nvSpPr>
          <p:cNvPr id="3" name="Content Placeholder 2"/>
          <p:cNvSpPr>
            <a:spLocks noGrp="1"/>
          </p:cNvSpPr>
          <p:nvPr>
            <p:ph idx="1"/>
          </p:nvPr>
        </p:nvSpPr>
        <p:spPr>
          <a:xfrm>
            <a:off x="304800" y="1905000"/>
            <a:ext cx="8686800" cy="4038600"/>
          </a:xfrm>
        </p:spPr>
        <p:txBody>
          <a:bodyPr/>
          <a:lstStyle/>
          <a:p>
            <a:pPr marL="514350" indent="-514350" algn="just" rtl="1">
              <a:buFont typeface="+mj-lt"/>
              <a:buAutoNum type="arabicPeriod"/>
            </a:pPr>
            <a:r>
              <a:rPr lang="ar-IQ" dirty="0" smtClean="0"/>
              <a:t>التغيرات المناخية</a:t>
            </a:r>
          </a:p>
          <a:p>
            <a:pPr marL="514350" indent="-514350" algn="just" rtl="1">
              <a:buFont typeface="+mj-lt"/>
              <a:buAutoNum type="arabicPeriod"/>
            </a:pPr>
            <a:r>
              <a:rPr lang="ar-IQ" dirty="0" smtClean="0"/>
              <a:t>مكافحة التصحر</a:t>
            </a:r>
          </a:p>
          <a:p>
            <a:pPr marL="514350" indent="-514350" algn="just" rtl="1">
              <a:buFont typeface="+mj-lt"/>
              <a:buAutoNum type="arabicPeriod"/>
            </a:pPr>
            <a:r>
              <a:rPr lang="ar-IQ" dirty="0" smtClean="0"/>
              <a:t>ادارة الكيمياويات و المخلفات الخطرة</a:t>
            </a:r>
          </a:p>
          <a:p>
            <a:pPr marL="514350" indent="-514350" algn="just" rtl="1">
              <a:buFont typeface="+mj-lt"/>
              <a:buAutoNum type="arabicPeriod"/>
            </a:pPr>
            <a:r>
              <a:rPr lang="ar-IQ" dirty="0" smtClean="0"/>
              <a:t>التنوع الاحيائي </a:t>
            </a:r>
          </a:p>
          <a:p>
            <a:pPr marL="514350" indent="-514350" algn="just" rtl="1">
              <a:buFont typeface="+mj-lt"/>
              <a:buAutoNum type="arabicPeriod"/>
            </a:pPr>
            <a:r>
              <a:rPr lang="ar-IQ" dirty="0" smtClean="0"/>
              <a:t>الاثر البيئي عبر الحدود</a:t>
            </a:r>
          </a:p>
          <a:p>
            <a:pPr marL="514350" indent="-514350" algn="just" rtl="1">
              <a:buFont typeface="+mj-lt"/>
              <a:buAutoNum type="arabicPeriod"/>
            </a:pPr>
            <a:r>
              <a:rPr lang="ar-IQ" dirty="0" smtClean="0"/>
              <a:t>الاهوار و الاراضي الرطبة</a:t>
            </a:r>
          </a:p>
        </p:txBody>
      </p:sp>
    </p:spTree>
    <p:extLst>
      <p:ext uri="{BB962C8B-B14F-4D97-AF65-F5344CB8AC3E}">
        <p14:creationId xmlns:p14="http://schemas.microsoft.com/office/powerpoint/2010/main" val="3947700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838200"/>
          </a:xfrm>
        </p:spPr>
        <p:txBody>
          <a:bodyPr/>
          <a:lstStyle/>
          <a:p>
            <a:pPr algn="ctr"/>
            <a:r>
              <a:rPr lang="ar-IQ" dirty="0" smtClean="0">
                <a:latin typeface="Andalus" pitchFamily="18" charset="-78"/>
                <a:cs typeface="Andalus" pitchFamily="18" charset="-78"/>
              </a:rPr>
              <a:t>  نبذة تاريخية عن العمل البيئي الدولي</a:t>
            </a:r>
            <a:endParaRPr lang="en-US" dirty="0">
              <a:latin typeface="Andalus" pitchFamily="18" charset="-78"/>
              <a:cs typeface="Andalus" pitchFamily="18" charset="-78"/>
            </a:endParaRPr>
          </a:p>
        </p:txBody>
      </p:sp>
      <p:sp>
        <p:nvSpPr>
          <p:cNvPr id="3" name="Content Placeholder 2"/>
          <p:cNvSpPr>
            <a:spLocks noGrp="1"/>
          </p:cNvSpPr>
          <p:nvPr>
            <p:ph idx="1"/>
          </p:nvPr>
        </p:nvSpPr>
        <p:spPr>
          <a:xfrm>
            <a:off x="304800" y="1371600"/>
            <a:ext cx="8686800" cy="5105400"/>
          </a:xfrm>
        </p:spPr>
        <p:txBody>
          <a:bodyPr>
            <a:normAutofit fontScale="92500" lnSpcReduction="20000"/>
          </a:bodyPr>
          <a:lstStyle/>
          <a:p>
            <a:pPr algn="just" rtl="1"/>
            <a:r>
              <a:rPr lang="ar-IQ" b="1" dirty="0" smtClean="0">
                <a:solidFill>
                  <a:srgbClr val="7030A0"/>
                </a:solidFill>
                <a:latin typeface="Sakkal Majalla" pitchFamily="2" charset="-78"/>
                <a:cs typeface="Sakkal Majalla" pitchFamily="2" charset="-78"/>
              </a:rPr>
              <a:t>لقد كان القرن العشرين هو اكثر القرون تقدما و تطورا .. وقد استطاعت الحضارة الانسانية خلاله من المرور بقفزات كبيرة على جميع الاصعدة التكنلوجية و الصناعية و الاقتصادية و التجارية وعلى المستويات العسكرية ايضا .. وفي الوقت ذاته شهد هذا القرن الكثير من الصراعات السياسية و الحروب العالمية و التي ادت في النهاية الى وضع مؤسسات دولية حكومية ترعاها الامم بانفسها</a:t>
            </a:r>
          </a:p>
          <a:p>
            <a:pPr algn="just" rtl="1"/>
            <a:r>
              <a:rPr lang="ar-IQ" b="1" dirty="0" smtClean="0">
                <a:solidFill>
                  <a:srgbClr val="7030A0"/>
                </a:solidFill>
                <a:latin typeface="Sakkal Majalla" pitchFamily="2" charset="-78"/>
                <a:cs typeface="Sakkal Majalla" pitchFamily="2" charset="-78"/>
              </a:rPr>
              <a:t>الا ان كل هذا التطور و التقدم و المآسي و الحروب و الكوارث كانت قد استنزفت البيئة و هددت كوكبنا و سر وجودنا كوكب الارض تهديدات كبيرة و حقيقية فما كان الا ان يقف العالم مطولا عند هذه النقطة وخصوصا بعد اصبحت حركات الضغط و منظمات المجتمع الدولي تلعب دورا مؤثرا في داخل الدول </a:t>
            </a:r>
          </a:p>
          <a:p>
            <a:pPr algn="just" rtl="1"/>
            <a:r>
              <a:rPr lang="ar-IQ" b="1" dirty="0" smtClean="0">
                <a:solidFill>
                  <a:srgbClr val="7030A0"/>
                </a:solidFill>
                <a:latin typeface="Sakkal Majalla" pitchFamily="2" charset="-78"/>
                <a:cs typeface="Sakkal Majalla" pitchFamily="2" charset="-78"/>
              </a:rPr>
              <a:t>فكانت الدعوة لعقد قمة للارض وهي الاولى من نوعها في مدينة ستوكهولم السويدية عام 1972 و من هنا بدا المشوار</a:t>
            </a:r>
            <a:endParaRPr lang="en-US" b="1" dirty="0">
              <a:solidFill>
                <a:srgbClr val="7030A0"/>
              </a:solidFill>
              <a:latin typeface="Sakkal Majalla" pitchFamily="2" charset="-78"/>
              <a:cs typeface="Sakkal Majalla" pitchFamily="2" charset="-78"/>
            </a:endParaRPr>
          </a:p>
        </p:txBody>
      </p:sp>
    </p:spTree>
    <p:extLst>
      <p:ext uri="{BB962C8B-B14F-4D97-AF65-F5344CB8AC3E}">
        <p14:creationId xmlns:p14="http://schemas.microsoft.com/office/powerpoint/2010/main" val="36920726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685800"/>
          </a:xfrm>
        </p:spPr>
        <p:txBody>
          <a:bodyPr/>
          <a:lstStyle/>
          <a:p>
            <a:pPr algn="ctr" rtl="1"/>
            <a:r>
              <a:rPr lang="ar-IQ" dirty="0" smtClean="0">
                <a:latin typeface="Andalus" pitchFamily="18" charset="-78"/>
                <a:cs typeface="Andalus" pitchFamily="18" charset="-78"/>
              </a:rPr>
              <a:t>الاتفاقيات الكيمياوية</a:t>
            </a:r>
            <a:endParaRPr lang="en-US" dirty="0">
              <a:latin typeface="Andalus" pitchFamily="18" charset="-78"/>
              <a:cs typeface="Andalus" pitchFamily="18" charset="-78"/>
            </a:endParaRPr>
          </a:p>
        </p:txBody>
      </p:sp>
      <p:sp>
        <p:nvSpPr>
          <p:cNvPr id="3" name="Content Placeholder 2"/>
          <p:cNvSpPr>
            <a:spLocks noGrp="1"/>
          </p:cNvSpPr>
          <p:nvPr>
            <p:ph idx="1"/>
          </p:nvPr>
        </p:nvSpPr>
        <p:spPr>
          <a:xfrm>
            <a:off x="304800" y="1066800"/>
            <a:ext cx="8686800" cy="5486400"/>
          </a:xfrm>
        </p:spPr>
        <p:txBody>
          <a:bodyPr>
            <a:normAutofit/>
          </a:bodyPr>
          <a:lstStyle/>
          <a:p>
            <a:pPr marL="514350" indent="-514350" algn="just" rtl="1">
              <a:buFont typeface="+mj-lt"/>
              <a:buAutoNum type="arabicPeriod"/>
            </a:pPr>
            <a:r>
              <a:rPr lang="ar-IQ" b="1" dirty="0" smtClean="0">
                <a:latin typeface="Sakkal Majalla" pitchFamily="2" charset="-78"/>
                <a:cs typeface="Sakkal Majalla" pitchFamily="2" charset="-78"/>
              </a:rPr>
              <a:t>اتفاقية فينا (1984 -1988 )و بروتوكول مونتريال  (1987 _ 1989 ) الخاصة بالمواد المستنفذة لطبقة الاوزون </a:t>
            </a:r>
          </a:p>
          <a:p>
            <a:pPr marL="514350" indent="-514350" algn="just" rtl="1">
              <a:buFont typeface="+mj-lt"/>
              <a:buAutoNum type="arabicPeriod"/>
            </a:pPr>
            <a:r>
              <a:rPr lang="ar-IQ" b="1" dirty="0" smtClean="0">
                <a:latin typeface="Sakkal Majalla" pitchFamily="2" charset="-78"/>
                <a:cs typeface="Sakkal Majalla" pitchFamily="2" charset="-78"/>
              </a:rPr>
              <a:t>اتفاقية بازل بشأن التحكم بنقل المخلفات الخطرة عبر الحدود 1989 .</a:t>
            </a:r>
          </a:p>
          <a:p>
            <a:pPr marL="514350" indent="-514350" algn="just" rtl="1">
              <a:buFont typeface="+mj-lt"/>
              <a:buAutoNum type="arabicPeriod"/>
            </a:pPr>
            <a:r>
              <a:rPr lang="ar-IQ" b="1" dirty="0" smtClean="0">
                <a:latin typeface="Sakkal Majalla" pitchFamily="2" charset="-78"/>
                <a:cs typeface="Sakkal Majalla" pitchFamily="2" charset="-78"/>
              </a:rPr>
              <a:t>اتفاقية ستوكهولم بشأن المخلفات العضوية الثابتة 2000 - 2004</a:t>
            </a:r>
          </a:p>
          <a:p>
            <a:pPr marL="514350" indent="-514350" algn="just" rtl="1">
              <a:buFont typeface="+mj-lt"/>
              <a:buAutoNum type="arabicPeriod"/>
            </a:pPr>
            <a:r>
              <a:rPr lang="ar-IQ" b="1" dirty="0" smtClean="0">
                <a:latin typeface="Sakkal Majalla" pitchFamily="2" charset="-78"/>
                <a:cs typeface="Sakkal Majalla" pitchFamily="2" charset="-78"/>
              </a:rPr>
              <a:t>اتفاقية روتردام بشأن الاخطار المسبق للتجارة بالمواد الخطرة 2004</a:t>
            </a:r>
          </a:p>
          <a:p>
            <a:pPr marL="514350" indent="-514350" algn="just" rtl="1">
              <a:buFont typeface="+mj-lt"/>
              <a:buAutoNum type="arabicPeriod"/>
            </a:pPr>
            <a:r>
              <a:rPr lang="ar-IQ" b="1" dirty="0" smtClean="0">
                <a:latin typeface="Sakkal Majalla" pitchFamily="2" charset="-78"/>
                <a:cs typeface="Sakkal Majalla" pitchFamily="2" charset="-78"/>
              </a:rPr>
              <a:t>اتفاقية ميناماتا بشان الزئبق 2013</a:t>
            </a:r>
          </a:p>
          <a:p>
            <a:pPr marL="514350" indent="-514350" algn="just" rtl="1">
              <a:buFont typeface="+mj-lt"/>
              <a:buAutoNum type="arabicPeriod"/>
            </a:pPr>
            <a:r>
              <a:rPr lang="ar-IQ" b="1" dirty="0" smtClean="0">
                <a:latin typeface="Sakkal Majalla" pitchFamily="2" charset="-78"/>
                <a:cs typeface="Sakkal Majalla" pitchFamily="2" charset="-78"/>
              </a:rPr>
              <a:t>النهج الاستراتيجي للادارة الدولية للكيمياويات 2006</a:t>
            </a:r>
          </a:p>
          <a:p>
            <a:pPr marL="514350" indent="-514350" algn="just" rtl="1">
              <a:buFont typeface="+mj-lt"/>
              <a:buAutoNum type="arabicPeriod"/>
            </a:pPr>
            <a:r>
              <a:rPr lang="ar-IQ" b="1" dirty="0" smtClean="0">
                <a:latin typeface="Sakkal Majalla" pitchFamily="2" charset="-78"/>
                <a:cs typeface="Sakkal Majalla" pitchFamily="2" charset="-78"/>
              </a:rPr>
              <a:t>نهج وبرامج في مواد كيمياوية اخرى </a:t>
            </a:r>
            <a:endParaRPr lang="en-US" b="1" dirty="0">
              <a:latin typeface="Sakkal Majalla" pitchFamily="2" charset="-78"/>
              <a:cs typeface="Sakkal Majalla" pitchFamily="2" charset="-78"/>
            </a:endParaRPr>
          </a:p>
        </p:txBody>
      </p:sp>
    </p:spTree>
    <p:extLst>
      <p:ext uri="{BB962C8B-B14F-4D97-AF65-F5344CB8AC3E}">
        <p14:creationId xmlns:p14="http://schemas.microsoft.com/office/powerpoint/2010/main" val="843473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IQ" dirty="0" smtClean="0">
                <a:latin typeface="Andalus" pitchFamily="18" charset="-78"/>
                <a:cs typeface="Andalus" pitchFamily="18" charset="-78"/>
              </a:rPr>
              <a:t>قمة الارض في ستكهولم / قمة البيئة البشرية 1972</a:t>
            </a:r>
            <a:endParaRPr lang="en-US" dirty="0">
              <a:latin typeface="Andalus" pitchFamily="18" charset="-78"/>
              <a:cs typeface="Andalus" pitchFamily="18" charset="-78"/>
            </a:endParaRPr>
          </a:p>
        </p:txBody>
      </p:sp>
      <p:sp>
        <p:nvSpPr>
          <p:cNvPr id="3" name="Content Placeholder 2"/>
          <p:cNvSpPr>
            <a:spLocks noGrp="1"/>
          </p:cNvSpPr>
          <p:nvPr>
            <p:ph idx="1"/>
          </p:nvPr>
        </p:nvSpPr>
        <p:spPr>
          <a:xfrm>
            <a:off x="304800" y="1752600"/>
            <a:ext cx="8686800" cy="4389438"/>
          </a:xfrm>
        </p:spPr>
        <p:txBody>
          <a:bodyPr>
            <a:normAutofit fontScale="92500"/>
          </a:bodyPr>
          <a:lstStyle/>
          <a:p>
            <a:pPr algn="just" rtl="1"/>
            <a:r>
              <a:rPr lang="ar-IQ" dirty="0" smtClean="0">
                <a:latin typeface="Sakkal Majalla" pitchFamily="2" charset="-78"/>
                <a:cs typeface="Sakkal Majalla" pitchFamily="2" charset="-78"/>
              </a:rPr>
              <a:t>كما ذكرنا سابقا كانت الدراسات العالمية و البحوث العلمية تشير و تؤشر ان العالم وصل الى حافة الكارثة البيئية الحقيقة و التي يمكن ان تنهي الحياة البشرية في غضون سنوات فكان ان تمت الدعوة الى اول قمة للارض في ستوكهولم و بالتحديد في يوم 5 من حزيران 1972 </a:t>
            </a:r>
          </a:p>
          <a:p>
            <a:pPr algn="just" rtl="1"/>
            <a:r>
              <a:rPr lang="ar-IQ" dirty="0" smtClean="0">
                <a:latin typeface="Sakkal Majalla" pitchFamily="2" charset="-78"/>
                <a:cs typeface="Sakkal Majalla" pitchFamily="2" charset="-78"/>
              </a:rPr>
              <a:t>تم خلال القمة الخروج بعدة قرارات مهمة كان اهمها تاسيس برنامج الامم المتحدة للبيئة و اعتبار يوم الخامس من حزيران يوما للبيئة يحتفل به سنويا اضافة الى الاعلان عن عدة اتفاقيات دولية بيئية مهمة و اصدار قرارات مهمة رسمت مستقبل العمل البيئي في العالم، كما تم الاتفاق على ضرورة ان يلتقي رؤساء العالم و قادته مجددا كل عشر سنوات في نفس الموعد</a:t>
            </a:r>
          </a:p>
        </p:txBody>
      </p:sp>
    </p:spTree>
    <p:extLst>
      <p:ext uri="{BB962C8B-B14F-4D97-AF65-F5344CB8AC3E}">
        <p14:creationId xmlns:p14="http://schemas.microsoft.com/office/powerpoint/2010/main" val="149000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dirty="0" smtClean="0"/>
              <a:t>قمة الارض في نيروبي / 1982</a:t>
            </a:r>
            <a:endParaRPr lang="en-US" dirty="0"/>
          </a:p>
        </p:txBody>
      </p:sp>
      <p:sp>
        <p:nvSpPr>
          <p:cNvPr id="3" name="Content Placeholder 2"/>
          <p:cNvSpPr>
            <a:spLocks noGrp="1"/>
          </p:cNvSpPr>
          <p:nvPr>
            <p:ph sz="half" idx="1"/>
          </p:nvPr>
        </p:nvSpPr>
        <p:spPr/>
        <p:txBody>
          <a:bodyPr>
            <a:normAutofit fontScale="92500" lnSpcReduction="10000"/>
          </a:bodyPr>
          <a:lstStyle/>
          <a:p>
            <a:pPr algn="just" rtl="1"/>
            <a:r>
              <a:rPr lang="ar-IQ" dirty="0" smtClean="0"/>
              <a:t>لقد كانت هذه القمة مخيبة للآمال وكان التمثيل فيها ضعيفا و القرارات ليست بالمهمة و لربما كان اختيار المكان في مدينة لم يكن الناس يسمعون بها قبل هذا الحدث (نيروبي) بالرغم من ان هذه القمة اسفرت عن وضع حجر الاساس للمقر الرئيس لبرنامج الامم المتحدة للبيئة .. في بقعة من اجمل و اروع بقاع العالم </a:t>
            </a:r>
            <a:endParaRPr lang="en-US" dirty="0"/>
          </a:p>
        </p:txBody>
      </p:sp>
      <p:pic>
        <p:nvPicPr>
          <p:cNvPr id="2050" name="Picture 2" descr="C:\Users\Lenovo\Desktop\التنمية المستدامة\images (1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939636"/>
            <a:ext cx="4274781"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6627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685800"/>
          </a:xfrm>
        </p:spPr>
        <p:txBody>
          <a:bodyPr/>
          <a:lstStyle/>
          <a:p>
            <a:pPr algn="ctr" rtl="1"/>
            <a:r>
              <a:rPr lang="ar-IQ" dirty="0" smtClean="0"/>
              <a:t>قمة الارض في ريو / البيئة و التنمية 1992</a:t>
            </a:r>
            <a:endParaRPr lang="en-US" dirty="0"/>
          </a:p>
        </p:txBody>
      </p:sp>
      <p:sp>
        <p:nvSpPr>
          <p:cNvPr id="4" name="Content Placeholder 3"/>
          <p:cNvSpPr>
            <a:spLocks noGrp="1"/>
          </p:cNvSpPr>
          <p:nvPr>
            <p:ph sz="half" idx="2"/>
          </p:nvPr>
        </p:nvSpPr>
        <p:spPr>
          <a:xfrm>
            <a:off x="4191000" y="1295400"/>
            <a:ext cx="4800600" cy="5181600"/>
          </a:xfrm>
        </p:spPr>
        <p:txBody>
          <a:bodyPr>
            <a:normAutofit fontScale="85000" lnSpcReduction="20000"/>
          </a:bodyPr>
          <a:lstStyle/>
          <a:p>
            <a:pPr algn="just" rtl="1"/>
            <a:r>
              <a:rPr lang="ar-IQ" dirty="0" smtClean="0"/>
              <a:t>لقد كانت جميع المؤشرات تنبئ بان هذه القمة سوف تكون ناجحة .. حيث هناك نوعا من الاستقرار السياسي في العالم و النمو الاقتصادي الجيد و انخفاض عام في اسعار الوقود الاحفوري .. و وجود تخوفات من تقييد البيئة لنمو البلدان خاصة النامية فجائت هذه القمة كما كان متوقعا نجاحا ساحقا على جميع الاصعدة وتعد لغاية الان اكبر قمة للعالم على الاطلاق حيث حضرها </a:t>
            </a:r>
            <a:r>
              <a:rPr lang="ar-IQ" dirty="0"/>
              <a:t>شارك في المؤتمر 172 حكومة، منها 108 دول أرسلت رؤساءها أو رؤساء </a:t>
            </a:r>
            <a:r>
              <a:rPr lang="ar-IQ" dirty="0" smtClean="0"/>
              <a:t>حكوماتها</a:t>
            </a:r>
            <a:r>
              <a:rPr lang="ar-IQ" dirty="0"/>
              <a:t> وحوالي 2400 ممثل </a:t>
            </a:r>
            <a:r>
              <a:rPr lang="ar-IQ" dirty="0">
                <a:hlinkClick r:id="rId2" tooltip="منظمة غير حكومية"/>
              </a:rPr>
              <a:t>لمنظمات غير حكومية</a:t>
            </a:r>
            <a:r>
              <a:rPr lang="ar-IQ" dirty="0"/>
              <a:t> و 17,000 شخص </a:t>
            </a:r>
            <a:endParaRPr lang="en-US" dirty="0"/>
          </a:p>
        </p:txBody>
      </p:sp>
      <p:pic>
        <p:nvPicPr>
          <p:cNvPr id="3074" name="Picture 2" descr="C:\Users\Lenovo\Desktop\التنمية المستدامة\images (7).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381000" y="2209800"/>
            <a:ext cx="344129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0748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228600"/>
            <a:ext cx="8686800" cy="533400"/>
          </a:xfrm>
        </p:spPr>
        <p:txBody>
          <a:bodyPr>
            <a:normAutofit fontScale="90000"/>
          </a:bodyPr>
          <a:lstStyle/>
          <a:p>
            <a:pPr algn="ctr" rtl="1"/>
            <a:r>
              <a:rPr lang="ar-IQ" dirty="0" smtClean="0"/>
              <a:t>اهم نتائج و مخرجات قمة ريو 1992</a:t>
            </a:r>
            <a:endParaRPr lang="en-US" dirty="0"/>
          </a:p>
        </p:txBody>
      </p:sp>
      <p:sp>
        <p:nvSpPr>
          <p:cNvPr id="6" name="Content Placeholder 5"/>
          <p:cNvSpPr>
            <a:spLocks noGrp="1"/>
          </p:cNvSpPr>
          <p:nvPr>
            <p:ph idx="1"/>
          </p:nvPr>
        </p:nvSpPr>
        <p:spPr>
          <a:xfrm>
            <a:off x="4114800" y="1066800"/>
            <a:ext cx="4876800" cy="5715000"/>
          </a:xfrm>
        </p:spPr>
        <p:txBody>
          <a:bodyPr>
            <a:noAutofit/>
          </a:bodyPr>
          <a:lstStyle/>
          <a:p>
            <a:pPr algn="just" rtl="1"/>
            <a:r>
              <a:rPr lang="ar-IQ" sz="2400" dirty="0">
                <a:latin typeface="Sakkal Majalla" pitchFamily="2" charset="-78"/>
                <a:cs typeface="Sakkal Majalla" pitchFamily="2" charset="-78"/>
              </a:rPr>
              <a:t>جدول الأعمال القرن 21: وضع برنامج عمل شامل للعمل العالمي في جميع مجالات التنمية المستدامة.</a:t>
            </a:r>
          </a:p>
          <a:p>
            <a:pPr algn="just" rtl="1"/>
            <a:r>
              <a:rPr lang="ar-IQ" sz="2400" dirty="0">
                <a:latin typeface="Sakkal Majalla" pitchFamily="2" charset="-78"/>
                <a:cs typeface="Sakkal Majalla" pitchFamily="2" charset="-78"/>
              </a:rPr>
              <a:t>إعلان ريو بشأن البيئة والتنمية: سلسلة من المبادئ التي تحدد حقوق ومسؤوليات الدول.</a:t>
            </a:r>
          </a:p>
          <a:p>
            <a:pPr algn="just" rtl="1"/>
            <a:r>
              <a:rPr lang="ar-IQ" sz="2400" dirty="0">
                <a:latin typeface="Sakkal Majalla" pitchFamily="2" charset="-78"/>
                <a:cs typeface="Sakkal Majalla" pitchFamily="2" charset="-78"/>
              </a:rPr>
              <a:t>بيان مبادئ الغابات: وهي مجموعة من المبادئ التي تقوم عليها الإدارة المستدامة للغابات في جميع أنحاء العالم.</a:t>
            </a:r>
          </a:p>
          <a:p>
            <a:pPr algn="just" rtl="1"/>
            <a:r>
              <a:rPr lang="ar-IQ" sz="2400" dirty="0">
                <a:latin typeface="Sakkal Majalla" pitchFamily="2" charset="-78"/>
                <a:cs typeface="Sakkal Majalla" pitchFamily="2" charset="-78"/>
              </a:rPr>
              <a:t>بالإضافة إلى ذلك، تم فتح باب التوقيع على اثنين من الاتفاقيات الملزمة قانونا التي تهدف إلى منع تغير المناخ العالمي والقضاء على تنوع الأنواع البيولوجية، وإعطاء لمحة عالية لهذه الجهود :</a:t>
            </a:r>
          </a:p>
          <a:p>
            <a:pPr algn="just" rtl="1"/>
            <a:r>
              <a:rPr lang="ar-IQ" sz="2400" dirty="0">
                <a:latin typeface="Sakkal Majalla" pitchFamily="2" charset="-78"/>
                <a:cs typeface="Sakkal Majalla" pitchFamily="2" charset="-78"/>
              </a:rPr>
              <a:t>اتفاقية الأمم المتحدة الإطارية بشأن تغير المناخ.</a:t>
            </a:r>
          </a:p>
          <a:p>
            <a:pPr algn="just" rtl="1"/>
            <a:r>
              <a:rPr lang="ar-IQ" sz="2400" dirty="0">
                <a:latin typeface="Sakkal Majalla" pitchFamily="2" charset="-78"/>
                <a:cs typeface="Sakkal Majalla" pitchFamily="2" charset="-78"/>
              </a:rPr>
              <a:t>اتفاقية التنوع البيولجي</a:t>
            </a:r>
            <a:r>
              <a:rPr lang="ar-IQ" sz="2400" dirty="0" smtClean="0">
                <a:latin typeface="Sakkal Majalla" pitchFamily="2" charset="-78"/>
                <a:cs typeface="Sakkal Majalla" pitchFamily="2" charset="-78"/>
              </a:rPr>
              <a:t>.</a:t>
            </a:r>
          </a:p>
          <a:p>
            <a:pPr algn="just" rtl="1"/>
            <a:r>
              <a:rPr lang="ar-IQ" sz="2400" dirty="0" smtClean="0">
                <a:latin typeface="Sakkal Majalla" pitchFamily="2" charset="-78"/>
                <a:cs typeface="Sakkal Majalla" pitchFamily="2" charset="-78"/>
              </a:rPr>
              <a:t>و الاهم من هذا مفهوم و تعريف التنمية المستدامة</a:t>
            </a:r>
            <a:endParaRPr lang="en-US" sz="2400" dirty="0">
              <a:latin typeface="Sakkal Majalla" pitchFamily="2" charset="-78"/>
              <a:cs typeface="Sakkal Majalla" pitchFamily="2" charset="-78"/>
            </a:endParaRPr>
          </a:p>
        </p:txBody>
      </p:sp>
      <p:pic>
        <p:nvPicPr>
          <p:cNvPr id="4098" name="Picture 2" descr="C:\Users\Lenovo\Desktop\التنمية المستدامة\images (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915" y="2209800"/>
            <a:ext cx="3287888"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033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457200"/>
          </a:xfrm>
        </p:spPr>
        <p:txBody>
          <a:bodyPr>
            <a:normAutofit fontScale="90000"/>
          </a:bodyPr>
          <a:lstStyle/>
          <a:p>
            <a:pPr algn="ctr" rtl="1"/>
            <a:r>
              <a:rPr lang="ar-IQ" dirty="0" smtClean="0"/>
              <a:t>جدول اعمال القرن 21</a:t>
            </a:r>
            <a:endParaRPr lang="en-US" dirty="0"/>
          </a:p>
        </p:txBody>
      </p:sp>
      <p:sp>
        <p:nvSpPr>
          <p:cNvPr id="3" name="Content Placeholder 2"/>
          <p:cNvSpPr>
            <a:spLocks noGrp="1"/>
          </p:cNvSpPr>
          <p:nvPr>
            <p:ph idx="1"/>
          </p:nvPr>
        </p:nvSpPr>
        <p:spPr>
          <a:xfrm>
            <a:off x="228600" y="1066800"/>
            <a:ext cx="8763000" cy="5638800"/>
          </a:xfrm>
        </p:spPr>
        <p:txBody>
          <a:bodyPr>
            <a:normAutofit fontScale="92500" lnSpcReduction="10000"/>
          </a:bodyPr>
          <a:lstStyle/>
          <a:p>
            <a:pPr marL="0" indent="0" algn="just" rtl="1">
              <a:buNone/>
            </a:pPr>
            <a:endParaRPr lang="ar-IQ" dirty="0"/>
          </a:p>
          <a:p>
            <a:pPr marL="0" indent="0" algn="just" rtl="1">
              <a:buNone/>
            </a:pPr>
            <a:r>
              <a:rPr lang="ar-IQ" dirty="0">
                <a:latin typeface="Sakkal Majalla" pitchFamily="2" charset="-78"/>
                <a:cs typeface="Sakkal Majalla" pitchFamily="2" charset="-78"/>
              </a:rPr>
              <a:t>الباب الأول - الأبعاد الاجتماعية </a:t>
            </a:r>
            <a:r>
              <a:rPr lang="ar-IQ" dirty="0" smtClean="0">
                <a:latin typeface="Sakkal Majalla" pitchFamily="2" charset="-78"/>
                <a:cs typeface="Sakkal Majalla" pitchFamily="2" charset="-78"/>
              </a:rPr>
              <a:t>والاقتصادية :</a:t>
            </a:r>
            <a:endParaRPr lang="ar-IQ" dirty="0">
              <a:latin typeface="Sakkal Majalla" pitchFamily="2" charset="-78"/>
              <a:cs typeface="Sakkal Majalla" pitchFamily="2" charset="-78"/>
            </a:endParaRPr>
          </a:p>
          <a:p>
            <a:pPr algn="just" rtl="1"/>
            <a:endParaRPr lang="ar-IQ" dirty="0">
              <a:latin typeface="Sakkal Majalla" pitchFamily="2" charset="-78"/>
              <a:cs typeface="Sakkal Majalla" pitchFamily="2" charset="-78"/>
            </a:endParaRPr>
          </a:p>
          <a:p>
            <a:pPr algn="just" rtl="1">
              <a:buFont typeface="Wingdings" pitchFamily="2" charset="2"/>
              <a:buChar char="§"/>
            </a:pPr>
            <a:r>
              <a:rPr lang="ar-IQ" dirty="0" smtClean="0">
                <a:latin typeface="Sakkal Majalla" pitchFamily="2" charset="-78"/>
                <a:cs typeface="Sakkal Majalla" pitchFamily="2" charset="-78"/>
              </a:rPr>
              <a:t>التعاون الدولي للتعجيل بالتنمية المستدامة في البلدان النامية والسياسات المحلية المرتبطة بها</a:t>
            </a:r>
          </a:p>
          <a:p>
            <a:pPr algn="just" rtl="1">
              <a:buFont typeface="Wingdings" pitchFamily="2" charset="2"/>
              <a:buChar char="§"/>
            </a:pPr>
            <a:r>
              <a:rPr lang="ar-IQ" dirty="0" smtClean="0">
                <a:latin typeface="Sakkal Majalla" pitchFamily="2" charset="-78"/>
                <a:cs typeface="Sakkal Majalla" pitchFamily="2" charset="-78"/>
              </a:rPr>
              <a:t>مكافحة </a:t>
            </a:r>
            <a:r>
              <a:rPr lang="ar-IQ" dirty="0">
                <a:latin typeface="Sakkal Majalla" pitchFamily="2" charset="-78"/>
                <a:cs typeface="Sakkal Majalla" pitchFamily="2" charset="-78"/>
              </a:rPr>
              <a:t>الفقر</a:t>
            </a:r>
          </a:p>
          <a:p>
            <a:pPr algn="just" rtl="1">
              <a:buFont typeface="Wingdings" pitchFamily="2" charset="2"/>
              <a:buChar char="§"/>
            </a:pPr>
            <a:r>
              <a:rPr lang="ar-IQ" dirty="0" smtClean="0">
                <a:latin typeface="Sakkal Majalla" pitchFamily="2" charset="-78"/>
                <a:cs typeface="Sakkal Majalla" pitchFamily="2" charset="-78"/>
              </a:rPr>
              <a:t>أنماط </a:t>
            </a:r>
            <a:r>
              <a:rPr lang="ar-IQ" dirty="0">
                <a:latin typeface="Sakkal Majalla" pitchFamily="2" charset="-78"/>
                <a:cs typeface="Sakkal Majalla" pitchFamily="2" charset="-78"/>
              </a:rPr>
              <a:t>الاستهلاك المتغيرة</a:t>
            </a:r>
          </a:p>
          <a:p>
            <a:pPr algn="just" rtl="1">
              <a:buFont typeface="Wingdings" pitchFamily="2" charset="2"/>
              <a:buChar char="§"/>
            </a:pPr>
            <a:r>
              <a:rPr lang="ar-IQ" dirty="0" smtClean="0">
                <a:latin typeface="Sakkal Majalla" pitchFamily="2" charset="-78"/>
                <a:cs typeface="Sakkal Majalla" pitchFamily="2" charset="-78"/>
              </a:rPr>
              <a:t>الديناميكيات </a:t>
            </a:r>
            <a:r>
              <a:rPr lang="ar-IQ" dirty="0">
                <a:latin typeface="Sakkal Majalla" pitchFamily="2" charset="-78"/>
                <a:cs typeface="Sakkal Majalla" pitchFamily="2" charset="-78"/>
              </a:rPr>
              <a:t>الديموغرافية والاستدامة</a:t>
            </a:r>
          </a:p>
          <a:p>
            <a:pPr algn="just" rtl="1">
              <a:buFont typeface="Wingdings" pitchFamily="2" charset="2"/>
              <a:buChar char="§"/>
            </a:pPr>
            <a:r>
              <a:rPr lang="ar-IQ" dirty="0" smtClean="0">
                <a:latin typeface="Sakkal Majalla" pitchFamily="2" charset="-78"/>
                <a:cs typeface="Sakkal Majalla" pitchFamily="2" charset="-78"/>
              </a:rPr>
              <a:t>حماية </a:t>
            </a:r>
            <a:r>
              <a:rPr lang="ar-IQ" dirty="0">
                <a:latin typeface="Sakkal Majalla" pitchFamily="2" charset="-78"/>
                <a:cs typeface="Sakkal Majalla" pitchFamily="2" charset="-78"/>
              </a:rPr>
              <a:t>صحة الإنسان وتعزيزها</a:t>
            </a:r>
          </a:p>
          <a:p>
            <a:pPr algn="just" rtl="1">
              <a:buFont typeface="Wingdings" pitchFamily="2" charset="2"/>
              <a:buChar char="§"/>
            </a:pPr>
            <a:r>
              <a:rPr lang="ar-IQ" dirty="0" smtClean="0">
                <a:latin typeface="Sakkal Majalla" pitchFamily="2" charset="-78"/>
                <a:cs typeface="Sakkal Majalla" pitchFamily="2" charset="-78"/>
              </a:rPr>
              <a:t>تعزيز </a:t>
            </a:r>
            <a:r>
              <a:rPr lang="ar-IQ" dirty="0">
                <a:latin typeface="Sakkal Majalla" pitchFamily="2" charset="-78"/>
                <a:cs typeface="Sakkal Majalla" pitchFamily="2" charset="-78"/>
              </a:rPr>
              <a:t>التنمية المستدامة للمستوطنات البشرية</a:t>
            </a:r>
          </a:p>
          <a:p>
            <a:pPr algn="just" rtl="1">
              <a:buFont typeface="Wingdings" pitchFamily="2" charset="2"/>
              <a:buChar char="§"/>
            </a:pPr>
            <a:r>
              <a:rPr lang="ar-IQ" dirty="0" smtClean="0">
                <a:latin typeface="Sakkal Majalla" pitchFamily="2" charset="-78"/>
                <a:cs typeface="Sakkal Majalla" pitchFamily="2" charset="-78"/>
              </a:rPr>
              <a:t>إدماج </a:t>
            </a:r>
            <a:r>
              <a:rPr lang="ar-IQ" dirty="0">
                <a:latin typeface="Sakkal Majalla" pitchFamily="2" charset="-78"/>
                <a:cs typeface="Sakkal Majalla" pitchFamily="2" charset="-78"/>
              </a:rPr>
              <a:t>البيئة والتنمية في صنع القرار</a:t>
            </a:r>
          </a:p>
        </p:txBody>
      </p:sp>
    </p:spTree>
    <p:extLst>
      <p:ext uri="{BB962C8B-B14F-4D97-AF65-F5344CB8AC3E}">
        <p14:creationId xmlns:p14="http://schemas.microsoft.com/office/powerpoint/2010/main" val="3329201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normAutofit/>
          </a:bodyPr>
          <a:lstStyle/>
          <a:p>
            <a:pPr algn="ctr" rtl="1"/>
            <a:r>
              <a:rPr lang="ar-IQ" dirty="0"/>
              <a:t>جدول اعمال القرن 21</a:t>
            </a:r>
            <a:endParaRPr lang="en-US" dirty="0"/>
          </a:p>
        </p:txBody>
      </p:sp>
      <p:sp>
        <p:nvSpPr>
          <p:cNvPr id="5" name="Content Placeholder 4"/>
          <p:cNvSpPr>
            <a:spLocks noGrp="1"/>
          </p:cNvSpPr>
          <p:nvPr>
            <p:ph idx="1"/>
          </p:nvPr>
        </p:nvSpPr>
        <p:spPr>
          <a:xfrm>
            <a:off x="76200" y="1066800"/>
            <a:ext cx="8915400" cy="5791200"/>
          </a:xfrm>
        </p:spPr>
        <p:txBody>
          <a:bodyPr>
            <a:normAutofit fontScale="55000" lnSpcReduction="20000"/>
          </a:bodyPr>
          <a:lstStyle/>
          <a:p>
            <a:pPr marL="0" indent="0" algn="just" rtl="1">
              <a:buNone/>
            </a:pPr>
            <a:r>
              <a:rPr lang="ar-IQ" sz="3800" b="1" dirty="0">
                <a:latin typeface="Sakkal Majalla" pitchFamily="2" charset="-78"/>
                <a:cs typeface="Sakkal Majalla" pitchFamily="2" charset="-78"/>
              </a:rPr>
              <a:t>الباب الثاني - صون وإدارة الموارد من أجل </a:t>
            </a:r>
            <a:r>
              <a:rPr lang="ar-IQ" sz="3800" b="1" dirty="0" smtClean="0">
                <a:latin typeface="Sakkal Majalla" pitchFamily="2" charset="-78"/>
                <a:cs typeface="Sakkal Majalla" pitchFamily="2" charset="-78"/>
              </a:rPr>
              <a:t>التنمية</a:t>
            </a:r>
          </a:p>
          <a:p>
            <a:pPr algn="just" rtl="1">
              <a:buFont typeface="Wingdings" pitchFamily="2" charset="2"/>
              <a:buChar char="§"/>
            </a:pPr>
            <a:r>
              <a:rPr lang="ar-IQ" sz="3800" b="1" dirty="0" smtClean="0">
                <a:latin typeface="Sakkal Majalla" pitchFamily="2" charset="-78"/>
                <a:cs typeface="Sakkal Majalla" pitchFamily="2" charset="-78"/>
              </a:rPr>
              <a:t>حماية الغلاف الجوي</a:t>
            </a:r>
          </a:p>
          <a:p>
            <a:pPr algn="just" rtl="1">
              <a:buFont typeface="Wingdings" pitchFamily="2" charset="2"/>
              <a:buChar char="§"/>
            </a:pPr>
            <a:r>
              <a:rPr lang="ar-IQ" sz="3800" b="1" dirty="0" smtClean="0">
                <a:latin typeface="Sakkal Majalla" pitchFamily="2" charset="-78"/>
                <a:cs typeface="Sakkal Majalla" pitchFamily="2" charset="-78"/>
              </a:rPr>
              <a:t>نهج </a:t>
            </a:r>
            <a:r>
              <a:rPr lang="ar-IQ" sz="3800" b="1" dirty="0">
                <a:latin typeface="Sakkal Majalla" pitchFamily="2" charset="-78"/>
                <a:cs typeface="Sakkal Majalla" pitchFamily="2" charset="-78"/>
              </a:rPr>
              <a:t>متكامل لتخطيط وإدارة موارد </a:t>
            </a:r>
            <a:r>
              <a:rPr lang="ar-IQ" sz="3800" b="1" dirty="0" smtClean="0">
                <a:latin typeface="Sakkal Majalla" pitchFamily="2" charset="-78"/>
                <a:cs typeface="Sakkal Majalla" pitchFamily="2" charset="-78"/>
              </a:rPr>
              <a:t>الأراضي</a:t>
            </a:r>
          </a:p>
          <a:p>
            <a:pPr algn="just" rtl="1">
              <a:buFont typeface="Wingdings" pitchFamily="2" charset="2"/>
              <a:buChar char="§"/>
            </a:pPr>
            <a:r>
              <a:rPr lang="ar-IQ" sz="3800" b="1" dirty="0" smtClean="0">
                <a:latin typeface="Sakkal Majalla" pitchFamily="2" charset="-78"/>
                <a:cs typeface="Sakkal Majalla" pitchFamily="2" charset="-78"/>
              </a:rPr>
              <a:t>مكافحة </a:t>
            </a:r>
            <a:r>
              <a:rPr lang="ar-IQ" sz="3800" b="1" dirty="0">
                <a:latin typeface="Sakkal Majalla" pitchFamily="2" charset="-78"/>
                <a:cs typeface="Sakkal Majalla" pitchFamily="2" charset="-78"/>
              </a:rPr>
              <a:t>إزالة الغابات </a:t>
            </a:r>
          </a:p>
          <a:p>
            <a:pPr algn="just" rtl="1">
              <a:buFont typeface="Wingdings" pitchFamily="2" charset="2"/>
              <a:buChar char="§"/>
            </a:pPr>
            <a:r>
              <a:rPr lang="ar-IQ" sz="3800" b="1" dirty="0">
                <a:latin typeface="Sakkal Majalla" pitchFamily="2" charset="-78"/>
                <a:cs typeface="Sakkal Majalla" pitchFamily="2" charset="-78"/>
              </a:rPr>
              <a:t>ا</a:t>
            </a:r>
            <a:r>
              <a:rPr lang="ar-IQ" sz="3800" b="1" dirty="0" smtClean="0">
                <a:latin typeface="Sakkal Majalla" pitchFamily="2" charset="-78"/>
                <a:cs typeface="Sakkal Majalla" pitchFamily="2" charset="-78"/>
              </a:rPr>
              <a:t>دارة </a:t>
            </a:r>
            <a:r>
              <a:rPr lang="ar-IQ" sz="3800" b="1" dirty="0">
                <a:latin typeface="Sakkal Majalla" pitchFamily="2" charset="-78"/>
                <a:cs typeface="Sakkal Majalla" pitchFamily="2" charset="-78"/>
              </a:rPr>
              <a:t>النظم الإيكولوجية الهشة: مكافحة التصحر </a:t>
            </a:r>
            <a:r>
              <a:rPr lang="ar-IQ" sz="3800" b="1" dirty="0" smtClean="0">
                <a:latin typeface="Sakkal Majalla" pitchFamily="2" charset="-78"/>
                <a:cs typeface="Sakkal Majalla" pitchFamily="2" charset="-78"/>
              </a:rPr>
              <a:t>والجفاف</a:t>
            </a:r>
            <a:endParaRPr lang="ar-IQ" sz="3800" b="1" dirty="0">
              <a:latin typeface="Sakkal Majalla" pitchFamily="2" charset="-78"/>
              <a:cs typeface="Sakkal Majalla" pitchFamily="2" charset="-78"/>
            </a:endParaRPr>
          </a:p>
          <a:p>
            <a:pPr algn="just" rtl="1">
              <a:buFont typeface="Wingdings" pitchFamily="2" charset="2"/>
              <a:buChar char="§"/>
            </a:pPr>
            <a:r>
              <a:rPr lang="ar-IQ" sz="3800" b="1" dirty="0">
                <a:latin typeface="Sakkal Majalla" pitchFamily="2" charset="-78"/>
                <a:cs typeface="Sakkal Majalla" pitchFamily="2" charset="-78"/>
              </a:rPr>
              <a:t>إدارة النظم الإيكولودية الهشة: التنمية المستدامة </a:t>
            </a:r>
            <a:r>
              <a:rPr lang="ar-IQ" sz="3800" b="1" dirty="0" smtClean="0">
                <a:latin typeface="Sakkal Majalla" pitchFamily="2" charset="-78"/>
                <a:cs typeface="Sakkal Majalla" pitchFamily="2" charset="-78"/>
              </a:rPr>
              <a:t>للجبال</a:t>
            </a:r>
            <a:endParaRPr lang="ar-IQ" sz="3800" b="1" dirty="0">
              <a:latin typeface="Sakkal Majalla" pitchFamily="2" charset="-78"/>
              <a:cs typeface="Sakkal Majalla" pitchFamily="2" charset="-78"/>
            </a:endParaRPr>
          </a:p>
          <a:p>
            <a:pPr algn="just" rtl="1">
              <a:buFont typeface="Wingdings" pitchFamily="2" charset="2"/>
              <a:buChar char="§"/>
            </a:pPr>
            <a:r>
              <a:rPr lang="ar-IQ" sz="3800" b="1" dirty="0">
                <a:latin typeface="Sakkal Majalla" pitchFamily="2" charset="-78"/>
                <a:cs typeface="Sakkal Majalla" pitchFamily="2" charset="-78"/>
              </a:rPr>
              <a:t>النهوض بالزراعة والتنمية الريفية المستدامة</a:t>
            </a:r>
          </a:p>
          <a:p>
            <a:pPr algn="just" rtl="1">
              <a:buFont typeface="Wingdings" pitchFamily="2" charset="2"/>
              <a:buChar char="§"/>
            </a:pPr>
            <a:r>
              <a:rPr lang="ar-IQ" sz="3800" b="1" dirty="0" smtClean="0">
                <a:latin typeface="Sakkal Majalla" pitchFamily="2" charset="-78"/>
                <a:cs typeface="Sakkal Majalla" pitchFamily="2" charset="-78"/>
              </a:rPr>
              <a:t>حفظ </a:t>
            </a:r>
            <a:r>
              <a:rPr lang="ar-IQ" sz="3800" b="1" dirty="0">
                <a:latin typeface="Sakkal Majalla" pitchFamily="2" charset="-78"/>
                <a:cs typeface="Sakkal Majalla" pitchFamily="2" charset="-78"/>
              </a:rPr>
              <a:t>التنوع </a:t>
            </a:r>
            <a:r>
              <a:rPr lang="ar-IQ" sz="3800" b="1" dirty="0" smtClean="0">
                <a:latin typeface="Sakkal Majalla" pitchFamily="2" charset="-78"/>
                <a:cs typeface="Sakkal Majalla" pitchFamily="2" charset="-78"/>
              </a:rPr>
              <a:t>البيولوجي</a:t>
            </a:r>
            <a:endParaRPr lang="ar-IQ" sz="3800" b="1" dirty="0">
              <a:latin typeface="Sakkal Majalla" pitchFamily="2" charset="-78"/>
              <a:cs typeface="Sakkal Majalla" pitchFamily="2" charset="-78"/>
            </a:endParaRPr>
          </a:p>
          <a:p>
            <a:pPr algn="just" rtl="1">
              <a:buFont typeface="Wingdings" pitchFamily="2" charset="2"/>
              <a:buChar char="§"/>
            </a:pPr>
            <a:r>
              <a:rPr lang="ar-IQ" sz="3800" b="1" dirty="0" smtClean="0">
                <a:latin typeface="Sakkal Majalla" pitchFamily="2" charset="-78"/>
                <a:cs typeface="Sakkal Majalla" pitchFamily="2" charset="-78"/>
              </a:rPr>
              <a:t>الإدارة </a:t>
            </a:r>
            <a:r>
              <a:rPr lang="ar-IQ" sz="3800" b="1" dirty="0">
                <a:latin typeface="Sakkal Majalla" pitchFamily="2" charset="-78"/>
                <a:cs typeface="Sakkal Majalla" pitchFamily="2" charset="-78"/>
              </a:rPr>
              <a:t>السليمة بيئيا للتكنولوجيا الحيوية</a:t>
            </a:r>
          </a:p>
          <a:p>
            <a:pPr algn="just" rtl="1">
              <a:buFont typeface="Wingdings" pitchFamily="2" charset="2"/>
              <a:buChar char="§"/>
            </a:pPr>
            <a:r>
              <a:rPr lang="ar-IQ" sz="3800" b="1" dirty="0" smtClean="0">
                <a:latin typeface="Sakkal Majalla" pitchFamily="2" charset="-78"/>
                <a:cs typeface="Sakkal Majalla" pitchFamily="2" charset="-78"/>
              </a:rPr>
              <a:t>حماية </a:t>
            </a:r>
            <a:r>
              <a:rPr lang="ar-IQ" sz="3800" b="1" dirty="0">
                <a:latin typeface="Sakkal Majalla" pitchFamily="2" charset="-78"/>
                <a:cs typeface="Sakkal Majalla" pitchFamily="2" charset="-78"/>
              </a:rPr>
              <a:t>المحيطات وكل أنواع البحار، بما في ذلك البحار المغلقة وشبه المغلقة والمناطق الساحلية، وحماية مواردها الحية وترشيد استغلالها وتنميتها</a:t>
            </a:r>
          </a:p>
          <a:p>
            <a:pPr algn="just" rtl="1">
              <a:buFont typeface="Wingdings" pitchFamily="2" charset="2"/>
              <a:buChar char="§"/>
            </a:pPr>
            <a:r>
              <a:rPr lang="ar-IQ" sz="3800" b="1" dirty="0" smtClean="0">
                <a:latin typeface="Sakkal Majalla" pitchFamily="2" charset="-78"/>
                <a:cs typeface="Sakkal Majalla" pitchFamily="2" charset="-78"/>
              </a:rPr>
              <a:t>حماية </a:t>
            </a:r>
            <a:r>
              <a:rPr lang="ar-IQ" sz="3800" b="1" dirty="0">
                <a:latin typeface="Sakkal Majalla" pitchFamily="2" charset="-78"/>
                <a:cs typeface="Sakkal Majalla" pitchFamily="2" charset="-78"/>
              </a:rPr>
              <a:t>نوعية موارد المياه العذبة وإمدادتها: تطبيق نهج متكاملة على تنمية موارد المياه وإدارتها واستخدامها</a:t>
            </a:r>
          </a:p>
          <a:p>
            <a:pPr algn="just" rtl="1">
              <a:buFont typeface="Wingdings" pitchFamily="2" charset="2"/>
              <a:buChar char="§"/>
            </a:pPr>
            <a:r>
              <a:rPr lang="ar-IQ" sz="3800" b="1" dirty="0">
                <a:latin typeface="Sakkal Majalla" pitchFamily="2" charset="-78"/>
                <a:cs typeface="Sakkal Majalla" pitchFamily="2" charset="-78"/>
              </a:rPr>
              <a:t>ا</a:t>
            </a:r>
            <a:r>
              <a:rPr lang="ar-IQ" sz="3800" b="1" dirty="0" smtClean="0">
                <a:latin typeface="Sakkal Majalla" pitchFamily="2" charset="-78"/>
                <a:cs typeface="Sakkal Majalla" pitchFamily="2" charset="-78"/>
              </a:rPr>
              <a:t>لإدارة </a:t>
            </a:r>
            <a:r>
              <a:rPr lang="ar-IQ" sz="3800" b="1" dirty="0">
                <a:latin typeface="Sakkal Majalla" pitchFamily="2" charset="-78"/>
                <a:cs typeface="Sakkal Majalla" pitchFamily="2" charset="-78"/>
              </a:rPr>
              <a:t>السليمة بيئيا للمواد الكيميائية السمية، بما في ذلك منع الاتجار الدولي غير المشروع بالمنتجات السمية والخطرة</a:t>
            </a:r>
          </a:p>
          <a:p>
            <a:pPr algn="just" rtl="1">
              <a:buFont typeface="Wingdings" pitchFamily="2" charset="2"/>
              <a:buChar char="§"/>
            </a:pPr>
            <a:r>
              <a:rPr lang="ar-IQ" sz="3800" b="1" dirty="0">
                <a:latin typeface="Sakkal Majalla" pitchFamily="2" charset="-78"/>
                <a:cs typeface="Sakkal Majalla" pitchFamily="2" charset="-78"/>
              </a:rPr>
              <a:t>ا</a:t>
            </a:r>
            <a:r>
              <a:rPr lang="ar-IQ" sz="3800" b="1" dirty="0" smtClean="0">
                <a:latin typeface="Sakkal Majalla" pitchFamily="2" charset="-78"/>
                <a:cs typeface="Sakkal Majalla" pitchFamily="2" charset="-78"/>
              </a:rPr>
              <a:t>لإدارة </a:t>
            </a:r>
            <a:r>
              <a:rPr lang="ar-IQ" sz="3800" b="1" dirty="0">
                <a:latin typeface="Sakkal Majalla" pitchFamily="2" charset="-78"/>
                <a:cs typeface="Sakkal Majalla" pitchFamily="2" charset="-78"/>
              </a:rPr>
              <a:t>السليمة بيئيا للنفايات الخطرة بما في ذلك منع الاتجار الدولي غير المشروع بالنفايات </a:t>
            </a:r>
            <a:r>
              <a:rPr lang="ar-IQ" sz="3800" b="1" dirty="0" smtClean="0">
                <a:latin typeface="Sakkal Majalla" pitchFamily="2" charset="-78"/>
                <a:cs typeface="Sakkal Majalla" pitchFamily="2" charset="-78"/>
              </a:rPr>
              <a:t>الخطرة</a:t>
            </a:r>
          </a:p>
          <a:p>
            <a:pPr algn="just" rtl="1">
              <a:buFont typeface="Wingdings" pitchFamily="2" charset="2"/>
              <a:buChar char="§"/>
            </a:pPr>
            <a:r>
              <a:rPr lang="ar-IQ" sz="3800" b="1" dirty="0" smtClean="0">
                <a:latin typeface="Sakkal Majalla" pitchFamily="2" charset="-78"/>
                <a:cs typeface="Sakkal Majalla" pitchFamily="2" charset="-78"/>
              </a:rPr>
              <a:t>الإدارة </a:t>
            </a:r>
            <a:r>
              <a:rPr lang="ar-IQ" sz="3800" b="1" dirty="0">
                <a:latin typeface="Sakkal Majalla" pitchFamily="2" charset="-78"/>
                <a:cs typeface="Sakkal Majalla" pitchFamily="2" charset="-78"/>
              </a:rPr>
              <a:t>السليمة بيئيا للنفايات الصلبة والمسائل المتصلة </a:t>
            </a:r>
            <a:r>
              <a:rPr lang="ar-IQ" sz="3800" b="1" dirty="0" smtClean="0">
                <a:latin typeface="Sakkal Majalla" pitchFamily="2" charset="-78"/>
                <a:cs typeface="Sakkal Majalla" pitchFamily="2" charset="-78"/>
              </a:rPr>
              <a:t>بالصرف الصحي</a:t>
            </a:r>
          </a:p>
          <a:p>
            <a:pPr algn="just" rtl="1">
              <a:buFont typeface="Wingdings" pitchFamily="2" charset="2"/>
              <a:buChar char="§"/>
            </a:pPr>
            <a:r>
              <a:rPr lang="ar-IQ" sz="3800" b="1" dirty="0" smtClean="0">
                <a:latin typeface="Sakkal Majalla" pitchFamily="2" charset="-78"/>
                <a:cs typeface="Sakkal Majalla" pitchFamily="2" charset="-78"/>
              </a:rPr>
              <a:t>الإدارة </a:t>
            </a:r>
            <a:r>
              <a:rPr lang="ar-IQ" sz="3800" b="1" dirty="0">
                <a:latin typeface="Sakkal Majalla" pitchFamily="2" charset="-78"/>
                <a:cs typeface="Sakkal Majalla" pitchFamily="2" charset="-78"/>
              </a:rPr>
              <a:t>المأمونة والسليمة بيئيا للنفايات المشعة</a:t>
            </a:r>
            <a:endParaRPr lang="en-US" sz="3800" b="1" dirty="0">
              <a:latin typeface="Sakkal Majalla" pitchFamily="2" charset="-78"/>
              <a:cs typeface="Sakkal Majalla" pitchFamily="2" charset="-78"/>
            </a:endParaRPr>
          </a:p>
        </p:txBody>
      </p:sp>
    </p:spTree>
    <p:extLst>
      <p:ext uri="{BB962C8B-B14F-4D97-AF65-F5344CB8AC3E}">
        <p14:creationId xmlns:p14="http://schemas.microsoft.com/office/powerpoint/2010/main" val="3410487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lstStyle/>
          <a:p>
            <a:pPr algn="ctr" rtl="1"/>
            <a:r>
              <a:rPr lang="ar-IQ" dirty="0"/>
              <a:t>جدول اعمال القرن 21</a:t>
            </a:r>
            <a:endParaRPr lang="en-US" dirty="0"/>
          </a:p>
        </p:txBody>
      </p:sp>
      <p:sp>
        <p:nvSpPr>
          <p:cNvPr id="3" name="Content Placeholder 2"/>
          <p:cNvSpPr>
            <a:spLocks noGrp="1"/>
          </p:cNvSpPr>
          <p:nvPr>
            <p:ph idx="1"/>
          </p:nvPr>
        </p:nvSpPr>
        <p:spPr>
          <a:xfrm>
            <a:off x="228600" y="1143000"/>
            <a:ext cx="8763000" cy="5410200"/>
          </a:xfrm>
        </p:spPr>
        <p:txBody>
          <a:bodyPr>
            <a:normAutofit fontScale="77500" lnSpcReduction="20000"/>
          </a:bodyPr>
          <a:lstStyle/>
          <a:p>
            <a:pPr marL="0" indent="0" algn="just" rtl="1">
              <a:buNone/>
            </a:pPr>
            <a:r>
              <a:rPr lang="ar-IQ" dirty="0"/>
              <a:t>الباب الثالث - تعزيز دور الفئات الرئيسية</a:t>
            </a:r>
          </a:p>
          <a:p>
            <a:pPr algn="just" rtl="1"/>
            <a:endParaRPr lang="ar-IQ" dirty="0"/>
          </a:p>
          <a:p>
            <a:pPr algn="just" rtl="1">
              <a:buFont typeface="Courier New" pitchFamily="49" charset="0"/>
              <a:buChar char="o"/>
            </a:pPr>
            <a:r>
              <a:rPr lang="ar-IQ" dirty="0" smtClean="0"/>
              <a:t>ديباجة</a:t>
            </a:r>
            <a:endParaRPr lang="ar-IQ" dirty="0"/>
          </a:p>
          <a:p>
            <a:pPr algn="just" rtl="1">
              <a:buFont typeface="Courier New" pitchFamily="49" charset="0"/>
              <a:buChar char="o"/>
            </a:pPr>
            <a:r>
              <a:rPr lang="ar-IQ" dirty="0" smtClean="0"/>
              <a:t>الدور </a:t>
            </a:r>
            <a:r>
              <a:rPr lang="ar-IQ" dirty="0"/>
              <a:t>العالمي للمرأة في تحقيق تنمية مستدامة ومنصفة</a:t>
            </a:r>
          </a:p>
          <a:p>
            <a:pPr algn="just" rtl="1">
              <a:buFont typeface="Courier New" pitchFamily="49" charset="0"/>
              <a:buChar char="o"/>
            </a:pPr>
            <a:r>
              <a:rPr lang="ar-IQ" dirty="0" smtClean="0"/>
              <a:t>دور </a:t>
            </a:r>
            <a:r>
              <a:rPr lang="ar-IQ" dirty="0"/>
              <a:t>الأطفال والشباب في التنمية</a:t>
            </a:r>
          </a:p>
          <a:p>
            <a:pPr algn="just" rtl="1">
              <a:buFont typeface="Courier New" pitchFamily="49" charset="0"/>
              <a:buChar char="o"/>
            </a:pPr>
            <a:r>
              <a:rPr lang="ar-IQ" dirty="0" smtClean="0"/>
              <a:t>الاعتراف </a:t>
            </a:r>
            <a:r>
              <a:rPr lang="ar-IQ" dirty="0"/>
              <a:t>بدور السكان الأصليين ومجتمعاتهم وتعزيز هذا الدور</a:t>
            </a:r>
          </a:p>
          <a:p>
            <a:pPr algn="just" rtl="1">
              <a:buFont typeface="Courier New" pitchFamily="49" charset="0"/>
              <a:buChar char="o"/>
            </a:pPr>
            <a:r>
              <a:rPr lang="ar-IQ" dirty="0"/>
              <a:t>ت</a:t>
            </a:r>
            <a:r>
              <a:rPr lang="ar-IQ" dirty="0" smtClean="0"/>
              <a:t>عزيز </a:t>
            </a:r>
            <a:r>
              <a:rPr lang="ar-IQ" dirty="0"/>
              <a:t>دور المنظمات غير الحكومية: شركاء في التنمية المستدامة</a:t>
            </a:r>
          </a:p>
          <a:p>
            <a:pPr algn="just" rtl="1">
              <a:buFont typeface="Courier New" pitchFamily="49" charset="0"/>
              <a:buChar char="o"/>
            </a:pPr>
            <a:r>
              <a:rPr lang="ar-IQ" dirty="0" smtClean="0"/>
              <a:t>مبادرات </a:t>
            </a:r>
            <a:r>
              <a:rPr lang="ar-IQ" dirty="0"/>
              <a:t>السلطات المحلية في مجال دعم جدول أعمال القرن 21</a:t>
            </a:r>
          </a:p>
          <a:p>
            <a:pPr algn="just" rtl="1">
              <a:buFont typeface="Courier New" pitchFamily="49" charset="0"/>
              <a:buChar char="o"/>
            </a:pPr>
            <a:r>
              <a:rPr lang="ar-IQ" dirty="0" smtClean="0"/>
              <a:t>تعزيز </a:t>
            </a:r>
            <a:r>
              <a:rPr lang="ar-IQ" dirty="0"/>
              <a:t>دور العمال ونقاباتهم</a:t>
            </a:r>
          </a:p>
          <a:p>
            <a:pPr algn="just" rtl="1">
              <a:buFont typeface="Courier New" pitchFamily="49" charset="0"/>
              <a:buChar char="o"/>
            </a:pPr>
            <a:r>
              <a:rPr lang="ar-IQ" dirty="0" smtClean="0"/>
              <a:t>تعزيز </a:t>
            </a:r>
            <a:r>
              <a:rPr lang="ar-IQ" dirty="0"/>
              <a:t>دور التجارة والصناعة</a:t>
            </a:r>
          </a:p>
          <a:p>
            <a:pPr algn="just" rtl="1">
              <a:buFont typeface="Courier New" pitchFamily="49" charset="0"/>
              <a:buChar char="o"/>
            </a:pPr>
            <a:r>
              <a:rPr lang="ar-IQ" dirty="0" smtClean="0"/>
              <a:t>الأوساط </a:t>
            </a:r>
            <a:r>
              <a:rPr lang="ar-IQ" dirty="0"/>
              <a:t>العلمية والتكنولوجية</a:t>
            </a:r>
          </a:p>
          <a:p>
            <a:pPr algn="just" rtl="1">
              <a:buFont typeface="Courier New" pitchFamily="49" charset="0"/>
              <a:buChar char="o"/>
            </a:pPr>
            <a:r>
              <a:rPr lang="ar-IQ" dirty="0" smtClean="0"/>
              <a:t>تعزيز </a:t>
            </a:r>
            <a:r>
              <a:rPr lang="ar-IQ" dirty="0"/>
              <a:t>دور المزارعين</a:t>
            </a:r>
            <a:endParaRPr lang="en-US" dirty="0"/>
          </a:p>
        </p:txBody>
      </p:sp>
    </p:spTree>
    <p:extLst>
      <p:ext uri="{BB962C8B-B14F-4D97-AF65-F5344CB8AC3E}">
        <p14:creationId xmlns:p14="http://schemas.microsoft.com/office/powerpoint/2010/main" val="202249357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808</TotalTime>
  <Words>2170</Words>
  <Application>Microsoft Office PowerPoint</Application>
  <PresentationFormat>On-screen Show (4:3)</PresentationFormat>
  <Paragraphs>131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Trek</vt:lpstr>
      <vt:lpstr>اعداد المهندس لؤي صادق المختار</vt:lpstr>
      <vt:lpstr>  نبذة تاريخية عن العمل البيئي الدولي</vt:lpstr>
      <vt:lpstr>قمة الارض في ستكهولم / قمة البيئة البشرية 1972</vt:lpstr>
      <vt:lpstr>قمة الارض في نيروبي / 1982</vt:lpstr>
      <vt:lpstr>قمة الارض في ريو / البيئة و التنمية 1992</vt:lpstr>
      <vt:lpstr>اهم نتائج و مخرجات قمة ريو 1992</vt:lpstr>
      <vt:lpstr>جدول اعمال القرن 21</vt:lpstr>
      <vt:lpstr>جدول اعمال القرن 21</vt:lpstr>
      <vt:lpstr>جدول اعمال القرن 21</vt:lpstr>
      <vt:lpstr>جدول اعمال القرن 21</vt:lpstr>
      <vt:lpstr>اعلان ريو / المبادئ التوجيهية</vt:lpstr>
      <vt:lpstr>اعلان ريو / المبادئ التوجيهية</vt:lpstr>
      <vt:lpstr>اعلان ريو / المبادئ التوجيهية</vt:lpstr>
      <vt:lpstr>اعلان ريو / المبادئ التوجيهية</vt:lpstr>
      <vt:lpstr>اعلان ريو / المبادئ التوجيهية</vt:lpstr>
      <vt:lpstr>اعلان ريو / المبادئ التوجيهية</vt:lpstr>
      <vt:lpstr>قمة الارض جوهانسبرغ / التنمية المستدامة 2002</vt:lpstr>
      <vt:lpstr>قمة الارض ريو +20 / الاقتصاد الاخضر 2012</vt:lpstr>
      <vt:lpstr>الاتفاقيات البيئية الدولية / المواضيع الرئيسية </vt:lpstr>
      <vt:lpstr>الاتفاقيات الكيمياوية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24</cp:revision>
  <dcterms:created xsi:type="dcterms:W3CDTF">2013-12-04T15:26:01Z</dcterms:created>
  <dcterms:modified xsi:type="dcterms:W3CDTF">2013-12-05T04:54:12Z</dcterms:modified>
</cp:coreProperties>
</file>