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E824-D115-4836-8234-D346460A790F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2150-FF40-4B87-B72D-48F2ED21A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29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E824-D115-4836-8234-D346460A790F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2150-FF40-4B87-B72D-48F2ED21A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90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E824-D115-4836-8234-D346460A790F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2150-FF40-4B87-B72D-48F2ED21A05B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062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E824-D115-4836-8234-D346460A790F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2150-FF40-4B87-B72D-48F2ED21A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48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E824-D115-4836-8234-D346460A790F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2150-FF40-4B87-B72D-48F2ED21A05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748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E824-D115-4836-8234-D346460A790F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2150-FF40-4B87-B72D-48F2ED21A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754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E824-D115-4836-8234-D346460A790F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2150-FF40-4B87-B72D-48F2ED21A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997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E824-D115-4836-8234-D346460A790F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2150-FF40-4B87-B72D-48F2ED21A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43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E824-D115-4836-8234-D346460A790F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2150-FF40-4B87-B72D-48F2ED21A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12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E824-D115-4836-8234-D346460A790F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2150-FF40-4B87-B72D-48F2ED21A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5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E824-D115-4836-8234-D346460A790F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2150-FF40-4B87-B72D-48F2ED21A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15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E824-D115-4836-8234-D346460A790F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2150-FF40-4B87-B72D-48F2ED21A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26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E824-D115-4836-8234-D346460A790F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2150-FF40-4B87-B72D-48F2ED21A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83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E824-D115-4836-8234-D346460A790F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2150-FF40-4B87-B72D-48F2ED21A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90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E824-D115-4836-8234-D346460A790F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2150-FF40-4B87-B72D-48F2ED21A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80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E824-D115-4836-8234-D346460A790F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2150-FF40-4B87-B72D-48F2ED21A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71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E824-D115-4836-8234-D346460A790F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D82150-FF40-4B87-B72D-48F2ED21A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72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5055" y="3291638"/>
            <a:ext cx="7766936" cy="1646302"/>
          </a:xfrm>
        </p:spPr>
        <p:txBody>
          <a:bodyPr/>
          <a:lstStyle/>
          <a:p>
            <a:pPr algn="ctr"/>
            <a:r>
              <a:rPr lang="en-GB" dirty="0"/>
              <a:t>Lect6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Finite Impulse response (FIR) filter design </a:t>
            </a:r>
          </a:p>
        </p:txBody>
      </p:sp>
    </p:spTree>
    <p:extLst>
      <p:ext uri="{BB962C8B-B14F-4D97-AF65-F5344CB8AC3E}">
        <p14:creationId xmlns:p14="http://schemas.microsoft.com/office/powerpoint/2010/main" val="38534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6.1 Summary of key characteristic features of FIR filter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66284"/>
            <a:ext cx="8596668" cy="3880773"/>
          </a:xfrm>
        </p:spPr>
        <p:txBody>
          <a:bodyPr/>
          <a:lstStyle/>
          <a:p>
            <a:r>
              <a:rPr lang="en-GB" sz="2400" dirty="0"/>
              <a:t>Filter design starts from specifications and includes the coefficient calculation, analysis of finite </a:t>
            </a:r>
            <a:r>
              <a:rPr lang="en-GB" sz="2400" dirty="0" err="1"/>
              <a:t>wordlength</a:t>
            </a:r>
            <a:r>
              <a:rPr lang="en-GB" sz="2400" dirty="0"/>
              <a:t> effects and implementation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r>
              <a:rPr lang="en-GB" sz="2400" dirty="0" smtClean="0"/>
              <a:t> </a:t>
            </a:r>
            <a:endParaRPr lang="en-GB" sz="2400" dirty="0"/>
          </a:p>
          <a:p>
            <a:r>
              <a:rPr lang="en-GB" sz="2400" dirty="0" smtClean="0"/>
              <a:t>a</a:t>
            </a:r>
            <a:r>
              <a:rPr lang="en-GB" sz="2400" dirty="0"/>
              <a:t>) The basic FIR filter is characterized by the following two equations </a:t>
            </a:r>
            <a:endParaRPr lang="en-GB" sz="24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830" y="4676771"/>
            <a:ext cx="6437944" cy="173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860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316542" cy="1320800"/>
          </a:xfrm>
        </p:spPr>
        <p:txBody>
          <a:bodyPr/>
          <a:lstStyle/>
          <a:p>
            <a:r>
              <a:rPr lang="en-GB" b="1" dirty="0" smtClean="0"/>
              <a:t>6.2 </a:t>
            </a:r>
            <a:r>
              <a:rPr lang="en-GB" b="1" dirty="0"/>
              <a:t>Linear phase response and its implication 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930400"/>
                <a:ext cx="8596668" cy="3880773"/>
              </a:xfrm>
            </p:spPr>
            <p:txBody>
              <a:bodyPr/>
              <a:lstStyle/>
              <a:p>
                <a:r>
                  <a:rPr lang="en-GB" dirty="0"/>
                  <a:t>a) The phase delay of the filter is the amount of time delay for each frequency components (𝑇𝑃). </a:t>
                </a:r>
              </a:p>
              <a:p>
                <a:r>
                  <a:rPr lang="en-GB" dirty="0"/>
                  <a:t>b) The group delay is the average time delay of the composite signal suffer at each frequency 𝑇𝑔 </a:t>
                </a:r>
                <a:endParaRPr lang="en-GB" dirty="0" smtClean="0"/>
              </a:p>
              <a:p>
                <a:r>
                  <a:rPr lang="en-GB" dirty="0" smtClean="0"/>
                  <a:t>A filter is said to have a linear phase response if its phase response satisfied one of the following relationship: </a:t>
                </a:r>
              </a:p>
              <a:p>
                <a:pPr marL="1257300" lvl="3" indent="0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1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=−∝</m:t>
                    </m:r>
                    <m:r>
                      <a:rPr lang="en-US" sz="1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   … (6.3a)</a:t>
                </a:r>
                <a:endParaRPr lang="en-GB" sz="1600" dirty="0">
                  <a:solidFill>
                    <a:schemeClr val="tx1"/>
                  </a:solidFill>
                </a:endParaRPr>
              </a:p>
              <a:p>
                <a:pPr marL="1257300" lvl="3" indent="0">
                  <a:buNone/>
                </a:pPr>
                <a14:m>
                  <m:oMath xmlns:m="http://schemas.openxmlformats.org/officeDocument/2006/math">
                    <m:r>
                      <a:rPr lang="en-US" sz="1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1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sz="1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−∝</m:t>
                    </m:r>
                    <m:r>
                      <a:rPr lang="en-US" sz="1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   … (6.3b)</a:t>
                </a:r>
                <a:endParaRPr lang="en-GB" dirty="0">
                  <a:solidFill>
                    <a:schemeClr val="tx1"/>
                  </a:solidFill>
                </a:endParaRPr>
              </a:p>
              <a:p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en-US" dirty="0"/>
                  <a:t> are constant.</a:t>
                </a: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930400"/>
                <a:ext cx="8596668" cy="3880773"/>
              </a:xfrm>
              <a:blipFill rotWithShape="0">
                <a:blip r:embed="rId2"/>
                <a:stretch>
                  <a:fillRect l="-142" t="-1101" r="-5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37" y="5080661"/>
            <a:ext cx="483870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182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6.3 </a:t>
            </a:r>
            <a:r>
              <a:rPr lang="en-GB" b="1" dirty="0"/>
              <a:t>FIR filter design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8326"/>
            <a:ext cx="8596668" cy="3880773"/>
          </a:xfrm>
        </p:spPr>
        <p:txBody>
          <a:bodyPr/>
          <a:lstStyle/>
          <a:p>
            <a:r>
              <a:rPr lang="en-GB" sz="2400" dirty="0" smtClean="0"/>
              <a:t>As </a:t>
            </a:r>
            <a:r>
              <a:rPr lang="en-GB" sz="2400" dirty="0"/>
              <a:t>discussed before, the design of a digital filter involve:- </a:t>
            </a:r>
          </a:p>
          <a:p>
            <a:pPr lvl="1"/>
            <a:r>
              <a:rPr lang="en-GB" sz="2200" dirty="0"/>
              <a:t>1. Filter specification </a:t>
            </a:r>
          </a:p>
          <a:p>
            <a:pPr lvl="1"/>
            <a:r>
              <a:rPr lang="en-GB" sz="2200" dirty="0"/>
              <a:t>2. Coefficient calculation </a:t>
            </a:r>
          </a:p>
          <a:p>
            <a:pPr lvl="1"/>
            <a:r>
              <a:rPr lang="en-GB" sz="2200" dirty="0"/>
              <a:t>3. Realization </a:t>
            </a:r>
          </a:p>
          <a:p>
            <a:pPr lvl="1"/>
            <a:r>
              <a:rPr lang="en-GB" sz="2200" dirty="0"/>
              <a:t>4. Analysis of finite </a:t>
            </a:r>
            <a:r>
              <a:rPr lang="en-GB" sz="2200" dirty="0" err="1"/>
              <a:t>worldlength</a:t>
            </a:r>
            <a:r>
              <a:rPr lang="en-GB" sz="2200" dirty="0"/>
              <a:t> effects </a:t>
            </a:r>
          </a:p>
          <a:p>
            <a:pPr lvl="1"/>
            <a:r>
              <a:rPr lang="en-GB" sz="2200" dirty="0"/>
              <a:t>5. Implementation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914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09009"/>
            <a:ext cx="8596668" cy="1320800"/>
          </a:xfrm>
        </p:spPr>
        <p:txBody>
          <a:bodyPr/>
          <a:lstStyle/>
          <a:p>
            <a:r>
              <a:rPr lang="en-GB" dirty="0"/>
              <a:t>6.4 FIR coefficient calculation methods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810" y="2129809"/>
            <a:ext cx="8596668" cy="388077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</a:t>
            </a:r>
            <a:r>
              <a:rPr lang="en-GB" sz="2800" dirty="0"/>
              <a:t>) Window method</a:t>
            </a:r>
          </a:p>
          <a:p>
            <a:r>
              <a:rPr lang="en-GB" sz="2800" dirty="0"/>
              <a:t>b) Optimal method</a:t>
            </a:r>
          </a:p>
          <a:p>
            <a:r>
              <a:rPr lang="en-GB" sz="2800" dirty="0"/>
              <a:t>c) Frequency sampling method</a:t>
            </a:r>
            <a:endParaRPr lang="en-GB" sz="4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2057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6.4.1 Window Method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270000"/>
                <a:ext cx="8596668" cy="3880773"/>
              </a:xfrm>
            </p:spPr>
            <p:txBody>
              <a:bodyPr>
                <a:normAutofit fontScale="92500" lnSpcReduction="10000"/>
              </a:bodyPr>
              <a:lstStyle/>
              <a:p>
                <a:pPr lvl="0"/>
                <a:r>
                  <a:rPr lang="en-US" dirty="0"/>
                  <a:t>The frequency response of a filter,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the corresponding impulse response,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are related by the inverse FT.</a:t>
                </a:r>
                <a:endParaRPr lang="en-GB" dirty="0"/>
              </a:p>
              <a:p>
                <a:pPr marL="1714500" lvl="4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  <m:nary>
                      <m:naryPr>
                        <m:limLoc m:val="subSup"/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𝜋</m:t>
                        </m:r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𝜋</m:t>
                        </m:r>
                      </m:sup>
                      <m:e>
                        <m:sSub>
                          <m:sSub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</m:s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𝑗𝑤𝑛</m:t>
                        </m:r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𝑑𝑤</m:t>
                    </m:r>
                  </m:oMath>
                </a14:m>
                <a:r>
                  <a:rPr lang="en-US" sz="2600" dirty="0"/>
                  <a:t>                …. (6.8)</a:t>
                </a:r>
                <a:endParaRPr lang="en-GB" sz="2600" dirty="0"/>
              </a:p>
              <a:p>
                <a:r>
                  <a:rPr lang="en-US" dirty="0"/>
                  <a:t>The subscript D is used to distinguish between the ideal and practical impulse </a:t>
                </a:r>
                <a:r>
                  <a:rPr lang="en-US" dirty="0" err="1" smtClean="0"/>
                  <a:t>response.Let</a:t>
                </a:r>
                <a:r>
                  <a:rPr lang="en-US" dirty="0" smtClean="0"/>
                  <a:t> </a:t>
                </a:r>
                <a:r>
                  <a:rPr lang="en-US" dirty="0"/>
                  <a:t>us consider to design a low pass filter with cutoff frequency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as shown in fig (6.2).</a:t>
                </a:r>
                <a:endParaRPr lang="en-GB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  <m:nary>
                      <m:naryPr>
                        <m:limLoc m:val="subSup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𝑗𝑤𝑛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𝑑𝑤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  <m:nary>
                      <m:naryPr>
                        <m:limLoc m:val="subSup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sup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𝑗𝑤𝑛</m:t>
                            </m:r>
                          </m:sup>
                        </m:sSup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𝑑𝑤</m:t>
                    </m:r>
                  </m:oMath>
                </a14:m>
                <a:endParaRPr lang="en-GB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𝑗𝑛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𝑗𝑛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𝑠𝑖𝑛</m:t>
                        </m:r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 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−∞&lt;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&lt;∞</m:t>
                    </m:r>
                  </m:oMath>
                </a14:m>
                <a:r>
                  <a:rPr lang="en-US" dirty="0"/>
                  <a:t>  … (6.9)</a:t>
                </a:r>
                <a:endParaRPr lang="en-GB" dirty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  for n=0 using </a:t>
                </a:r>
                <a:r>
                  <a:rPr lang="en-US" dirty="0" err="1"/>
                  <a:t>Hopital</a:t>
                </a:r>
                <a:r>
                  <a:rPr lang="en-US" dirty="0"/>
                  <a:t> transform</a:t>
                </a: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270000"/>
                <a:ext cx="8596668" cy="3880773"/>
              </a:xfrm>
              <a:blipFill rotWithShape="0">
                <a:blip r:embed="rId2"/>
                <a:stretch>
                  <a:fillRect l="-71" t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668" y="4436375"/>
            <a:ext cx="2543175" cy="212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26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04627" y="69898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900" dirty="0"/>
              <a:t>6.4.2 The optimal method 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04627" y="1359387"/>
            <a:ext cx="85734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The optimal method of calculating FIR filter coefficients is very powerful, very flexible, because of the existence of an excellent design program.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818" y="2680187"/>
            <a:ext cx="6891054" cy="366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491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6.4.3 Frequency Sampling method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2400" dirty="0" smtClean="0"/>
              <a:t>The </a:t>
            </a:r>
            <a:r>
              <a:rPr lang="en-GB" sz="2400" dirty="0"/>
              <a:t>frequency sampling method allows us to design </a:t>
            </a:r>
            <a:r>
              <a:rPr lang="en-GB" sz="2400" dirty="0" err="1"/>
              <a:t>nonrecursive</a:t>
            </a:r>
            <a:r>
              <a:rPr lang="en-GB" sz="2400" dirty="0"/>
              <a:t> FIR filters for both standard frequency selective filters (</a:t>
            </a:r>
            <a:r>
              <a:rPr lang="en-GB" sz="2400" dirty="0" smtClean="0"/>
              <a:t>low pass</a:t>
            </a:r>
            <a:r>
              <a:rPr lang="en-GB" sz="2400" dirty="0"/>
              <a:t>, </a:t>
            </a:r>
            <a:r>
              <a:rPr lang="en-GB" sz="2400" dirty="0" smtClean="0"/>
              <a:t>high pass</a:t>
            </a:r>
            <a:r>
              <a:rPr lang="en-GB" sz="2400" dirty="0"/>
              <a:t>, </a:t>
            </a:r>
            <a:r>
              <a:rPr lang="en-GB" sz="2400" dirty="0" smtClean="0"/>
              <a:t>band pass </a:t>
            </a:r>
            <a:r>
              <a:rPr lang="en-GB" sz="2400" dirty="0"/>
              <a:t>filters) and filters with arbitrary frequency response. A main attraction of the frequency sampling method is that it also allows recursive implementation of FIR filters.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02965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265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Cambria Math</vt:lpstr>
      <vt:lpstr>Times New Roman</vt:lpstr>
      <vt:lpstr>Trebuchet MS</vt:lpstr>
      <vt:lpstr>Wingdings 3</vt:lpstr>
      <vt:lpstr>Facet</vt:lpstr>
      <vt:lpstr>Lect6   Finite Impulse response (FIR) filter design </vt:lpstr>
      <vt:lpstr>6.1 Summary of key characteristic features of FIR filter  </vt:lpstr>
      <vt:lpstr>6.2 Linear phase response and its implication </vt:lpstr>
      <vt:lpstr>6.3 FIR filter design  </vt:lpstr>
      <vt:lpstr>6.4 FIR coefficient calculation methods </vt:lpstr>
      <vt:lpstr>6.4.1 Window Method </vt:lpstr>
      <vt:lpstr>PowerPoint Presentation</vt:lpstr>
      <vt:lpstr>6.4.3 Frequency Sampling method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Lect6   Finite Impulse response (FIR) filter design </dc:title>
  <dc:creator>East01</dc:creator>
  <cp:lastModifiedBy>East01</cp:lastModifiedBy>
  <cp:revision>6</cp:revision>
  <dcterms:created xsi:type="dcterms:W3CDTF">2017-09-24T09:53:51Z</dcterms:created>
  <dcterms:modified xsi:type="dcterms:W3CDTF">2017-09-27T06:36:01Z</dcterms:modified>
</cp:coreProperties>
</file>