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6"/>
  </p:notesMasterIdLst>
  <p:sldIdLst>
    <p:sldId id="256" r:id="rId2"/>
    <p:sldId id="257" r:id="rId3"/>
    <p:sldId id="259" r:id="rId4"/>
    <p:sldId id="261" r:id="rId5"/>
    <p:sldId id="273" r:id="rId6"/>
    <p:sldId id="274" r:id="rId7"/>
    <p:sldId id="263" r:id="rId8"/>
    <p:sldId id="265" r:id="rId9"/>
    <p:sldId id="266" r:id="rId10"/>
    <p:sldId id="268" r:id="rId11"/>
    <p:sldId id="269" r:id="rId12"/>
    <p:sldId id="271" r:id="rId13"/>
    <p:sldId id="272" r:id="rId14"/>
    <p:sldId id="275" r:id="rId15"/>
    <p:sldId id="276" r:id="rId16"/>
    <p:sldId id="277" r:id="rId17"/>
    <p:sldId id="290" r:id="rId18"/>
    <p:sldId id="285" r:id="rId19"/>
    <p:sldId id="278" r:id="rId20"/>
    <p:sldId id="279" r:id="rId21"/>
    <p:sldId id="282" r:id="rId22"/>
    <p:sldId id="283" r:id="rId23"/>
    <p:sldId id="284"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956F49"/>
    <a:srgbClr val="E3C51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9BBCA9-6176-459A-9188-68E8F66B9EF6}" type="datetimeFigureOut">
              <a:rPr lang="en-US" smtClean="0"/>
              <a:pPr/>
              <a:t>3/8/2013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C40676-FD44-4E0C-ABDF-69BD000C3D3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C40676-FD44-4E0C-ABDF-69BD000C3D3E}" type="slidenum">
              <a:rPr lang="en-US" smtClean="0"/>
              <a:pPr/>
              <a:t>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7B87244B-481F-4227-838A-0C4CB3C9F280}" type="slidenum">
              <a:rPr lang="tr-TR"/>
              <a:pPr/>
              <a:t>17</a:t>
            </a:fld>
            <a:endParaRPr lang="tr-TR"/>
          </a:p>
        </p:txBody>
      </p:sp>
      <p:sp>
        <p:nvSpPr>
          <p:cNvPr id="7170" name="Rectangle 2"/>
          <p:cNvSpPr>
            <a:spLocks noChangeArrowheads="1"/>
          </p:cNvSpPr>
          <p:nvPr/>
        </p:nvSpPr>
        <p:spPr bwMode="auto">
          <a:xfrm>
            <a:off x="3884613" y="4763"/>
            <a:ext cx="2973387" cy="428625"/>
          </a:xfrm>
          <a:prstGeom prst="rect">
            <a:avLst/>
          </a:prstGeom>
          <a:noFill/>
          <a:ln w="12700">
            <a:noFill/>
            <a:miter lim="800000"/>
            <a:headEnd/>
            <a:tailEnd/>
          </a:ln>
          <a:effectLst/>
        </p:spPr>
        <p:txBody>
          <a:bodyPr wrap="none" anchor="ctr"/>
          <a:lstStyle/>
          <a:p>
            <a:endParaRPr lang="en-US" dirty="0"/>
          </a:p>
        </p:txBody>
      </p:sp>
      <p:sp>
        <p:nvSpPr>
          <p:cNvPr id="7171" name="Rectangle 3"/>
          <p:cNvSpPr>
            <a:spLocks noChangeArrowheads="1"/>
          </p:cNvSpPr>
          <p:nvPr/>
        </p:nvSpPr>
        <p:spPr bwMode="auto">
          <a:xfrm>
            <a:off x="3884613" y="8709025"/>
            <a:ext cx="2973387" cy="428625"/>
          </a:xfrm>
          <a:prstGeom prst="rect">
            <a:avLst/>
          </a:prstGeom>
          <a:noFill/>
          <a:ln w="12700">
            <a:noFill/>
            <a:miter lim="800000"/>
            <a:headEnd/>
            <a:tailEnd/>
          </a:ln>
          <a:effectLst/>
        </p:spPr>
        <p:txBody>
          <a:bodyPr lIns="19050" tIns="0" rIns="19050" bIns="0" anchor="b"/>
          <a:lstStyle/>
          <a:p>
            <a:pPr algn="r" defTabSz="762000" eaLnBrk="0" hangingPunct="0"/>
            <a:r>
              <a:rPr lang="en-AU" sz="1000" i="1" dirty="0">
                <a:latin typeface="Times New Roman" pitchFamily="18" charset="0"/>
              </a:rPr>
              <a:t>1</a:t>
            </a:r>
          </a:p>
        </p:txBody>
      </p:sp>
      <p:sp>
        <p:nvSpPr>
          <p:cNvPr id="7172" name="Rectangle 4"/>
          <p:cNvSpPr>
            <a:spLocks noChangeArrowheads="1"/>
          </p:cNvSpPr>
          <p:nvPr/>
        </p:nvSpPr>
        <p:spPr bwMode="auto">
          <a:xfrm>
            <a:off x="-1588" y="8709025"/>
            <a:ext cx="2971801" cy="428625"/>
          </a:xfrm>
          <a:prstGeom prst="rect">
            <a:avLst/>
          </a:prstGeom>
          <a:noFill/>
          <a:ln w="12700">
            <a:noFill/>
            <a:miter lim="800000"/>
            <a:headEnd/>
            <a:tailEnd/>
          </a:ln>
          <a:effectLst/>
        </p:spPr>
        <p:txBody>
          <a:bodyPr wrap="none" anchor="ctr"/>
          <a:lstStyle/>
          <a:p>
            <a:endParaRPr lang="en-US" dirty="0"/>
          </a:p>
        </p:txBody>
      </p:sp>
      <p:sp>
        <p:nvSpPr>
          <p:cNvPr id="7173" name="Rectangle 5"/>
          <p:cNvSpPr>
            <a:spLocks noChangeArrowheads="1"/>
          </p:cNvSpPr>
          <p:nvPr/>
        </p:nvSpPr>
        <p:spPr bwMode="auto">
          <a:xfrm>
            <a:off x="-1588" y="4763"/>
            <a:ext cx="2971801" cy="428625"/>
          </a:xfrm>
          <a:prstGeom prst="rect">
            <a:avLst/>
          </a:prstGeom>
          <a:noFill/>
          <a:ln w="12700">
            <a:noFill/>
            <a:miter lim="800000"/>
            <a:headEnd/>
            <a:tailEnd/>
          </a:ln>
          <a:effectLst/>
        </p:spPr>
        <p:txBody>
          <a:bodyPr wrap="none" anchor="ctr"/>
          <a:lstStyle/>
          <a:p>
            <a:endParaRPr lang="en-US" dirty="0"/>
          </a:p>
        </p:txBody>
      </p:sp>
      <p:sp>
        <p:nvSpPr>
          <p:cNvPr id="7174" name="Rectangle 6"/>
          <p:cNvSpPr>
            <a:spLocks noGrp="1" noRot="1" noChangeAspect="1" noChangeArrowheads="1" noTextEdit="1"/>
          </p:cNvSpPr>
          <p:nvPr>
            <p:ph type="sldImg"/>
          </p:nvPr>
        </p:nvSpPr>
        <p:spPr>
          <a:xfrm>
            <a:off x="1144588" y="687388"/>
            <a:ext cx="4568825" cy="3425825"/>
          </a:xfrm>
          <a:ln w="12700" cap="flat">
            <a:solidFill>
              <a:schemeClr val="tx1"/>
            </a:solidFill>
          </a:ln>
        </p:spPr>
      </p:sp>
      <p:sp>
        <p:nvSpPr>
          <p:cNvPr id="7175" name="Rectangle 7"/>
          <p:cNvSpPr>
            <a:spLocks noGrp="1" noChangeArrowheads="1"/>
          </p:cNvSpPr>
          <p:nvPr>
            <p:ph type="body" idx="1"/>
          </p:nvPr>
        </p:nvSpPr>
        <p:spPr>
          <a:xfrm>
            <a:off x="912813" y="4356100"/>
            <a:ext cx="5029200" cy="4067175"/>
          </a:xfrm>
          <a:ln/>
        </p:spPr>
        <p:txBody>
          <a:bodyPr lIns="90488" tIns="44450" rIns="90488" bIns="44450"/>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47189C-A2C8-460B-B573-A1A461A11D37}"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BC2383-557A-4748-A5FD-80B906468020}" type="datetimeFigureOut">
              <a:rPr lang="en-US" smtClean="0"/>
              <a:pPr/>
              <a:t>3/8/2013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247189C-A2C8-460B-B573-A1A461A11D37}"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2000"/>
            <a:duotone>
              <a:schemeClr val="bg2">
                <a:shade val="3000"/>
                <a:satMod val="110000"/>
              </a:schemeClr>
              <a:schemeClr val="bg2">
                <a:tint val="60000"/>
                <a:satMod val="425000"/>
              </a:schemeClr>
            </a:duotone>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BC2383-557A-4748-A5FD-80B906468020}" type="datetimeFigureOut">
              <a:rPr lang="en-US" smtClean="0"/>
              <a:pPr/>
              <a:t>3/8/2013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47189C-A2C8-460B-B573-A1A461A11D37}"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908720"/>
            <a:ext cx="8712968" cy="2952328"/>
          </a:xfrm>
        </p:spPr>
        <p:txBody>
          <a:bodyPr>
            <a:normAutofit/>
          </a:bodyPr>
          <a:lstStyle/>
          <a:p>
            <a:pPr algn="ctr"/>
            <a:r>
              <a:rPr lang="ar-IQ"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الج</a:t>
            </a:r>
            <a:r>
              <a:rPr lang="ar-SA"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ــ</a:t>
            </a:r>
            <a:r>
              <a:rPr lang="ar-IQ"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ودة  </a:t>
            </a:r>
            <a:r>
              <a:rPr lang="ar-SA"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أ</a:t>
            </a:r>
            <a:r>
              <a:rPr lang="ar-IQ"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س</a:t>
            </a:r>
            <a:r>
              <a:rPr lang="ar-SA"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ـ</a:t>
            </a:r>
            <a:r>
              <a:rPr lang="ar-IQ"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تراتيجية  تنافس</a:t>
            </a:r>
            <a:r>
              <a:rPr lang="ar-SA"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ـ</a:t>
            </a:r>
            <a:r>
              <a:rPr lang="ar-IQ"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ية  مس</a:t>
            </a:r>
            <a:r>
              <a:rPr lang="ar-SA"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ـ</a:t>
            </a:r>
            <a:r>
              <a:rPr lang="ar-IQ" sz="4800" b="1" dirty="0" smtClean="0">
                <a:ln w="17780" cmpd="sng">
                  <a:solidFill>
                    <a:srgbClr val="FFFFFF"/>
                  </a:solidFill>
                  <a:prstDash val="solid"/>
                  <a:miter lim="800000"/>
                </a:ln>
                <a:solidFill>
                  <a:schemeClr val="tx2">
                    <a:lumMod val="25000"/>
                  </a:schemeClr>
                </a:solidFill>
                <a:effectLst>
                  <a:outerShdw blurRad="50800" algn="tl" rotWithShape="0">
                    <a:srgbClr val="000000"/>
                  </a:outerShdw>
                </a:effectLst>
                <a:latin typeface="Times New Roman" pitchFamily="18" charset="0"/>
                <a:cs typeface="Times New Roman" pitchFamily="18" charset="0"/>
              </a:rPr>
              <a:t>تمرة</a:t>
            </a:r>
            <a:r>
              <a:rPr lang="en-US" sz="4800" dirty="0">
                <a:solidFill>
                  <a:schemeClr val="tx2">
                    <a:lumMod val="25000"/>
                  </a:schemeClr>
                </a:solidFill>
                <a:latin typeface="Times New Roman" pitchFamily="18" charset="0"/>
                <a:cs typeface="Times New Roman" pitchFamily="18" charset="0"/>
              </a:rPr>
              <a:t/>
            </a:r>
            <a:br>
              <a:rPr lang="en-US" sz="4800" dirty="0">
                <a:solidFill>
                  <a:schemeClr val="tx2">
                    <a:lumMod val="25000"/>
                  </a:schemeClr>
                </a:solidFill>
                <a:latin typeface="Times New Roman" pitchFamily="18" charset="0"/>
                <a:cs typeface="Times New Roman" pitchFamily="18" charset="0"/>
              </a:rPr>
            </a:br>
            <a:endParaRPr lang="en-US" sz="4800" dirty="0">
              <a:solidFill>
                <a:schemeClr val="tx2">
                  <a:lumMod val="2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755576" y="3717032"/>
            <a:ext cx="8136904" cy="1104528"/>
          </a:xfrm>
        </p:spPr>
        <p:txBody>
          <a:bodyPr/>
          <a:lstStyle/>
          <a:p>
            <a:pPr algn="ctr"/>
            <a:r>
              <a:rPr lang="ar-SA" sz="2800" dirty="0" smtClean="0">
                <a:solidFill>
                  <a:schemeClr val="tx2">
                    <a:lumMod val="25000"/>
                  </a:schemeClr>
                </a:solidFill>
              </a:rPr>
              <a:t>أ.</a:t>
            </a:r>
            <a:r>
              <a:rPr lang="ar-IQ" sz="2800" dirty="0" smtClean="0">
                <a:solidFill>
                  <a:schemeClr val="tx2">
                    <a:lumMod val="25000"/>
                  </a:schemeClr>
                </a:solidFill>
              </a:rPr>
              <a:t>م.د. مي جورج أمين</a:t>
            </a:r>
            <a:r>
              <a:rPr lang="ar-SA" sz="2800" dirty="0" smtClean="0">
                <a:solidFill>
                  <a:schemeClr val="tx2">
                    <a:lumMod val="25000"/>
                  </a:schemeClr>
                </a:solidFill>
              </a:rPr>
              <a:t>    </a:t>
            </a:r>
            <a:r>
              <a:rPr lang="ar-IQ" sz="2800" dirty="0" smtClean="0">
                <a:solidFill>
                  <a:schemeClr val="tx2">
                    <a:lumMod val="25000"/>
                  </a:schemeClr>
                </a:solidFill>
              </a:rPr>
              <a:t>  - </a:t>
            </a:r>
            <a:r>
              <a:rPr lang="ar-SA" sz="2800" dirty="0" smtClean="0">
                <a:solidFill>
                  <a:schemeClr val="tx2">
                    <a:lumMod val="25000"/>
                  </a:schemeClr>
                </a:solidFill>
              </a:rPr>
              <a:t>       م.</a:t>
            </a:r>
            <a:r>
              <a:rPr lang="ar-IQ" sz="2800" dirty="0" smtClean="0">
                <a:solidFill>
                  <a:schemeClr val="tx2">
                    <a:lumMod val="25000"/>
                  </a:schemeClr>
                </a:solidFill>
              </a:rPr>
              <a:t> زينب علاوي</a:t>
            </a:r>
            <a:r>
              <a:rPr lang="ar-SA" sz="2800" dirty="0" smtClean="0">
                <a:solidFill>
                  <a:schemeClr val="tx2">
                    <a:lumMod val="25000"/>
                  </a:schemeClr>
                </a:solidFill>
              </a:rPr>
              <a:t> أبراهيم</a:t>
            </a:r>
            <a:endParaRPr lang="en-US" sz="2800" dirty="0">
              <a:solidFill>
                <a:schemeClr val="tx2">
                  <a:lumMod val="25000"/>
                </a:schemeClr>
              </a:solidFill>
            </a:endParaRPr>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764704"/>
            <a:ext cx="9612560" cy="1143000"/>
          </a:xfrm>
        </p:spPr>
        <p:txBody>
          <a:bodyPr>
            <a:noAutofit/>
          </a:bodyPr>
          <a:lstStyle/>
          <a:p>
            <a:pPr algn="ctr"/>
            <a:r>
              <a:rPr lang="ar-SA" sz="4400" b="1" dirty="0" smtClean="0">
                <a:solidFill>
                  <a:schemeClr val="tx1"/>
                </a:solidFill>
              </a:rPr>
              <a:t>الادوات السبعة الاساسية  للسيطرة  على الجودة </a:t>
            </a:r>
            <a:r>
              <a:rPr lang="en-US" sz="4400" dirty="0" smtClean="0"/>
              <a:t/>
            </a:r>
            <a:br>
              <a:rPr lang="en-US" sz="4400" dirty="0" smtClean="0"/>
            </a:br>
            <a:endParaRPr lang="en-US" sz="4400" dirty="0"/>
          </a:p>
        </p:txBody>
      </p:sp>
      <p:sp>
        <p:nvSpPr>
          <p:cNvPr id="3" name="Content Placeholder 2"/>
          <p:cNvSpPr>
            <a:spLocks noGrp="1"/>
          </p:cNvSpPr>
          <p:nvPr>
            <p:ph idx="1"/>
          </p:nvPr>
        </p:nvSpPr>
        <p:spPr>
          <a:xfrm>
            <a:off x="323528" y="1484784"/>
            <a:ext cx="8568952" cy="5184576"/>
          </a:xfrm>
        </p:spPr>
        <p:txBody>
          <a:bodyPr>
            <a:normAutofit/>
          </a:bodyPr>
          <a:lstStyle/>
          <a:p>
            <a:pPr algn="just" rtl="1">
              <a:buNone/>
            </a:pPr>
            <a:r>
              <a:rPr lang="ar-SA" dirty="0" smtClean="0"/>
              <a:t>   </a:t>
            </a:r>
            <a:r>
              <a:rPr lang="ar-SA" sz="2800" dirty="0" smtClean="0"/>
              <a:t>تستخدم </a:t>
            </a:r>
            <a:r>
              <a:rPr lang="ar-SA" sz="2800" dirty="0"/>
              <a:t>المنظمات الصناعية المتطورة </a:t>
            </a:r>
            <a:r>
              <a:rPr lang="ar-SA" sz="2800" dirty="0" smtClean="0"/>
              <a:t>ادوات </a:t>
            </a:r>
            <a:r>
              <a:rPr lang="ar-IQ" sz="2800" dirty="0" smtClean="0"/>
              <a:t>وتقنيات  </a:t>
            </a:r>
            <a:r>
              <a:rPr lang="ar-SA" sz="2800" dirty="0" smtClean="0"/>
              <a:t>لتشخيص </a:t>
            </a:r>
            <a:r>
              <a:rPr lang="ar-SA" sz="2800" dirty="0"/>
              <a:t>مسببات الانحراف في جودة الانتاج وأكتشاف وازالة العيوب من جذورها.والعمل على اعادة عملية الانتاج الى وضعها الطبيعي بالسرعة المطلوبة من خلال اتخاذ الاجراءات التصحيحية اللازمة لازالة مسببات الانحراف عن </a:t>
            </a:r>
            <a:r>
              <a:rPr lang="ar-SA" sz="2800"/>
              <a:t>المواصفات </a:t>
            </a:r>
            <a:r>
              <a:rPr lang="ar-SA" sz="2800" smtClean="0"/>
              <a:t>المطلوبة </a:t>
            </a:r>
            <a:r>
              <a:rPr lang="ar-SA" sz="2800" dirty="0"/>
              <a:t>بالوقت المناسب. حيث تهدف تطبيق الادوات السبعة الاساسية للجودة الى منع خروج اي منتج نهائي معاب وتقليل العيوب الى ادنى مايمكن وصولا الى العيب الصفري (</a:t>
            </a:r>
            <a:r>
              <a:rPr lang="en-US" sz="2800" dirty="0"/>
              <a:t>Zero Defect </a:t>
            </a:r>
            <a:r>
              <a:rPr lang="ar-SA" sz="2800" dirty="0"/>
              <a:t>) والذي يعتبر هدف مثالي </a:t>
            </a:r>
            <a:r>
              <a:rPr lang="ar-SA" sz="2800" dirty="0" smtClean="0"/>
              <a:t>يصعب الوصول اليه في واقع الحال على الانتاج خصوصا عند تطبيق نظم الانتاج التقليدية من جهة ولكنه يمثل احد العناصر الرئيسية في تطبيق نظم الانتاج الحديثة مثل نظام الانتاج الأني من جهة اخرى.</a:t>
            </a:r>
          </a:p>
          <a:p>
            <a:pPr algn="just" rtl="1">
              <a:buNone/>
            </a:pPr>
            <a:endParaRPr lang="en-US" sz="2800"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352928" cy="5544616"/>
          </a:xfrm>
        </p:spPr>
        <p:txBody>
          <a:bodyPr>
            <a:normAutofit/>
          </a:bodyPr>
          <a:lstStyle/>
          <a:p>
            <a:pPr algn="just" rtl="1">
              <a:buNone/>
            </a:pPr>
            <a:r>
              <a:rPr lang="ar-SA" dirty="0" smtClean="0"/>
              <a:t>  وتؤكد </a:t>
            </a:r>
            <a:r>
              <a:rPr lang="ar-SA" dirty="0"/>
              <a:t>الخبرة المتراكمة في المنظمات الصناعية اليابانية ان 90% من مشاكل الجودة يمكن التغلب عليها بتطبيق الادوات السبعة في تحليل بيانات الجودة واكتشاف اسباب الانحرافات عن المواصفات المطلوبة في المنتوج ومدى علاقتها بالاجراءات التصحيحية , حيث يوفر تطبيق الادوات السبعة الميزات التالية</a:t>
            </a:r>
            <a:r>
              <a:rPr lang="ar-SA" dirty="0" smtClean="0"/>
              <a:t>:-</a:t>
            </a:r>
          </a:p>
          <a:p>
            <a:pPr algn="just" rtl="1">
              <a:buNone/>
            </a:pPr>
            <a:endParaRPr lang="ar-SA" dirty="0" smtClean="0"/>
          </a:p>
          <a:p>
            <a:pPr lvl="0" algn="r" rtl="1">
              <a:buFont typeface="Wingdings" pitchFamily="2" charset="2"/>
              <a:buChar char="q"/>
            </a:pPr>
            <a:r>
              <a:rPr lang="ar-SA" dirty="0" smtClean="0"/>
              <a:t>الحصول على استنتاجات علمية تهدف الى تصحيح مسار العملية الانتاجية .</a:t>
            </a:r>
            <a:endParaRPr lang="en-US" dirty="0" smtClean="0"/>
          </a:p>
          <a:p>
            <a:pPr lvl="0" algn="r" rtl="1">
              <a:buFont typeface="Wingdings" pitchFamily="2" charset="2"/>
              <a:buChar char="q"/>
            </a:pPr>
            <a:r>
              <a:rPr lang="ar-SA" dirty="0" smtClean="0"/>
              <a:t>التنبؤ بالانحرافات المتوقعة في مسار العملية الانتاجية قبل حدوثها.</a:t>
            </a:r>
            <a:endParaRPr lang="en-US" dirty="0" smtClean="0"/>
          </a:p>
          <a:p>
            <a:pPr lvl="0" algn="r" rtl="1">
              <a:buFont typeface="Wingdings" pitchFamily="2" charset="2"/>
              <a:buChar char="q"/>
            </a:pPr>
            <a:r>
              <a:rPr lang="ar-SA" dirty="0" smtClean="0"/>
              <a:t>تقليص عدد العاملين في عملية الفحص والتفتيش وذلك بالاعتماد على اسلوب الفحص بالعينات بدلا من الفحص الشامل.</a:t>
            </a:r>
          </a:p>
          <a:p>
            <a:pPr algn="just" rtl="1">
              <a:buFont typeface="Wingdings" pitchFamily="2" charset="2"/>
              <a:buChar char="q"/>
            </a:pPr>
            <a:r>
              <a:rPr lang="ar-SA" dirty="0" smtClean="0"/>
              <a:t>تحديد مسببات الانحراف في خواص الجودة ودراسة العوامل المؤثرة واتخاذ الاجراءات العلاجية . والادوات السبعة للجودة</a:t>
            </a:r>
            <a:r>
              <a:rPr lang="ar-IQ" dirty="0" smtClean="0"/>
              <a:t> </a:t>
            </a:r>
            <a:r>
              <a:rPr lang="ar-SA" dirty="0" smtClean="0"/>
              <a:t>هي :-</a:t>
            </a:r>
            <a:endParaRPr lang="en-US" dirty="0" smtClean="0"/>
          </a:p>
          <a:p>
            <a:pPr algn="just" rtl="1">
              <a:buNone/>
            </a:pPr>
            <a:endParaRPr lang="ar-SA" dirty="0" smtClean="0"/>
          </a:p>
          <a:p>
            <a:pPr algn="just" rtl="1">
              <a:buNone/>
            </a:pPr>
            <a:endParaRPr lang="en-US" dirty="0"/>
          </a:p>
          <a:p>
            <a:pPr algn="r" rtl="1"/>
            <a:endParaRPr lang="en-US" dirty="0"/>
          </a:p>
        </p:txBody>
      </p:sp>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p:spPr>
        <p:txBody>
          <a:bodyPr>
            <a:normAutofit/>
          </a:bodyPr>
          <a:lstStyle/>
          <a:p>
            <a:pPr algn="ctr"/>
            <a:r>
              <a:rPr lang="ar-SA" sz="4400" b="1" dirty="0">
                <a:solidFill>
                  <a:schemeClr val="tx1"/>
                </a:solidFill>
              </a:rPr>
              <a:t>الادوات </a:t>
            </a:r>
            <a:r>
              <a:rPr lang="ar-SA" sz="4400" b="1" dirty="0" smtClean="0">
                <a:solidFill>
                  <a:schemeClr val="tx1"/>
                </a:solidFill>
              </a:rPr>
              <a:t>السبعـــة </a:t>
            </a:r>
            <a:r>
              <a:rPr lang="ar-IQ" sz="4400" b="1" dirty="0" smtClean="0">
                <a:solidFill>
                  <a:schemeClr val="tx1"/>
                </a:solidFill>
              </a:rPr>
              <a:t>الرئيس</a:t>
            </a:r>
            <a:r>
              <a:rPr lang="ar-SA" sz="4400" b="1" dirty="0" smtClean="0">
                <a:solidFill>
                  <a:schemeClr val="tx1"/>
                </a:solidFill>
              </a:rPr>
              <a:t>ــ</a:t>
            </a:r>
            <a:r>
              <a:rPr lang="ar-IQ" sz="4400" b="1" dirty="0" smtClean="0">
                <a:solidFill>
                  <a:schemeClr val="tx1"/>
                </a:solidFill>
              </a:rPr>
              <a:t>ية </a:t>
            </a:r>
            <a:r>
              <a:rPr lang="ar-SA" sz="4400" b="1" dirty="0" smtClean="0">
                <a:solidFill>
                  <a:schemeClr val="tx1"/>
                </a:solidFill>
              </a:rPr>
              <a:t>للجــودة</a:t>
            </a:r>
            <a:endParaRPr lang="en-US" sz="4400" b="1" dirty="0">
              <a:solidFill>
                <a:schemeClr val="tx1"/>
              </a:solidFill>
            </a:endParaRPr>
          </a:p>
        </p:txBody>
      </p:sp>
      <p:sp>
        <p:nvSpPr>
          <p:cNvPr id="3" name="Content Placeholder 2"/>
          <p:cNvSpPr>
            <a:spLocks noGrp="1"/>
          </p:cNvSpPr>
          <p:nvPr>
            <p:ph idx="1"/>
          </p:nvPr>
        </p:nvSpPr>
        <p:spPr>
          <a:xfrm>
            <a:off x="467544" y="2132856"/>
            <a:ext cx="8229600" cy="4389120"/>
          </a:xfrm>
        </p:spPr>
        <p:txBody>
          <a:bodyPr>
            <a:normAutofit/>
          </a:bodyPr>
          <a:lstStyle/>
          <a:p>
            <a:pPr marL="514350" lvl="0" indent="-514350" algn="r" rtl="1">
              <a:buFont typeface="+mj-lt"/>
              <a:buAutoNum type="arabicPeriod"/>
            </a:pPr>
            <a:r>
              <a:rPr lang="ar-SA" sz="2800" dirty="0"/>
              <a:t>لوحات الضبط</a:t>
            </a:r>
            <a:r>
              <a:rPr lang="en-US" sz="2800" dirty="0"/>
              <a:t> Control Chart </a:t>
            </a:r>
          </a:p>
          <a:p>
            <a:pPr marL="514350" lvl="0" indent="-514350" algn="r" rtl="1">
              <a:buFont typeface="+mj-lt"/>
              <a:buAutoNum type="arabicPeriod"/>
            </a:pPr>
            <a:r>
              <a:rPr lang="ar-SA" sz="2800" dirty="0"/>
              <a:t>جمع البيانات وتحليلها </a:t>
            </a:r>
            <a:r>
              <a:rPr lang="en-US" sz="2800" dirty="0"/>
              <a:t>Data Collection and Analyzing</a:t>
            </a:r>
          </a:p>
          <a:p>
            <a:pPr marL="514350" lvl="0" indent="-514350" algn="r" rtl="1">
              <a:buFont typeface="+mj-lt"/>
              <a:buAutoNum type="arabicPeriod"/>
            </a:pPr>
            <a:r>
              <a:rPr lang="ar-SA" sz="2800" dirty="0"/>
              <a:t>المدرجات التكرارية </a:t>
            </a:r>
            <a:r>
              <a:rPr lang="en-US" sz="2800" dirty="0"/>
              <a:t>Histograms </a:t>
            </a:r>
          </a:p>
          <a:p>
            <a:pPr marL="514350" lvl="0" indent="-514350" algn="r" rtl="1">
              <a:buFont typeface="+mj-lt"/>
              <a:buAutoNum type="arabicPeriod"/>
            </a:pPr>
            <a:r>
              <a:rPr lang="ar-SA" sz="2800" dirty="0"/>
              <a:t>قوائم المراجعة</a:t>
            </a:r>
            <a:r>
              <a:rPr lang="en-US" sz="2800" dirty="0"/>
              <a:t> Check Lists </a:t>
            </a:r>
          </a:p>
          <a:p>
            <a:pPr marL="514350" lvl="0" indent="-514350" algn="r" rtl="1">
              <a:buFont typeface="+mj-lt"/>
              <a:buAutoNum type="arabicPeriod"/>
            </a:pPr>
            <a:r>
              <a:rPr lang="ar-SA" sz="2800" dirty="0"/>
              <a:t>مخطط باريتو </a:t>
            </a:r>
            <a:r>
              <a:rPr lang="en-US" sz="2800" dirty="0"/>
              <a:t>Paretoʼs Diagram </a:t>
            </a:r>
          </a:p>
          <a:p>
            <a:pPr marL="514350" lvl="0" indent="-514350" algn="r" rtl="1">
              <a:buFont typeface="+mj-lt"/>
              <a:buAutoNum type="arabicPeriod"/>
            </a:pPr>
            <a:r>
              <a:rPr lang="ar-SA" sz="2800" dirty="0"/>
              <a:t>مخطط السبب والاثر </a:t>
            </a:r>
            <a:r>
              <a:rPr lang="en-US" sz="2800" dirty="0"/>
              <a:t>Cause and Effect Diagram</a:t>
            </a:r>
          </a:p>
          <a:p>
            <a:pPr marL="514350" lvl="0" indent="-514350" algn="r" rtl="1">
              <a:buFont typeface="+mj-lt"/>
              <a:buAutoNum type="arabicPeriod"/>
            </a:pPr>
            <a:r>
              <a:rPr lang="ar-SA" sz="2800" dirty="0"/>
              <a:t>مخطط التبعثر </a:t>
            </a:r>
            <a:r>
              <a:rPr lang="en-US" sz="2800" dirty="0"/>
              <a:t>Scatter Diagram </a:t>
            </a:r>
          </a:p>
          <a:p>
            <a:pPr rtl="1"/>
            <a:r>
              <a:rPr lang="en-US" dirty="0"/>
              <a:t> </a:t>
            </a:r>
          </a:p>
          <a:p>
            <a:pPr algn="r" rtl="1"/>
            <a:endParaRPr lang="en-US" dirty="0"/>
          </a:p>
        </p:txBody>
      </p:sp>
    </p:spTree>
  </p:cSld>
  <p:clrMapOvr>
    <a:masterClrMapping/>
  </p:clrMapOvr>
  <p:transition spd="slow">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Grp="1"/>
          </p:cNvPicPr>
          <p:nvPr>
            <p:ph idx="1"/>
          </p:nvPr>
        </p:nvPicPr>
        <p:blipFill>
          <a:blip r:embed="rId2" cstate="print"/>
          <a:srcRect l="23077" t="18234" r="21474" b="7692"/>
          <a:stretch>
            <a:fillRect/>
          </a:stretch>
        </p:blipFill>
        <p:spPr>
          <a:xfrm>
            <a:off x="179512" y="332656"/>
            <a:ext cx="8784976" cy="6279976"/>
          </a:xfrm>
          <a:effectLst>
            <a:outerShdw blurRad="292100" dist="139700" dir="2700000" algn="tl" rotWithShape="0">
              <a:srgbClr val="333333">
                <a:alpha val="65000"/>
              </a:srgbClr>
            </a:outerShdw>
          </a:effectLst>
        </p:spPr>
      </p:pic>
    </p:spTree>
  </p:cSld>
  <p:clrMapOvr>
    <a:masterClrMapping/>
  </p:clrMapOvr>
  <p:transition spd="slow">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1143000"/>
          </a:xfrm>
        </p:spPr>
        <p:txBody>
          <a:bodyPr>
            <a:noAutofit/>
          </a:bodyPr>
          <a:lstStyle/>
          <a:p>
            <a:pPr algn="r"/>
            <a:r>
              <a:rPr lang="ar-SA" sz="4400" b="1" dirty="0">
                <a:solidFill>
                  <a:schemeClr val="tx1"/>
                </a:solidFill>
              </a:rPr>
              <a:t>اهم الادوات الفعالة في تحقيق  متطلبات </a:t>
            </a:r>
            <a:r>
              <a:rPr lang="ar-SA" sz="4400" b="1" dirty="0" smtClean="0">
                <a:solidFill>
                  <a:schemeClr val="tx1"/>
                </a:solidFill>
              </a:rPr>
              <a:t>المستهلك</a:t>
            </a:r>
            <a:endParaRPr lang="en-US" sz="4400" dirty="0">
              <a:solidFill>
                <a:schemeClr val="tx1"/>
              </a:solidFill>
            </a:endParaRPr>
          </a:p>
        </p:txBody>
      </p:sp>
      <p:sp>
        <p:nvSpPr>
          <p:cNvPr id="3" name="Content Placeholder 2"/>
          <p:cNvSpPr>
            <a:spLocks noGrp="1"/>
          </p:cNvSpPr>
          <p:nvPr>
            <p:ph idx="1"/>
          </p:nvPr>
        </p:nvSpPr>
        <p:spPr>
          <a:xfrm>
            <a:off x="0" y="1935480"/>
            <a:ext cx="9144000" cy="4661872"/>
          </a:xfrm>
        </p:spPr>
        <p:txBody>
          <a:bodyPr>
            <a:normAutofit lnSpcReduction="10000"/>
          </a:bodyPr>
          <a:lstStyle/>
          <a:p>
            <a:pPr lvl="0" algn="r" rtl="1">
              <a:buNone/>
            </a:pPr>
            <a:r>
              <a:rPr lang="en-US" sz="2800" dirty="0">
                <a:solidFill>
                  <a:srgbClr val="FF0000"/>
                </a:solidFill>
              </a:rPr>
              <a:t>Quality Function </a:t>
            </a:r>
            <a:r>
              <a:rPr lang="en-US" sz="2800" dirty="0" smtClean="0">
                <a:solidFill>
                  <a:srgbClr val="FF0000"/>
                </a:solidFill>
              </a:rPr>
              <a:t>Deployment</a:t>
            </a:r>
            <a:r>
              <a:rPr lang="ar-SA" sz="2800" dirty="0" smtClean="0">
                <a:solidFill>
                  <a:srgbClr val="FF0000"/>
                </a:solidFill>
              </a:rPr>
              <a:t>/ </a:t>
            </a:r>
            <a:r>
              <a:rPr lang="ar-SA" sz="2800" dirty="0">
                <a:solidFill>
                  <a:srgbClr val="FF0000"/>
                </a:solidFill>
              </a:rPr>
              <a:t>نشر فعالية الجودة وهي تقنية فعالة </a:t>
            </a:r>
            <a:r>
              <a:rPr lang="ar-SA" sz="2800" dirty="0" smtClean="0">
                <a:solidFill>
                  <a:srgbClr val="FF0000"/>
                </a:solidFill>
              </a:rPr>
              <a:t>:</a:t>
            </a:r>
          </a:p>
          <a:p>
            <a:pPr lvl="0" algn="r" rtl="1">
              <a:buNone/>
            </a:pPr>
            <a:r>
              <a:rPr lang="ar-SA" sz="2800" dirty="0" smtClean="0">
                <a:solidFill>
                  <a:srgbClr val="FF0000"/>
                </a:solidFill>
              </a:rPr>
              <a:t> </a:t>
            </a:r>
            <a:endParaRPr lang="en-US" sz="2800" dirty="0">
              <a:solidFill>
                <a:srgbClr val="FF0000"/>
              </a:solidFill>
            </a:endParaRPr>
          </a:p>
          <a:p>
            <a:pPr algn="just" rtl="1"/>
            <a:r>
              <a:rPr lang="ar-SA" dirty="0"/>
              <a:t>- في تحسين جودة  خلال عملية تطوير المنتوج </a:t>
            </a:r>
            <a:r>
              <a:rPr lang="ar-SA" dirty="0" smtClean="0"/>
              <a:t>.</a:t>
            </a:r>
          </a:p>
          <a:p>
            <a:pPr algn="just" rtl="1">
              <a:buNone/>
            </a:pPr>
            <a:endParaRPr lang="en-US" dirty="0"/>
          </a:p>
          <a:p>
            <a:pPr algn="just" rtl="1"/>
            <a:r>
              <a:rPr lang="ar-SA" dirty="0"/>
              <a:t>- تحسين قنوات الاتصال بين المستهلك, السوق , البحث والتطوير, قسمي الانتاج والجودة  وتدعم عملية اتخاذ القرار الافضل في كل فعالية / </a:t>
            </a:r>
            <a:r>
              <a:rPr lang="ar-SA" dirty="0" smtClean="0"/>
              <a:t>وظيفة.</a:t>
            </a:r>
          </a:p>
          <a:p>
            <a:pPr algn="just" rtl="1">
              <a:buNone/>
            </a:pPr>
            <a:endParaRPr lang="en-US" dirty="0"/>
          </a:p>
          <a:p>
            <a:pPr algn="just" rtl="1"/>
            <a:r>
              <a:rPr lang="ar-SA" dirty="0"/>
              <a:t>- تقليل من الوقت والكلفة  لمشروع تطوير المنتوجات الجديدة </a:t>
            </a:r>
            <a:r>
              <a:rPr lang="ar-SA" dirty="0" smtClean="0"/>
              <a:t>.</a:t>
            </a:r>
          </a:p>
          <a:p>
            <a:pPr algn="just" rtl="1">
              <a:buNone/>
            </a:pPr>
            <a:endParaRPr lang="en-US" dirty="0"/>
          </a:p>
          <a:p>
            <a:pPr algn="r" rtl="1"/>
            <a:r>
              <a:rPr lang="ar-SA" dirty="0"/>
              <a:t>-  القابلية على التنبؤ و الاستجابة السريعة لتغييرات السوق وتطورها.</a:t>
            </a:r>
            <a:endParaRPr lang="en-US" dirty="0"/>
          </a:p>
        </p:txBody>
      </p:sp>
    </p:spTree>
  </p:cSld>
  <p:clrMapOvr>
    <a:masterClrMapping/>
  </p:clrMapOvr>
  <p:transition spd="slow">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911824"/>
          </a:xfrm>
        </p:spPr>
        <p:txBody>
          <a:bodyPr>
            <a:normAutofit/>
          </a:bodyPr>
          <a:lstStyle/>
          <a:p>
            <a:pPr algn="r" rtl="1">
              <a:buNone/>
            </a:pPr>
            <a:r>
              <a:rPr lang="ar-SA" sz="2800" dirty="0"/>
              <a:t>لكن مع ذلك لها عيوبها </a:t>
            </a:r>
            <a:r>
              <a:rPr lang="ar-SA" sz="2800" dirty="0" smtClean="0"/>
              <a:t>:</a:t>
            </a:r>
          </a:p>
          <a:p>
            <a:pPr algn="r" rtl="1">
              <a:buNone/>
            </a:pPr>
            <a:endParaRPr lang="en-US" sz="2800" dirty="0"/>
          </a:p>
          <a:p>
            <a:pPr lvl="0" algn="r" rtl="1"/>
            <a:r>
              <a:rPr lang="ar-SA" sz="2800" dirty="0"/>
              <a:t>مصفوفة العلاقات ( بشكل رئيسي بيت الجودة ) معقدة جدا بسبب كثرة عمليات الادخال والاخراج / او بسبب المتطلبات  الكثيرة للمستهلك </a:t>
            </a:r>
            <a:r>
              <a:rPr lang="ar-SA" sz="2800" dirty="0" smtClean="0"/>
              <a:t>.</a:t>
            </a:r>
          </a:p>
          <a:p>
            <a:pPr lvl="0" algn="r" rtl="1"/>
            <a:endParaRPr lang="en-US" sz="2800" dirty="0"/>
          </a:p>
          <a:p>
            <a:pPr lvl="0" algn="r" rtl="1"/>
            <a:r>
              <a:rPr lang="ar-SA" sz="2800" dirty="0"/>
              <a:t>عملية الاحتساب لتقدير العلاقات غير واضحة وليست بطريقة تنظيمية وهذا يعتمد اساسا على التقديرالكمي الموضوعي لفريق عمل </a:t>
            </a:r>
            <a:r>
              <a:rPr lang="en-US" sz="2800" dirty="0"/>
              <a:t>QFD</a:t>
            </a:r>
            <a:r>
              <a:rPr lang="ar-SA" sz="2800" dirty="0"/>
              <a:t>.</a:t>
            </a:r>
            <a:endParaRPr lang="en-US" sz="2800" dirty="0"/>
          </a:p>
          <a:p>
            <a:pPr algn="r" rtl="1"/>
            <a:endParaRPr lang="en-US" sz="2800" dirty="0"/>
          </a:p>
        </p:txBody>
      </p:sp>
    </p:spTree>
  </p:cSld>
  <p:clrMapOvr>
    <a:masterClrMapping/>
  </p:clrMapOvr>
  <p:transition spd="slow">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9612560" cy="1143000"/>
          </a:xfrm>
        </p:spPr>
        <p:txBody>
          <a:bodyPr>
            <a:noAutofit/>
          </a:bodyPr>
          <a:lstStyle/>
          <a:p>
            <a:pPr algn="ctr"/>
            <a:r>
              <a:rPr lang="en-US" sz="4800" dirty="0" smtClean="0">
                <a:solidFill>
                  <a:schemeClr val="tx1"/>
                </a:solidFill>
              </a:rPr>
              <a:t>QFD</a:t>
            </a:r>
            <a:r>
              <a:rPr lang="en-US" sz="4800" dirty="0">
                <a:solidFill>
                  <a:schemeClr val="tx1"/>
                </a:solidFill>
              </a:rPr>
              <a:t> vs. traditional US business methodologies</a:t>
            </a:r>
          </a:p>
        </p:txBody>
      </p:sp>
      <p:pic>
        <p:nvPicPr>
          <p:cNvPr id="4" name="Content Placeholder 3"/>
          <p:cNvPicPr>
            <a:picLocks noGrp="1"/>
          </p:cNvPicPr>
          <p:nvPr>
            <p:ph idx="1"/>
          </p:nvPr>
        </p:nvPicPr>
        <p:blipFill>
          <a:blip r:embed="rId2" cstate="print"/>
          <a:stretch>
            <a:fillRect/>
          </a:stretch>
        </p:blipFill>
        <p:spPr bwMode="auto">
          <a:xfrm>
            <a:off x="323528" y="1844824"/>
            <a:ext cx="8568952" cy="4752528"/>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98475" y="254000"/>
            <a:ext cx="8137525" cy="852488"/>
          </a:xfrm>
          <a:solidFill>
            <a:srgbClr val="FFC000"/>
          </a:solidFill>
          <a:ln w="12700">
            <a:solidFill>
              <a:schemeClr val="tx1"/>
            </a:solidFill>
          </a:ln>
        </p:spPr>
        <p:txBody>
          <a:bodyPr lIns="90488" tIns="44450" rIns="90488" bIns="44450">
            <a:normAutofit fontScale="90000"/>
          </a:bodyPr>
          <a:lstStyle/>
          <a:p>
            <a:r>
              <a:rPr lang="en-AU" dirty="0">
                <a:solidFill>
                  <a:schemeClr val="bg1"/>
                </a:solidFill>
              </a:rPr>
              <a:t>QFD House of Quality</a:t>
            </a:r>
          </a:p>
        </p:txBody>
      </p:sp>
      <p:grpSp>
        <p:nvGrpSpPr>
          <p:cNvPr id="2" name="Group 3"/>
          <p:cNvGrpSpPr>
            <a:grpSpLocks/>
          </p:cNvGrpSpPr>
          <p:nvPr/>
        </p:nvGrpSpPr>
        <p:grpSpPr bwMode="auto">
          <a:xfrm>
            <a:off x="3921125" y="3003550"/>
            <a:ext cx="3198813" cy="1638300"/>
            <a:chOff x="2470" y="1892"/>
            <a:chExt cx="2015" cy="1032"/>
          </a:xfrm>
        </p:grpSpPr>
        <p:sp>
          <p:nvSpPr>
            <p:cNvPr id="6148" name="Freeform 4"/>
            <p:cNvSpPr>
              <a:spLocks/>
            </p:cNvSpPr>
            <p:nvPr/>
          </p:nvSpPr>
          <p:spPr bwMode="auto">
            <a:xfrm>
              <a:off x="2470" y="1892"/>
              <a:ext cx="2015" cy="1032"/>
            </a:xfrm>
            <a:custGeom>
              <a:avLst/>
              <a:gdLst/>
              <a:ahLst/>
              <a:cxnLst>
                <a:cxn ang="0">
                  <a:pos x="1737" y="975"/>
                </a:cxn>
                <a:cxn ang="0">
                  <a:pos x="1737" y="0"/>
                </a:cxn>
                <a:cxn ang="0">
                  <a:pos x="0" y="0"/>
                </a:cxn>
                <a:cxn ang="0">
                  <a:pos x="0" y="975"/>
                </a:cxn>
                <a:cxn ang="0">
                  <a:pos x="1737" y="975"/>
                </a:cxn>
              </a:cxnLst>
              <a:rect l="0" t="0" r="r" b="b"/>
              <a:pathLst>
                <a:path w="1738" h="976">
                  <a:moveTo>
                    <a:pt x="1737" y="975"/>
                  </a:moveTo>
                  <a:lnTo>
                    <a:pt x="1737" y="0"/>
                  </a:lnTo>
                  <a:lnTo>
                    <a:pt x="0" y="0"/>
                  </a:lnTo>
                  <a:lnTo>
                    <a:pt x="0" y="975"/>
                  </a:lnTo>
                  <a:lnTo>
                    <a:pt x="1737" y="975"/>
                  </a:lnTo>
                </a:path>
              </a:pathLst>
            </a:custGeom>
            <a:solidFill>
              <a:schemeClr val="hlink"/>
            </a:solidFill>
            <a:ln w="19050" cap="rnd" cmpd="sng">
              <a:solidFill>
                <a:schemeClr val="tx1"/>
              </a:solidFill>
              <a:prstDash val="solid"/>
              <a:round/>
              <a:headEnd type="none" w="med" len="med"/>
              <a:tailEnd type="none" w="med" len="med"/>
            </a:ln>
            <a:effectLst/>
          </p:spPr>
          <p:txBody>
            <a:bodyPr/>
            <a:lstStyle/>
            <a:p>
              <a:endParaRPr lang="en-US" dirty="0"/>
            </a:p>
          </p:txBody>
        </p:sp>
        <p:sp>
          <p:nvSpPr>
            <p:cNvPr id="6149" name="Text Box 5"/>
            <p:cNvSpPr txBox="1">
              <a:spLocks noChangeArrowheads="1"/>
            </p:cNvSpPr>
            <p:nvPr/>
          </p:nvSpPr>
          <p:spPr bwMode="auto">
            <a:xfrm>
              <a:off x="2979" y="2211"/>
              <a:ext cx="980" cy="370"/>
            </a:xfrm>
            <a:prstGeom prst="rect">
              <a:avLst/>
            </a:prstGeom>
            <a:solidFill>
              <a:schemeClr val="hlink"/>
            </a:solidFill>
            <a:ln w="12700">
              <a:noFill/>
              <a:miter lim="800000"/>
              <a:headEnd/>
              <a:tailEnd/>
            </a:ln>
            <a:effectLst/>
          </p:spPr>
          <p:txBody>
            <a:bodyPr wrap="none">
              <a:spAutoFit/>
            </a:bodyPr>
            <a:lstStyle/>
            <a:p>
              <a:pPr algn="ctr" defTabSz="762000" eaLnBrk="0" hangingPunct="0">
                <a:lnSpc>
                  <a:spcPct val="90000"/>
                </a:lnSpc>
              </a:pPr>
              <a:r>
                <a:rPr lang="en-AU" b="1" i="1" dirty="0">
                  <a:solidFill>
                    <a:schemeClr val="bg1"/>
                  </a:solidFill>
                </a:rPr>
                <a:t>Relationship</a:t>
              </a:r>
            </a:p>
            <a:p>
              <a:pPr algn="ctr" defTabSz="762000" eaLnBrk="0" hangingPunct="0">
                <a:lnSpc>
                  <a:spcPct val="90000"/>
                </a:lnSpc>
              </a:pPr>
              <a:r>
                <a:rPr lang="en-AU" b="1" i="1" dirty="0">
                  <a:solidFill>
                    <a:schemeClr val="bg1"/>
                  </a:solidFill>
                </a:rPr>
                <a:t>matrix</a:t>
              </a:r>
            </a:p>
          </p:txBody>
        </p:sp>
      </p:grpSp>
      <p:grpSp>
        <p:nvGrpSpPr>
          <p:cNvPr id="3" name="Group 6"/>
          <p:cNvGrpSpPr>
            <a:grpSpLocks/>
          </p:cNvGrpSpPr>
          <p:nvPr/>
        </p:nvGrpSpPr>
        <p:grpSpPr bwMode="auto">
          <a:xfrm>
            <a:off x="3924300" y="1239838"/>
            <a:ext cx="3192463" cy="1760537"/>
            <a:chOff x="2472" y="781"/>
            <a:chExt cx="2011" cy="1109"/>
          </a:xfrm>
        </p:grpSpPr>
        <p:sp>
          <p:nvSpPr>
            <p:cNvPr id="6151" name="Rectangle 7"/>
            <p:cNvSpPr>
              <a:spLocks noChangeArrowheads="1"/>
            </p:cNvSpPr>
            <p:nvPr/>
          </p:nvSpPr>
          <p:spPr bwMode="auto">
            <a:xfrm>
              <a:off x="2472" y="1254"/>
              <a:ext cx="2011" cy="636"/>
            </a:xfrm>
            <a:prstGeom prst="rect">
              <a:avLst/>
            </a:prstGeom>
            <a:solidFill>
              <a:srgbClr val="FFD980"/>
            </a:solidFill>
            <a:ln w="19050">
              <a:solidFill>
                <a:schemeClr val="tx1"/>
              </a:solidFill>
              <a:miter lim="800000"/>
              <a:headEnd/>
              <a:tailEnd/>
            </a:ln>
            <a:effectLst/>
          </p:spPr>
          <p:txBody>
            <a:bodyPr wrap="none" anchor="ctr"/>
            <a:lstStyle/>
            <a:p>
              <a:endParaRPr lang="en-US" dirty="0"/>
            </a:p>
          </p:txBody>
        </p:sp>
        <p:sp>
          <p:nvSpPr>
            <p:cNvPr id="6152" name="Text Box 8"/>
            <p:cNvSpPr txBox="1">
              <a:spLocks noChangeArrowheads="1"/>
            </p:cNvSpPr>
            <p:nvPr/>
          </p:nvSpPr>
          <p:spPr bwMode="auto">
            <a:xfrm>
              <a:off x="2708" y="1385"/>
              <a:ext cx="1532" cy="370"/>
            </a:xfrm>
            <a:prstGeom prst="rect">
              <a:avLst/>
            </a:prstGeom>
            <a:noFill/>
            <a:ln w="12700">
              <a:noFill/>
              <a:miter lim="800000"/>
              <a:headEnd/>
              <a:tailEnd/>
            </a:ln>
            <a:effectLst/>
          </p:spPr>
          <p:txBody>
            <a:bodyPr>
              <a:spAutoFit/>
            </a:bodyPr>
            <a:lstStyle/>
            <a:p>
              <a:pPr algn="ctr" defTabSz="762000" eaLnBrk="0" hangingPunct="0">
                <a:lnSpc>
                  <a:spcPct val="90000"/>
                </a:lnSpc>
              </a:pPr>
              <a:r>
                <a:rPr lang="en-AU" b="1" i="1" dirty="0">
                  <a:solidFill>
                    <a:srgbClr val="000000"/>
                  </a:solidFill>
                </a:rPr>
                <a:t>How to satisfy</a:t>
              </a:r>
            </a:p>
            <a:p>
              <a:pPr algn="ctr" defTabSz="762000" eaLnBrk="0" hangingPunct="0">
                <a:lnSpc>
                  <a:spcPct val="90000"/>
                </a:lnSpc>
              </a:pPr>
              <a:r>
                <a:rPr lang="en-AU" b="1" i="1" dirty="0">
                  <a:solidFill>
                    <a:srgbClr val="000000"/>
                  </a:solidFill>
                </a:rPr>
                <a:t>customer wants</a:t>
              </a:r>
            </a:p>
          </p:txBody>
        </p:sp>
        <p:sp>
          <p:nvSpPr>
            <p:cNvPr id="6153" name="Freeform 9"/>
            <p:cNvSpPr>
              <a:spLocks/>
            </p:cNvSpPr>
            <p:nvPr/>
          </p:nvSpPr>
          <p:spPr bwMode="auto">
            <a:xfrm>
              <a:off x="2474" y="781"/>
              <a:ext cx="2008" cy="475"/>
            </a:xfrm>
            <a:custGeom>
              <a:avLst/>
              <a:gdLst/>
              <a:ahLst/>
              <a:cxnLst>
                <a:cxn ang="0">
                  <a:pos x="1744" y="671"/>
                </a:cxn>
                <a:cxn ang="0">
                  <a:pos x="871" y="0"/>
                </a:cxn>
                <a:cxn ang="0">
                  <a:pos x="0" y="671"/>
                </a:cxn>
                <a:cxn ang="0">
                  <a:pos x="1744" y="671"/>
                </a:cxn>
              </a:cxnLst>
              <a:rect l="0" t="0" r="r" b="b"/>
              <a:pathLst>
                <a:path w="1745" h="672">
                  <a:moveTo>
                    <a:pt x="1744" y="671"/>
                  </a:moveTo>
                  <a:lnTo>
                    <a:pt x="871" y="0"/>
                  </a:lnTo>
                  <a:lnTo>
                    <a:pt x="0" y="671"/>
                  </a:lnTo>
                  <a:lnTo>
                    <a:pt x="1744" y="671"/>
                  </a:lnTo>
                </a:path>
              </a:pathLst>
            </a:custGeom>
            <a:solidFill>
              <a:srgbClr val="FFD980"/>
            </a:solidFill>
            <a:ln w="19050" cap="rnd" cmpd="sng">
              <a:solidFill>
                <a:schemeClr val="tx1"/>
              </a:solidFill>
              <a:prstDash val="solid"/>
              <a:round/>
              <a:headEnd type="none" w="med" len="med"/>
              <a:tailEnd type="none" w="med" len="med"/>
            </a:ln>
            <a:effectLst/>
          </p:spPr>
          <p:txBody>
            <a:bodyPr/>
            <a:lstStyle/>
            <a:p>
              <a:endParaRPr lang="en-US" dirty="0"/>
            </a:p>
          </p:txBody>
        </p:sp>
        <p:sp>
          <p:nvSpPr>
            <p:cNvPr id="6154" name="Text Box 10"/>
            <p:cNvSpPr txBox="1">
              <a:spLocks noChangeArrowheads="1"/>
            </p:cNvSpPr>
            <p:nvPr/>
          </p:nvSpPr>
          <p:spPr bwMode="auto">
            <a:xfrm>
              <a:off x="2815" y="1015"/>
              <a:ext cx="1324" cy="231"/>
            </a:xfrm>
            <a:prstGeom prst="rect">
              <a:avLst/>
            </a:prstGeom>
            <a:noFill/>
            <a:ln w="12700">
              <a:noFill/>
              <a:miter lim="800000"/>
              <a:headEnd/>
              <a:tailEnd/>
            </a:ln>
            <a:effectLst/>
          </p:spPr>
          <p:txBody>
            <a:bodyPr wrap="none">
              <a:spAutoFit/>
            </a:bodyPr>
            <a:lstStyle/>
            <a:p>
              <a:pPr defTabSz="762000" eaLnBrk="0" hangingPunct="0"/>
              <a:r>
                <a:rPr lang="en-AU" b="1" i="1" dirty="0">
                  <a:solidFill>
                    <a:srgbClr val="000000"/>
                  </a:solidFill>
                </a:rPr>
                <a:t>Interrelationships</a:t>
              </a:r>
            </a:p>
          </p:txBody>
        </p:sp>
      </p:grpSp>
      <p:grpSp>
        <p:nvGrpSpPr>
          <p:cNvPr id="4" name="Group 11"/>
          <p:cNvGrpSpPr>
            <a:grpSpLocks/>
          </p:cNvGrpSpPr>
          <p:nvPr/>
        </p:nvGrpSpPr>
        <p:grpSpPr bwMode="auto">
          <a:xfrm>
            <a:off x="7115175" y="2547938"/>
            <a:ext cx="1152525" cy="2238375"/>
            <a:chOff x="4482" y="1605"/>
            <a:chExt cx="726" cy="1410"/>
          </a:xfrm>
        </p:grpSpPr>
        <p:sp>
          <p:nvSpPr>
            <p:cNvPr id="6156" name="Freeform 12"/>
            <p:cNvSpPr>
              <a:spLocks/>
            </p:cNvSpPr>
            <p:nvPr/>
          </p:nvSpPr>
          <p:spPr bwMode="auto">
            <a:xfrm>
              <a:off x="4484" y="1889"/>
              <a:ext cx="724" cy="1037"/>
            </a:xfrm>
            <a:custGeom>
              <a:avLst/>
              <a:gdLst/>
              <a:ahLst/>
              <a:cxnLst>
                <a:cxn ang="0">
                  <a:pos x="791" y="1192"/>
                </a:cxn>
                <a:cxn ang="0">
                  <a:pos x="791" y="0"/>
                </a:cxn>
                <a:cxn ang="0">
                  <a:pos x="0" y="0"/>
                </a:cxn>
                <a:cxn ang="0">
                  <a:pos x="0" y="1192"/>
                </a:cxn>
                <a:cxn ang="0">
                  <a:pos x="791" y="1192"/>
                </a:cxn>
              </a:cxnLst>
              <a:rect l="0" t="0" r="r" b="b"/>
              <a:pathLst>
                <a:path w="792" h="1193">
                  <a:moveTo>
                    <a:pt x="791" y="1192"/>
                  </a:moveTo>
                  <a:lnTo>
                    <a:pt x="791" y="0"/>
                  </a:lnTo>
                  <a:lnTo>
                    <a:pt x="0" y="0"/>
                  </a:lnTo>
                  <a:lnTo>
                    <a:pt x="0" y="1192"/>
                  </a:lnTo>
                  <a:lnTo>
                    <a:pt x="791" y="1192"/>
                  </a:lnTo>
                </a:path>
              </a:pathLst>
            </a:custGeom>
            <a:solidFill>
              <a:srgbClr val="BFFFE5"/>
            </a:solidFill>
            <a:ln w="19050" cap="rnd" cmpd="sng">
              <a:solidFill>
                <a:schemeClr val="tx1"/>
              </a:solidFill>
              <a:prstDash val="solid"/>
              <a:round/>
              <a:headEnd type="none" w="med" len="med"/>
              <a:tailEnd type="none" w="med" len="med"/>
            </a:ln>
            <a:effectLst/>
          </p:spPr>
          <p:txBody>
            <a:bodyPr/>
            <a:lstStyle/>
            <a:p>
              <a:endParaRPr lang="en-US" dirty="0"/>
            </a:p>
          </p:txBody>
        </p:sp>
        <p:sp>
          <p:nvSpPr>
            <p:cNvPr id="6157" name="Text Box 13"/>
            <p:cNvSpPr txBox="1">
              <a:spLocks noChangeArrowheads="1"/>
            </p:cNvSpPr>
            <p:nvPr/>
          </p:nvSpPr>
          <p:spPr bwMode="auto">
            <a:xfrm rot="-5400000">
              <a:off x="4230" y="2223"/>
              <a:ext cx="1214" cy="370"/>
            </a:xfrm>
            <a:prstGeom prst="rect">
              <a:avLst/>
            </a:prstGeom>
            <a:noFill/>
            <a:ln w="9525">
              <a:noFill/>
              <a:miter lim="800000"/>
              <a:headEnd/>
              <a:tailEnd/>
            </a:ln>
            <a:effectLst/>
          </p:spPr>
          <p:txBody>
            <a:bodyPr>
              <a:spAutoFit/>
            </a:bodyPr>
            <a:lstStyle/>
            <a:p>
              <a:pPr algn="ctr" eaLnBrk="0" hangingPunct="0">
                <a:lnSpc>
                  <a:spcPct val="90000"/>
                </a:lnSpc>
              </a:pPr>
              <a:r>
                <a:rPr lang="en-US" b="1" i="1" dirty="0">
                  <a:solidFill>
                    <a:srgbClr val="000000"/>
                  </a:solidFill>
                </a:rPr>
                <a:t>Competitive assessment</a:t>
              </a:r>
            </a:p>
          </p:txBody>
        </p:sp>
        <p:sp>
          <p:nvSpPr>
            <p:cNvPr id="6158" name="Rectangle 14"/>
            <p:cNvSpPr>
              <a:spLocks noChangeArrowheads="1"/>
            </p:cNvSpPr>
            <p:nvPr/>
          </p:nvSpPr>
          <p:spPr bwMode="auto">
            <a:xfrm>
              <a:off x="4482" y="1605"/>
              <a:ext cx="725" cy="283"/>
            </a:xfrm>
            <a:prstGeom prst="rect">
              <a:avLst/>
            </a:prstGeom>
            <a:solidFill>
              <a:srgbClr val="FFD980"/>
            </a:solidFill>
            <a:ln w="19050">
              <a:solidFill>
                <a:schemeClr val="tx1"/>
              </a:solidFill>
              <a:miter lim="800000"/>
              <a:headEnd/>
              <a:tailEnd/>
            </a:ln>
            <a:effectLst/>
          </p:spPr>
          <p:txBody>
            <a:bodyPr wrap="none" anchor="ctr"/>
            <a:lstStyle/>
            <a:p>
              <a:endParaRPr lang="en-US" dirty="0"/>
            </a:p>
          </p:txBody>
        </p:sp>
      </p:grpSp>
      <p:grpSp>
        <p:nvGrpSpPr>
          <p:cNvPr id="5" name="Group 15"/>
          <p:cNvGrpSpPr>
            <a:grpSpLocks/>
          </p:cNvGrpSpPr>
          <p:nvPr/>
        </p:nvGrpSpPr>
        <p:grpSpPr bwMode="auto">
          <a:xfrm>
            <a:off x="1608138" y="4935538"/>
            <a:ext cx="5510212" cy="1550987"/>
            <a:chOff x="1013" y="3109"/>
            <a:chExt cx="3471" cy="977"/>
          </a:xfrm>
        </p:grpSpPr>
        <p:sp>
          <p:nvSpPr>
            <p:cNvPr id="6160" name="Freeform 16"/>
            <p:cNvSpPr>
              <a:spLocks/>
            </p:cNvSpPr>
            <p:nvPr/>
          </p:nvSpPr>
          <p:spPr bwMode="auto">
            <a:xfrm>
              <a:off x="1013" y="3109"/>
              <a:ext cx="3471" cy="490"/>
            </a:xfrm>
            <a:custGeom>
              <a:avLst/>
              <a:gdLst/>
              <a:ahLst/>
              <a:cxnLst>
                <a:cxn ang="0">
                  <a:pos x="3172" y="993"/>
                </a:cxn>
                <a:cxn ang="0">
                  <a:pos x="3172" y="0"/>
                </a:cxn>
                <a:cxn ang="0">
                  <a:pos x="0" y="0"/>
                </a:cxn>
                <a:cxn ang="0">
                  <a:pos x="0" y="993"/>
                </a:cxn>
                <a:cxn ang="0">
                  <a:pos x="3172" y="993"/>
                </a:cxn>
              </a:cxnLst>
              <a:rect l="0" t="0" r="r" b="b"/>
              <a:pathLst>
                <a:path w="3173" h="994">
                  <a:moveTo>
                    <a:pt x="3172" y="993"/>
                  </a:moveTo>
                  <a:lnTo>
                    <a:pt x="3172" y="0"/>
                  </a:lnTo>
                  <a:lnTo>
                    <a:pt x="0" y="0"/>
                  </a:lnTo>
                  <a:lnTo>
                    <a:pt x="0" y="993"/>
                  </a:lnTo>
                  <a:lnTo>
                    <a:pt x="3172" y="993"/>
                  </a:lnTo>
                </a:path>
              </a:pathLst>
            </a:custGeom>
            <a:solidFill>
              <a:srgbClr val="D9F7FF"/>
            </a:solidFill>
            <a:ln w="19050" cap="rnd" cmpd="sng">
              <a:solidFill>
                <a:schemeClr val="tx1"/>
              </a:solidFill>
              <a:prstDash val="solid"/>
              <a:round/>
              <a:headEnd type="none" w="med" len="med"/>
              <a:tailEnd type="none" w="med" len="med"/>
            </a:ln>
            <a:effectLst/>
          </p:spPr>
          <p:txBody>
            <a:bodyPr/>
            <a:lstStyle/>
            <a:p>
              <a:endParaRPr lang="en-US" dirty="0"/>
            </a:p>
          </p:txBody>
        </p:sp>
        <p:sp>
          <p:nvSpPr>
            <p:cNvPr id="6161" name="Freeform 17"/>
            <p:cNvSpPr>
              <a:spLocks/>
            </p:cNvSpPr>
            <p:nvPr/>
          </p:nvSpPr>
          <p:spPr bwMode="auto">
            <a:xfrm>
              <a:off x="1014" y="3596"/>
              <a:ext cx="3468" cy="490"/>
            </a:xfrm>
            <a:custGeom>
              <a:avLst/>
              <a:gdLst/>
              <a:ahLst/>
              <a:cxnLst>
                <a:cxn ang="0">
                  <a:pos x="3172" y="993"/>
                </a:cxn>
                <a:cxn ang="0">
                  <a:pos x="3172" y="0"/>
                </a:cxn>
                <a:cxn ang="0">
                  <a:pos x="0" y="0"/>
                </a:cxn>
                <a:cxn ang="0">
                  <a:pos x="0" y="993"/>
                </a:cxn>
                <a:cxn ang="0">
                  <a:pos x="3172" y="993"/>
                </a:cxn>
              </a:cxnLst>
              <a:rect l="0" t="0" r="r" b="b"/>
              <a:pathLst>
                <a:path w="3173" h="994">
                  <a:moveTo>
                    <a:pt x="3172" y="993"/>
                  </a:moveTo>
                  <a:lnTo>
                    <a:pt x="3172" y="0"/>
                  </a:lnTo>
                  <a:lnTo>
                    <a:pt x="0" y="0"/>
                  </a:lnTo>
                  <a:lnTo>
                    <a:pt x="0" y="993"/>
                  </a:lnTo>
                  <a:lnTo>
                    <a:pt x="3172" y="993"/>
                  </a:lnTo>
                </a:path>
              </a:pathLst>
            </a:custGeom>
            <a:solidFill>
              <a:srgbClr val="D9F7FF"/>
            </a:solidFill>
            <a:ln w="19050" cap="rnd" cmpd="sng">
              <a:solidFill>
                <a:schemeClr val="tx1"/>
              </a:solidFill>
              <a:prstDash val="solid"/>
              <a:round/>
              <a:headEnd type="none" w="med" len="med"/>
              <a:tailEnd type="none" w="med" len="med"/>
            </a:ln>
            <a:effectLst/>
          </p:spPr>
          <p:txBody>
            <a:bodyPr/>
            <a:lstStyle/>
            <a:p>
              <a:endParaRPr lang="en-US" dirty="0"/>
            </a:p>
          </p:txBody>
        </p:sp>
        <p:sp>
          <p:nvSpPr>
            <p:cNvPr id="6162" name="Text Box 18"/>
            <p:cNvSpPr txBox="1">
              <a:spLocks noChangeArrowheads="1"/>
            </p:cNvSpPr>
            <p:nvPr/>
          </p:nvSpPr>
          <p:spPr bwMode="auto">
            <a:xfrm>
              <a:off x="1287" y="3646"/>
              <a:ext cx="906" cy="387"/>
            </a:xfrm>
            <a:prstGeom prst="rect">
              <a:avLst/>
            </a:prstGeom>
            <a:noFill/>
            <a:ln w="12700">
              <a:noFill/>
              <a:miter lim="800000"/>
              <a:headEnd/>
              <a:tailEnd/>
            </a:ln>
            <a:effectLst/>
          </p:spPr>
          <p:txBody>
            <a:bodyPr>
              <a:spAutoFit/>
            </a:bodyPr>
            <a:lstStyle/>
            <a:p>
              <a:pPr algn="ctr" defTabSz="762000" eaLnBrk="0" hangingPunct="0"/>
              <a:r>
                <a:rPr lang="en-AU" b="1" i="1" dirty="0">
                  <a:solidFill>
                    <a:srgbClr val="000000"/>
                  </a:solidFill>
                </a:rPr>
                <a:t>Technical</a:t>
              </a:r>
            </a:p>
            <a:p>
              <a:pPr algn="ctr" defTabSz="762000" eaLnBrk="0" hangingPunct="0">
                <a:lnSpc>
                  <a:spcPct val="90000"/>
                </a:lnSpc>
              </a:pPr>
              <a:r>
                <a:rPr lang="en-AU" b="1" i="1" dirty="0">
                  <a:solidFill>
                    <a:srgbClr val="000000"/>
                  </a:solidFill>
                </a:rPr>
                <a:t>evaluation</a:t>
              </a:r>
            </a:p>
          </p:txBody>
        </p:sp>
        <p:sp>
          <p:nvSpPr>
            <p:cNvPr id="6163" name="Text Box 19"/>
            <p:cNvSpPr txBox="1">
              <a:spLocks noChangeArrowheads="1"/>
            </p:cNvSpPr>
            <p:nvPr/>
          </p:nvSpPr>
          <p:spPr bwMode="auto">
            <a:xfrm>
              <a:off x="1087" y="3236"/>
              <a:ext cx="1296" cy="231"/>
            </a:xfrm>
            <a:prstGeom prst="rect">
              <a:avLst/>
            </a:prstGeom>
            <a:noFill/>
            <a:ln w="12700">
              <a:noFill/>
              <a:miter lim="800000"/>
              <a:headEnd/>
              <a:tailEnd/>
            </a:ln>
            <a:effectLst/>
          </p:spPr>
          <p:txBody>
            <a:bodyPr>
              <a:spAutoFit/>
            </a:bodyPr>
            <a:lstStyle/>
            <a:p>
              <a:pPr algn="ctr" defTabSz="762000" eaLnBrk="0" hangingPunct="0"/>
              <a:r>
                <a:rPr lang="en-AU" b="1" i="1" dirty="0">
                  <a:solidFill>
                    <a:srgbClr val="000000"/>
                  </a:solidFill>
                </a:rPr>
                <a:t>Target values</a:t>
              </a:r>
            </a:p>
          </p:txBody>
        </p:sp>
        <p:sp>
          <p:nvSpPr>
            <p:cNvPr id="6164" name="Line 20"/>
            <p:cNvSpPr>
              <a:spLocks noChangeShapeType="1"/>
            </p:cNvSpPr>
            <p:nvPr/>
          </p:nvSpPr>
          <p:spPr bwMode="auto">
            <a:xfrm>
              <a:off x="2469" y="3111"/>
              <a:ext cx="0" cy="972"/>
            </a:xfrm>
            <a:prstGeom prst="line">
              <a:avLst/>
            </a:prstGeom>
            <a:noFill/>
            <a:ln w="19050">
              <a:solidFill>
                <a:schemeClr val="tx1"/>
              </a:solidFill>
              <a:round/>
              <a:headEnd/>
              <a:tailEnd/>
            </a:ln>
            <a:effectLst/>
          </p:spPr>
          <p:txBody>
            <a:bodyPr/>
            <a:lstStyle/>
            <a:p>
              <a:endParaRPr lang="en-US" dirty="0"/>
            </a:p>
          </p:txBody>
        </p:sp>
      </p:grpSp>
      <p:grpSp>
        <p:nvGrpSpPr>
          <p:cNvPr id="6" name="Group 21"/>
          <p:cNvGrpSpPr>
            <a:grpSpLocks/>
          </p:cNvGrpSpPr>
          <p:nvPr/>
        </p:nvGrpSpPr>
        <p:grpSpPr bwMode="auto">
          <a:xfrm>
            <a:off x="1609725" y="1835150"/>
            <a:ext cx="2309813" cy="2809875"/>
            <a:chOff x="1014" y="1156"/>
            <a:chExt cx="1455" cy="1770"/>
          </a:xfrm>
        </p:grpSpPr>
        <p:grpSp>
          <p:nvGrpSpPr>
            <p:cNvPr id="7" name="Group 22"/>
            <p:cNvGrpSpPr>
              <a:grpSpLocks/>
            </p:cNvGrpSpPr>
            <p:nvPr/>
          </p:nvGrpSpPr>
          <p:grpSpPr bwMode="auto">
            <a:xfrm>
              <a:off x="1014" y="1156"/>
              <a:ext cx="1455" cy="1770"/>
              <a:chOff x="1014" y="1156"/>
              <a:chExt cx="1455" cy="1770"/>
            </a:xfrm>
          </p:grpSpPr>
          <p:sp>
            <p:nvSpPr>
              <p:cNvPr id="6167" name="Freeform 23"/>
              <p:cNvSpPr>
                <a:spLocks/>
              </p:cNvSpPr>
              <p:nvPr/>
            </p:nvSpPr>
            <p:spPr bwMode="auto">
              <a:xfrm>
                <a:off x="1014" y="1892"/>
                <a:ext cx="1241" cy="1034"/>
              </a:xfrm>
              <a:custGeom>
                <a:avLst/>
                <a:gdLst/>
                <a:ahLst/>
                <a:cxnLst>
                  <a:cxn ang="0">
                    <a:pos x="1435" y="975"/>
                  </a:cxn>
                  <a:cxn ang="0">
                    <a:pos x="1435" y="0"/>
                  </a:cxn>
                  <a:cxn ang="0">
                    <a:pos x="0" y="0"/>
                  </a:cxn>
                  <a:cxn ang="0">
                    <a:pos x="0" y="975"/>
                  </a:cxn>
                  <a:cxn ang="0">
                    <a:pos x="1435" y="975"/>
                  </a:cxn>
                </a:cxnLst>
                <a:rect l="0" t="0" r="r" b="b"/>
                <a:pathLst>
                  <a:path w="1436" h="976">
                    <a:moveTo>
                      <a:pt x="1435" y="975"/>
                    </a:moveTo>
                    <a:lnTo>
                      <a:pt x="1435" y="0"/>
                    </a:lnTo>
                    <a:lnTo>
                      <a:pt x="0" y="0"/>
                    </a:lnTo>
                    <a:lnTo>
                      <a:pt x="0" y="975"/>
                    </a:lnTo>
                    <a:lnTo>
                      <a:pt x="1435" y="975"/>
                    </a:lnTo>
                  </a:path>
                </a:pathLst>
              </a:custGeom>
              <a:solidFill>
                <a:srgbClr val="D9F7FF"/>
              </a:solidFill>
              <a:ln w="19050" cap="rnd" cmpd="sng">
                <a:solidFill>
                  <a:schemeClr val="tx1"/>
                </a:solidFill>
                <a:prstDash val="solid"/>
                <a:round/>
                <a:headEnd type="none" w="med" len="med"/>
                <a:tailEnd type="none" w="med" len="med"/>
              </a:ln>
              <a:effectLst/>
            </p:spPr>
            <p:txBody>
              <a:bodyPr/>
              <a:lstStyle/>
              <a:p>
                <a:endParaRPr lang="en-US" dirty="0"/>
              </a:p>
            </p:txBody>
          </p:sp>
          <p:sp>
            <p:nvSpPr>
              <p:cNvPr id="6168" name="Text Box 24"/>
              <p:cNvSpPr txBox="1">
                <a:spLocks noChangeArrowheads="1"/>
              </p:cNvSpPr>
              <p:nvPr/>
            </p:nvSpPr>
            <p:spPr bwMode="auto">
              <a:xfrm>
                <a:off x="1062" y="2158"/>
                <a:ext cx="1145" cy="526"/>
              </a:xfrm>
              <a:prstGeom prst="rect">
                <a:avLst/>
              </a:prstGeom>
              <a:noFill/>
              <a:ln w="12700">
                <a:noFill/>
                <a:miter lim="800000"/>
                <a:headEnd/>
                <a:tailEnd/>
              </a:ln>
              <a:effectLst/>
            </p:spPr>
            <p:txBody>
              <a:bodyPr>
                <a:spAutoFit/>
              </a:bodyPr>
              <a:lstStyle/>
              <a:p>
                <a:pPr algn="ctr" defTabSz="762000" eaLnBrk="0" hangingPunct="0">
                  <a:lnSpc>
                    <a:spcPct val="90000"/>
                  </a:lnSpc>
                </a:pPr>
                <a:r>
                  <a:rPr lang="en-AU" b="1" i="1" dirty="0">
                    <a:solidFill>
                      <a:srgbClr val="000000"/>
                    </a:solidFill>
                  </a:rPr>
                  <a:t>What the customer</a:t>
                </a:r>
              </a:p>
              <a:p>
                <a:pPr algn="ctr" defTabSz="762000" eaLnBrk="0" hangingPunct="0">
                  <a:lnSpc>
                    <a:spcPct val="90000"/>
                  </a:lnSpc>
                </a:pPr>
                <a:r>
                  <a:rPr lang="en-AU" b="1" i="1" dirty="0">
                    <a:solidFill>
                      <a:srgbClr val="000000"/>
                    </a:solidFill>
                  </a:rPr>
                  <a:t>wants</a:t>
                </a:r>
              </a:p>
            </p:txBody>
          </p:sp>
          <p:sp>
            <p:nvSpPr>
              <p:cNvPr id="6169" name="Rectangle 25"/>
              <p:cNvSpPr>
                <a:spLocks noChangeArrowheads="1"/>
              </p:cNvSpPr>
              <p:nvPr/>
            </p:nvSpPr>
            <p:spPr bwMode="auto">
              <a:xfrm>
                <a:off x="2249" y="1892"/>
                <a:ext cx="220" cy="1031"/>
              </a:xfrm>
              <a:prstGeom prst="rect">
                <a:avLst/>
              </a:prstGeom>
              <a:solidFill>
                <a:srgbClr val="D9F7FF"/>
              </a:solidFill>
              <a:ln w="19050">
                <a:solidFill>
                  <a:schemeClr val="tx1"/>
                </a:solidFill>
                <a:miter lim="800000"/>
                <a:headEnd/>
                <a:tailEnd/>
              </a:ln>
              <a:effectLst/>
            </p:spPr>
            <p:txBody>
              <a:bodyPr wrap="none" anchor="ctr"/>
              <a:lstStyle/>
              <a:p>
                <a:endParaRPr lang="en-US" dirty="0"/>
              </a:p>
            </p:txBody>
          </p:sp>
          <p:sp>
            <p:nvSpPr>
              <p:cNvPr id="6170" name="Text Box 26"/>
              <p:cNvSpPr txBox="1">
                <a:spLocks noChangeArrowheads="1"/>
              </p:cNvSpPr>
              <p:nvPr/>
            </p:nvSpPr>
            <p:spPr bwMode="auto">
              <a:xfrm>
                <a:off x="1149" y="1156"/>
                <a:ext cx="938" cy="526"/>
              </a:xfrm>
              <a:prstGeom prst="rect">
                <a:avLst/>
              </a:prstGeom>
              <a:noFill/>
              <a:ln w="9525">
                <a:noFill/>
                <a:miter lim="800000"/>
                <a:headEnd/>
                <a:tailEnd/>
              </a:ln>
              <a:effectLst/>
            </p:spPr>
            <p:txBody>
              <a:bodyPr>
                <a:spAutoFit/>
              </a:bodyPr>
              <a:lstStyle/>
              <a:p>
                <a:pPr algn="r" eaLnBrk="0" hangingPunct="0">
                  <a:lnSpc>
                    <a:spcPct val="90000"/>
                  </a:lnSpc>
                </a:pPr>
                <a:r>
                  <a:rPr lang="en-US" b="1" i="1" dirty="0">
                    <a:effectLst>
                      <a:outerShdw blurRad="38100" dist="38100" dir="2700000" algn="tl">
                        <a:srgbClr val="C0C0C0"/>
                      </a:outerShdw>
                    </a:effectLst>
                  </a:rPr>
                  <a:t>Customer importance ratings</a:t>
                </a:r>
              </a:p>
            </p:txBody>
          </p:sp>
        </p:grpSp>
        <p:sp>
          <p:nvSpPr>
            <p:cNvPr id="6171" name="Freeform 27"/>
            <p:cNvSpPr>
              <a:spLocks/>
            </p:cNvSpPr>
            <p:nvPr/>
          </p:nvSpPr>
          <p:spPr bwMode="auto">
            <a:xfrm>
              <a:off x="2103" y="1426"/>
              <a:ext cx="228" cy="448"/>
            </a:xfrm>
            <a:custGeom>
              <a:avLst/>
              <a:gdLst/>
              <a:ahLst/>
              <a:cxnLst>
                <a:cxn ang="0">
                  <a:pos x="0" y="0"/>
                </a:cxn>
                <a:cxn ang="0">
                  <a:pos x="228" y="119"/>
                </a:cxn>
                <a:cxn ang="0">
                  <a:pos x="228" y="448"/>
                </a:cxn>
              </a:cxnLst>
              <a:rect l="0" t="0" r="r" b="b"/>
              <a:pathLst>
                <a:path w="228" h="448">
                  <a:moveTo>
                    <a:pt x="0" y="0"/>
                  </a:moveTo>
                  <a:lnTo>
                    <a:pt x="228" y="119"/>
                  </a:lnTo>
                  <a:lnTo>
                    <a:pt x="228" y="448"/>
                  </a:lnTo>
                </a:path>
              </a:pathLst>
            </a:custGeom>
            <a:noFill/>
            <a:ln w="28575" cmpd="sng">
              <a:solidFill>
                <a:schemeClr val="tx1"/>
              </a:solidFill>
              <a:round/>
              <a:headEnd type="none" w="med" len="med"/>
              <a:tailEnd type="triangle" w="med" len="med"/>
            </a:ln>
            <a:effectLst/>
          </p:spPr>
          <p:txBody>
            <a:bodyPr/>
            <a:lstStyle/>
            <a:p>
              <a:endParaRPr lang="en-US" dirty="0"/>
            </a:p>
          </p:txBody>
        </p:sp>
      </p:grpSp>
      <p:grpSp>
        <p:nvGrpSpPr>
          <p:cNvPr id="8" name="Group 28"/>
          <p:cNvGrpSpPr>
            <a:grpSpLocks/>
          </p:cNvGrpSpPr>
          <p:nvPr/>
        </p:nvGrpSpPr>
        <p:grpSpPr bwMode="auto">
          <a:xfrm>
            <a:off x="1609725" y="4643438"/>
            <a:ext cx="7172325" cy="1130300"/>
            <a:chOff x="1014" y="2925"/>
            <a:chExt cx="4518" cy="712"/>
          </a:xfrm>
        </p:grpSpPr>
        <p:grpSp>
          <p:nvGrpSpPr>
            <p:cNvPr id="9" name="Group 29"/>
            <p:cNvGrpSpPr>
              <a:grpSpLocks/>
            </p:cNvGrpSpPr>
            <p:nvPr/>
          </p:nvGrpSpPr>
          <p:grpSpPr bwMode="auto">
            <a:xfrm>
              <a:off x="1014" y="2925"/>
              <a:ext cx="4518" cy="712"/>
              <a:chOff x="1014" y="2925"/>
              <a:chExt cx="4518" cy="712"/>
            </a:xfrm>
          </p:grpSpPr>
          <p:grpSp>
            <p:nvGrpSpPr>
              <p:cNvPr id="10" name="Group 30"/>
              <p:cNvGrpSpPr>
                <a:grpSpLocks/>
              </p:cNvGrpSpPr>
              <p:nvPr/>
            </p:nvGrpSpPr>
            <p:grpSpPr bwMode="auto">
              <a:xfrm>
                <a:off x="1014" y="2925"/>
                <a:ext cx="4194" cy="186"/>
                <a:chOff x="1014" y="3090"/>
                <a:chExt cx="4194" cy="186"/>
              </a:xfrm>
            </p:grpSpPr>
            <p:sp>
              <p:nvSpPr>
                <p:cNvPr id="6175" name="Rectangle 31"/>
                <p:cNvSpPr>
                  <a:spLocks noChangeArrowheads="1"/>
                </p:cNvSpPr>
                <p:nvPr/>
              </p:nvSpPr>
              <p:spPr bwMode="auto">
                <a:xfrm>
                  <a:off x="1014" y="3090"/>
                  <a:ext cx="4194" cy="186"/>
                </a:xfrm>
                <a:prstGeom prst="rect">
                  <a:avLst/>
                </a:prstGeom>
                <a:solidFill>
                  <a:srgbClr val="D9F7FF"/>
                </a:solidFill>
                <a:ln w="19050">
                  <a:solidFill>
                    <a:schemeClr val="tx1"/>
                  </a:solidFill>
                  <a:miter lim="800000"/>
                  <a:headEnd/>
                  <a:tailEnd/>
                </a:ln>
                <a:effectLst/>
              </p:spPr>
              <p:txBody>
                <a:bodyPr wrap="none" anchor="ctr"/>
                <a:lstStyle/>
                <a:p>
                  <a:endParaRPr lang="en-US" dirty="0"/>
                </a:p>
              </p:txBody>
            </p:sp>
            <p:sp>
              <p:nvSpPr>
                <p:cNvPr id="6176" name="Line 32"/>
                <p:cNvSpPr>
                  <a:spLocks noChangeShapeType="1"/>
                </p:cNvSpPr>
                <p:nvPr/>
              </p:nvSpPr>
              <p:spPr bwMode="auto">
                <a:xfrm>
                  <a:off x="2469" y="3090"/>
                  <a:ext cx="0" cy="180"/>
                </a:xfrm>
                <a:prstGeom prst="line">
                  <a:avLst/>
                </a:prstGeom>
                <a:noFill/>
                <a:ln w="19050">
                  <a:solidFill>
                    <a:schemeClr val="tx1"/>
                  </a:solidFill>
                  <a:round/>
                  <a:headEnd/>
                  <a:tailEnd/>
                </a:ln>
                <a:effectLst/>
              </p:spPr>
              <p:txBody>
                <a:bodyPr/>
                <a:lstStyle/>
                <a:p>
                  <a:endParaRPr lang="en-US" dirty="0"/>
                </a:p>
              </p:txBody>
            </p:sp>
            <p:sp>
              <p:nvSpPr>
                <p:cNvPr id="6177" name="Line 33"/>
                <p:cNvSpPr>
                  <a:spLocks noChangeShapeType="1"/>
                </p:cNvSpPr>
                <p:nvPr/>
              </p:nvSpPr>
              <p:spPr bwMode="auto">
                <a:xfrm>
                  <a:off x="4483" y="3091"/>
                  <a:ext cx="0" cy="180"/>
                </a:xfrm>
                <a:prstGeom prst="line">
                  <a:avLst/>
                </a:prstGeom>
                <a:noFill/>
                <a:ln w="19050">
                  <a:solidFill>
                    <a:schemeClr val="tx1"/>
                  </a:solidFill>
                  <a:round/>
                  <a:headEnd/>
                  <a:tailEnd/>
                </a:ln>
                <a:effectLst/>
              </p:spPr>
              <p:txBody>
                <a:bodyPr/>
                <a:lstStyle/>
                <a:p>
                  <a:endParaRPr lang="en-US" dirty="0"/>
                </a:p>
              </p:txBody>
            </p:sp>
          </p:grpSp>
          <p:sp>
            <p:nvSpPr>
              <p:cNvPr id="6178" name="Text Box 34"/>
              <p:cNvSpPr txBox="1">
                <a:spLocks noChangeArrowheads="1"/>
              </p:cNvSpPr>
              <p:nvPr/>
            </p:nvSpPr>
            <p:spPr bwMode="auto">
              <a:xfrm>
                <a:off x="4731" y="3301"/>
                <a:ext cx="801" cy="336"/>
              </a:xfrm>
              <a:prstGeom prst="rect">
                <a:avLst/>
              </a:prstGeom>
              <a:noFill/>
              <a:ln w="9525">
                <a:noFill/>
                <a:miter lim="800000"/>
                <a:headEnd/>
                <a:tailEnd/>
              </a:ln>
              <a:effectLst/>
            </p:spPr>
            <p:txBody>
              <a:bodyPr>
                <a:spAutoFit/>
              </a:bodyPr>
              <a:lstStyle/>
              <a:p>
                <a:pPr eaLnBrk="0" hangingPunct="0">
                  <a:lnSpc>
                    <a:spcPct val="90000"/>
                  </a:lnSpc>
                </a:pPr>
                <a:r>
                  <a:rPr lang="en-US" sz="1600" b="1" i="1" dirty="0">
                    <a:effectLst>
                      <a:outerShdw blurRad="38100" dist="38100" dir="2700000" algn="tl">
                        <a:srgbClr val="C0C0C0"/>
                      </a:outerShdw>
                    </a:effectLst>
                  </a:rPr>
                  <a:t>Weighted rating</a:t>
                </a:r>
              </a:p>
            </p:txBody>
          </p:sp>
        </p:grpSp>
        <p:sp>
          <p:nvSpPr>
            <p:cNvPr id="6179" name="Line 35"/>
            <p:cNvSpPr>
              <a:spLocks noChangeShapeType="1"/>
            </p:cNvSpPr>
            <p:nvPr/>
          </p:nvSpPr>
          <p:spPr bwMode="auto">
            <a:xfrm flipH="1" flipV="1">
              <a:off x="4343" y="3054"/>
              <a:ext cx="411" cy="320"/>
            </a:xfrm>
            <a:prstGeom prst="line">
              <a:avLst/>
            </a:prstGeom>
            <a:noFill/>
            <a:ln w="28575">
              <a:solidFill>
                <a:schemeClr val="tx1"/>
              </a:solidFill>
              <a:round/>
              <a:headEnd/>
              <a:tailEnd type="triangle" w="med" len="med"/>
            </a:ln>
            <a:effectLst/>
          </p:spPr>
          <p:txBody>
            <a:bodyPr/>
            <a:lstStyle/>
            <a:p>
              <a:endParaRPr lang="en-US" dirty="0"/>
            </a:p>
          </p:txBody>
        </p:sp>
      </p:gr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2000"/>
                            </p:stCondLst>
                            <p:childTnLst>
                              <p:par>
                                <p:cTn id="9" presetID="22" presetClass="entr" presetSubtype="4" fill="hold" nodeType="afterEffect">
                                  <p:stCondLst>
                                    <p:cond delay="100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1000"/>
                                        <p:tgtEl>
                                          <p:spTgt spid="3"/>
                                        </p:tgtEl>
                                      </p:cBhvr>
                                    </p:animEffect>
                                  </p:childTnLst>
                                </p:cTn>
                              </p:par>
                            </p:childTnLst>
                          </p:cTn>
                        </p:par>
                        <p:par>
                          <p:cTn id="12" fill="hold">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1000"/>
                                        <p:tgtEl>
                                          <p:spTgt spid="2"/>
                                        </p:tgtEl>
                                      </p:cBhvr>
                                    </p:animEffect>
                                  </p:childTnLst>
                                </p:cTn>
                              </p:par>
                            </p:childTnLst>
                          </p:cTn>
                        </p:par>
                        <p:par>
                          <p:cTn id="16" fill="hold">
                            <p:stCondLst>
                              <p:cond delay="6000"/>
                            </p:stCondLst>
                            <p:childTnLst>
                              <p:par>
                                <p:cTn id="17" presetID="22" presetClass="entr" presetSubtype="2" fill="hold" nodeType="afterEffect">
                                  <p:stCondLst>
                                    <p:cond delay="1000"/>
                                  </p:stCondLst>
                                  <p:childTnLst>
                                    <p:set>
                                      <p:cBhvr>
                                        <p:cTn id="18" dur="1" fill="hold">
                                          <p:stCondLst>
                                            <p:cond delay="0"/>
                                          </p:stCondLst>
                                        </p:cTn>
                                        <p:tgtEl>
                                          <p:spTgt spid="4"/>
                                        </p:tgtEl>
                                        <p:attrNameLst>
                                          <p:attrName>style.visibility</p:attrName>
                                        </p:attrNameLst>
                                      </p:cBhvr>
                                      <p:to>
                                        <p:strVal val="visible"/>
                                      </p:to>
                                    </p:set>
                                    <p:animEffect transition="in" filter="wipe(right)">
                                      <p:cBhvr>
                                        <p:cTn id="19" dur="1000"/>
                                        <p:tgtEl>
                                          <p:spTgt spid="4"/>
                                        </p:tgtEl>
                                      </p:cBhvr>
                                    </p:animEffect>
                                  </p:childTnLst>
                                </p:cTn>
                              </p:par>
                            </p:childTnLst>
                          </p:cTn>
                        </p:par>
                        <p:par>
                          <p:cTn id="20" fill="hold">
                            <p:stCondLst>
                              <p:cond delay="8000"/>
                            </p:stCondLst>
                            <p:childTnLst>
                              <p:par>
                                <p:cTn id="21" presetID="22" presetClass="entr" presetSubtype="2" fill="hold" nodeType="afterEffect">
                                  <p:stCondLst>
                                    <p:cond delay="1000"/>
                                  </p:stCondLst>
                                  <p:childTnLst>
                                    <p:set>
                                      <p:cBhvr>
                                        <p:cTn id="22" dur="1" fill="hold">
                                          <p:stCondLst>
                                            <p:cond delay="0"/>
                                          </p:stCondLst>
                                        </p:cTn>
                                        <p:tgtEl>
                                          <p:spTgt spid="8"/>
                                        </p:tgtEl>
                                        <p:attrNameLst>
                                          <p:attrName>style.visibility</p:attrName>
                                        </p:attrNameLst>
                                      </p:cBhvr>
                                      <p:to>
                                        <p:strVal val="visible"/>
                                      </p:to>
                                    </p:set>
                                    <p:animEffect transition="in" filter="wipe(right)">
                                      <p:cBhvr>
                                        <p:cTn id="23" dur="1000"/>
                                        <p:tgtEl>
                                          <p:spTgt spid="8"/>
                                        </p:tgtEl>
                                      </p:cBhvr>
                                    </p:animEffect>
                                  </p:childTnLst>
                                </p:cTn>
                              </p:par>
                            </p:childTnLst>
                          </p:cTn>
                        </p:par>
                        <p:par>
                          <p:cTn id="24" fill="hold">
                            <p:stCondLst>
                              <p:cond delay="10000"/>
                            </p:stCondLst>
                            <p:childTnLst>
                              <p:par>
                                <p:cTn id="25" presetID="22" presetClass="entr" presetSubtype="8" fill="hold" nodeType="afterEffect">
                                  <p:stCondLst>
                                    <p:cond delay="100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476672"/>
            <a:ext cx="9683552" cy="1285860"/>
          </a:xfrm>
        </p:spPr>
        <p:txBody>
          <a:bodyPr>
            <a:noAutofit/>
          </a:bodyPr>
          <a:lstStyle/>
          <a:p>
            <a:pPr algn="r"/>
            <a:r>
              <a:rPr lang="ar-IQ" sz="3200" dirty="0" smtClean="0">
                <a:solidFill>
                  <a:schemeClr val="tx1"/>
                </a:solidFill>
              </a:rPr>
              <a:t/>
            </a:r>
            <a:br>
              <a:rPr lang="ar-IQ" sz="3200" dirty="0" smtClean="0">
                <a:solidFill>
                  <a:schemeClr val="tx1"/>
                </a:solidFill>
              </a:rPr>
            </a:br>
            <a:r>
              <a:rPr lang="ar-IQ" sz="3200" dirty="0" smtClean="0">
                <a:solidFill>
                  <a:schemeClr val="tx1"/>
                </a:solidFill>
              </a:rPr>
              <a:t>- 2-استخدام نموذج كانو للتعرف على رضى المستهلك تجاه اداء المنتوج</a:t>
            </a:r>
            <a:br>
              <a:rPr lang="ar-IQ" sz="3200" dirty="0" smtClean="0">
                <a:solidFill>
                  <a:schemeClr val="tx1"/>
                </a:solidFill>
              </a:rPr>
            </a:br>
            <a:endParaRPr lang="en-US" sz="3200" dirty="0">
              <a:solidFill>
                <a:schemeClr val="tx1"/>
              </a:solidFill>
            </a:endParaRPr>
          </a:p>
        </p:txBody>
      </p:sp>
      <p:pic>
        <p:nvPicPr>
          <p:cNvPr id="1026" name="Picture 2"/>
          <p:cNvPicPr>
            <a:picLocks noGrp="1" noChangeAspect="1" noChangeArrowheads="1"/>
          </p:cNvPicPr>
          <p:nvPr>
            <p:ph idx="1"/>
          </p:nvPr>
        </p:nvPicPr>
        <p:blipFill>
          <a:blip r:embed="rId2" cstate="print"/>
          <a:stretch>
            <a:fillRect/>
          </a:stretch>
        </p:blipFill>
        <p:spPr bwMode="auto">
          <a:xfrm>
            <a:off x="2319337" y="2110581"/>
            <a:ext cx="4505325" cy="4038600"/>
          </a:xfrm>
          <a:prstGeom prst="rect">
            <a:avLst/>
          </a:prstGeom>
          <a:noFill/>
          <a:ln w="9525">
            <a:noFill/>
            <a:miter lim="800000"/>
            <a:headEnd/>
            <a:tailEnd/>
          </a:ln>
          <a:effectLst/>
        </p:spPr>
      </p:pic>
      <p:pic>
        <p:nvPicPr>
          <p:cNvPr id="5" name="Picture 4" descr="http://farm4.static.flickr.com/3334/3422479838_19a08f58b8_o.png"/>
          <p:cNvPicPr/>
          <p:nvPr/>
        </p:nvPicPr>
        <p:blipFill>
          <a:blip r:embed="rId3" cstate="print"/>
          <a:srcRect/>
          <a:stretch>
            <a:fillRect/>
          </a:stretch>
        </p:blipFill>
        <p:spPr bwMode="auto">
          <a:xfrm>
            <a:off x="0" y="1412776"/>
            <a:ext cx="9144000" cy="5445224"/>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Autofit/>
          </a:bodyPr>
          <a:lstStyle/>
          <a:p>
            <a:pPr algn="ctr" rtl="1"/>
            <a:r>
              <a:rPr lang="ar-IQ" sz="4400" b="1" dirty="0" smtClean="0">
                <a:solidFill>
                  <a:schemeClr val="tx1"/>
                </a:solidFill>
              </a:rPr>
              <a:t> </a:t>
            </a:r>
            <a:r>
              <a:rPr lang="ar-SA" sz="4400" b="1" dirty="0" smtClean="0">
                <a:solidFill>
                  <a:schemeClr val="tx1"/>
                </a:solidFill>
              </a:rPr>
              <a:t>الجوائــــز العالميـــة</a:t>
            </a:r>
            <a:r>
              <a:rPr lang="ar-IQ" sz="4400" b="1" dirty="0" smtClean="0">
                <a:solidFill>
                  <a:schemeClr val="tx1"/>
                </a:solidFill>
              </a:rPr>
              <a:t> في الج</a:t>
            </a:r>
            <a:r>
              <a:rPr lang="ar-SA" sz="4400" b="1" dirty="0" smtClean="0">
                <a:solidFill>
                  <a:schemeClr val="tx1"/>
                </a:solidFill>
              </a:rPr>
              <a:t>ــــــ</a:t>
            </a:r>
            <a:r>
              <a:rPr lang="ar-IQ" sz="4400" b="1" dirty="0" smtClean="0">
                <a:solidFill>
                  <a:schemeClr val="tx1"/>
                </a:solidFill>
              </a:rPr>
              <a:t>ودة </a:t>
            </a:r>
            <a:r>
              <a:rPr lang="en-US" sz="4400" dirty="0">
                <a:solidFill>
                  <a:schemeClr val="tx1"/>
                </a:solidFill>
              </a:rPr>
              <a:t/>
            </a:r>
            <a:br>
              <a:rPr lang="en-US" sz="4400" dirty="0">
                <a:solidFill>
                  <a:schemeClr val="tx1"/>
                </a:solidFill>
              </a:rPr>
            </a:br>
            <a:endParaRPr lang="en-US" sz="4400" dirty="0">
              <a:solidFill>
                <a:schemeClr val="tx1"/>
              </a:solidFill>
            </a:endParaRPr>
          </a:p>
        </p:txBody>
      </p:sp>
      <p:sp>
        <p:nvSpPr>
          <p:cNvPr id="3" name="Content Placeholder 2"/>
          <p:cNvSpPr>
            <a:spLocks noGrp="1"/>
          </p:cNvSpPr>
          <p:nvPr>
            <p:ph idx="1"/>
          </p:nvPr>
        </p:nvSpPr>
        <p:spPr>
          <a:xfrm>
            <a:off x="467544" y="1484784"/>
            <a:ext cx="8352928" cy="4752528"/>
          </a:xfrm>
        </p:spPr>
        <p:txBody>
          <a:bodyPr>
            <a:normAutofit/>
          </a:bodyPr>
          <a:lstStyle/>
          <a:p>
            <a:pPr algn="just" rtl="1">
              <a:buNone/>
            </a:pPr>
            <a:r>
              <a:rPr lang="ar-SA" sz="2800" dirty="0" smtClean="0"/>
              <a:t>    تقدم </a:t>
            </a:r>
            <a:r>
              <a:rPr lang="ar-SA" sz="2800" dirty="0"/>
              <a:t>جوائز الجودة للمنشآت المتميزة في مجال الجودة من قبل جهة رسمية مستقلة ليس لها ارتباط بالمنشأة الحاصلة على الجائزة، وبنيت جميع هذه الجوائز على أساس تقويم المنشآت المتقدمة حسب معايير محددة، بعض هذه المعايير ترتكز على قياس نتائج مستوى الجودة في المنشآت ، والبعض الآخر يقيس مطابقة المنشآت لمتطلبات العميل والبعض الآخر يُقوِّم الجهد المبذول من قبل المنشآت لضمان توافق جودة المنتج وثباته </a:t>
            </a:r>
            <a:r>
              <a:rPr lang="ar-SA" sz="2800" dirty="0" smtClean="0"/>
              <a:t>لديها.</a:t>
            </a:r>
          </a:p>
          <a:p>
            <a:pPr algn="just" rtl="1">
              <a:buNone/>
            </a:pPr>
            <a:r>
              <a:rPr lang="ar-SA" sz="2800" dirty="0" smtClean="0"/>
              <a:t> ويمكن تصنيف جوائز الجودة إلى أربعة مستويات.</a:t>
            </a:r>
            <a:r>
              <a:rPr lang="ar-IQ" sz="2800" dirty="0" smtClean="0"/>
              <a:t> </a:t>
            </a:r>
          </a:p>
          <a:p>
            <a:pPr algn="just" rtl="1">
              <a:buNone/>
            </a:pPr>
            <a:endParaRPr lang="ar-SA" sz="2800" dirty="0" smtClean="0"/>
          </a:p>
          <a:p>
            <a:pPr algn="just" rtl="1">
              <a:buNone/>
            </a:pPr>
            <a:endParaRPr lang="en-US" sz="2800" dirty="0"/>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640960" cy="4752528"/>
          </a:xfrm>
        </p:spPr>
        <p:txBody>
          <a:bodyPr>
            <a:normAutofit/>
          </a:bodyPr>
          <a:lstStyle/>
          <a:p>
            <a:pPr algn="just" rtl="1">
              <a:buNone/>
            </a:pPr>
            <a:r>
              <a:rPr lang="ar-SA" sz="3600" dirty="0" smtClean="0">
                <a:latin typeface="Times New Roman" pitchFamily="18" charset="0"/>
                <a:cs typeface="Times New Roman" pitchFamily="18" charset="0"/>
              </a:rPr>
              <a:t>     </a:t>
            </a:r>
            <a:r>
              <a:rPr lang="ar-IQ" sz="3200" dirty="0" smtClean="0">
                <a:latin typeface="Times New Roman" pitchFamily="18" charset="0"/>
                <a:cs typeface="Times New Roman" pitchFamily="18" charset="0"/>
              </a:rPr>
              <a:t>في </a:t>
            </a:r>
            <a:r>
              <a:rPr lang="ar-IQ" sz="3200" dirty="0">
                <a:latin typeface="Times New Roman" pitchFamily="18" charset="0"/>
                <a:cs typeface="Times New Roman" pitchFamily="18" charset="0"/>
              </a:rPr>
              <a:t>ظل حدة التنافس بين الشركات العالمية للاستحواذ على  حصصهم من الاسواق , تواجه الشركات الصناعية تحديات كبيرة هي كيف تصل  الشركة الى بناء و تعزيز هذه الميزة التنافسية التي تسمح لها باحتلال مركز تنافسي  ممتاز وقوي وتحافظ عليه وتنميه وتضمن المحافظة على زبائنها  و وفائهم ان </a:t>
            </a:r>
            <a:r>
              <a:rPr lang="ar-IQ" sz="3200" dirty="0" smtClean="0">
                <a:latin typeface="Times New Roman" pitchFamily="18" charset="0"/>
                <a:cs typeface="Times New Roman" pitchFamily="18" charset="0"/>
              </a:rPr>
              <a:t>لم يزداد</a:t>
            </a:r>
            <a:r>
              <a:rPr lang="ar-SA" sz="3200" dirty="0" smtClean="0">
                <a:latin typeface="Times New Roman" pitchFamily="18" charset="0"/>
                <a:cs typeface="Times New Roman" pitchFamily="18" charset="0"/>
              </a:rPr>
              <a:t>وا</a:t>
            </a:r>
            <a:r>
              <a:rPr lang="ar-IQ" sz="3200" dirty="0" smtClean="0">
                <a:latin typeface="Times New Roman" pitchFamily="18" charset="0"/>
                <a:cs typeface="Times New Roman" pitchFamily="18" charset="0"/>
              </a:rPr>
              <a:t>.</a:t>
            </a:r>
            <a:endParaRPr lang="ar-SA" sz="3200" dirty="0" smtClean="0">
              <a:latin typeface="Times New Roman" pitchFamily="18" charset="0"/>
              <a:cs typeface="Times New Roman" pitchFamily="18" charset="0"/>
            </a:endParaRPr>
          </a:p>
          <a:p>
            <a:pPr algn="just" rtl="1">
              <a:buNone/>
            </a:pPr>
            <a:r>
              <a:rPr lang="ar-IQ" sz="3200"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   </a:t>
            </a:r>
            <a:r>
              <a:rPr lang="ar-IQ" sz="3200" dirty="0" smtClean="0">
                <a:latin typeface="Times New Roman" pitchFamily="18" charset="0"/>
                <a:cs typeface="Times New Roman" pitchFamily="18" charset="0"/>
              </a:rPr>
              <a:t>وتعد الجودة هي الوسيلة والمعيار الاهم  الذي</a:t>
            </a:r>
            <a:r>
              <a:rPr lang="ar-SA" sz="3200" dirty="0" smtClean="0">
                <a:latin typeface="Times New Roman" pitchFamily="18" charset="0"/>
                <a:cs typeface="Times New Roman" pitchFamily="18" charset="0"/>
              </a:rPr>
              <a:t> ي</a:t>
            </a:r>
            <a:r>
              <a:rPr lang="ar-IQ" sz="3200" dirty="0" smtClean="0">
                <a:latin typeface="Times New Roman" pitchFamily="18" charset="0"/>
                <a:cs typeface="Times New Roman" pitchFamily="18" charset="0"/>
              </a:rPr>
              <a:t>ضمن  حصة الشركات من الاسواق  والفوز</a:t>
            </a:r>
            <a:r>
              <a:rPr lang="ar-SA" sz="3200" dirty="0" smtClean="0">
                <a:latin typeface="Times New Roman" pitchFamily="18" charset="0"/>
                <a:cs typeface="Times New Roman" pitchFamily="18" charset="0"/>
              </a:rPr>
              <a:t> </a:t>
            </a:r>
            <a:r>
              <a:rPr lang="ar-IQ" sz="3200" dirty="0" smtClean="0">
                <a:latin typeface="Times New Roman" pitchFamily="18" charset="0"/>
                <a:cs typeface="Times New Roman" pitchFamily="18" charset="0"/>
              </a:rPr>
              <a:t>بالمنافسة كما يضمن تحقيق ولاء الزبائن لها.</a:t>
            </a:r>
            <a:endParaRPr lang="en-US" sz="3200" dirty="0" smtClean="0">
              <a:latin typeface="Times New Roman" pitchFamily="18" charset="0"/>
              <a:cs typeface="Times New Roman" pitchFamily="18" charset="0"/>
            </a:endParaRPr>
          </a:p>
          <a:p>
            <a:pPr algn="just" rtl="1">
              <a:buNone/>
            </a:pPr>
            <a:endParaRPr lang="en-US" sz="3200" dirty="0">
              <a:latin typeface="Times New Roman" pitchFamily="18" charset="0"/>
              <a:cs typeface="Times New Roman" pitchFamily="18" charset="0"/>
            </a:endParaRPr>
          </a:p>
          <a:p>
            <a:pPr algn="r" rtl="1"/>
            <a:endParaRPr lang="en-US" sz="3600"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640960" cy="4824536"/>
          </a:xfrm>
        </p:spPr>
        <p:txBody>
          <a:bodyPr>
            <a:normAutofit/>
          </a:bodyPr>
          <a:lstStyle/>
          <a:p>
            <a:pPr algn="r" rtl="1">
              <a:buNone/>
            </a:pPr>
            <a:r>
              <a:rPr lang="ar-SA" b="1" dirty="0" smtClean="0"/>
              <a:t>1-  </a:t>
            </a:r>
            <a:r>
              <a:rPr lang="ar-SA" sz="2800" b="1" dirty="0" smtClean="0"/>
              <a:t>المستوى العالمـــي</a:t>
            </a:r>
          </a:p>
          <a:p>
            <a:pPr algn="r" rtl="1">
              <a:buNone/>
            </a:pPr>
            <a:r>
              <a:rPr lang="en-US" b="1" dirty="0"/>
              <a:t/>
            </a:r>
            <a:br>
              <a:rPr lang="en-US" b="1" dirty="0"/>
            </a:br>
            <a:r>
              <a:rPr lang="ar-SA" dirty="0"/>
              <a:t>وهي جوائز الجودة التي تعطى على المستوى العالمي، حيث لا تنحصر في دولة معينة</a:t>
            </a:r>
            <a:r>
              <a:rPr lang="en-US" dirty="0"/>
              <a:t>.</a:t>
            </a:r>
            <a:br>
              <a:rPr lang="en-US" dirty="0"/>
            </a:br>
            <a:r>
              <a:rPr lang="en-US" dirty="0" smtClean="0"/>
              <a:t>1-1 </a:t>
            </a:r>
            <a:r>
              <a:rPr lang="ar-SA" dirty="0" smtClean="0"/>
              <a:t>- جائزة </a:t>
            </a:r>
            <a:r>
              <a:rPr lang="ar-SA" dirty="0"/>
              <a:t>ديمنج</a:t>
            </a:r>
            <a:r>
              <a:rPr lang="en-US" dirty="0"/>
              <a:t>(Deming)  </a:t>
            </a:r>
            <a:r>
              <a:rPr lang="ar-SA" dirty="0"/>
              <a:t>التي أنشئت عام 1951 على مستوى اليابان وتحولت إلى المستوى العالمي عام </a:t>
            </a:r>
            <a:r>
              <a:rPr lang="ar-SA" dirty="0" smtClean="0"/>
              <a:t>1984</a:t>
            </a:r>
          </a:p>
          <a:p>
            <a:pPr algn="r" rtl="1">
              <a:buNone/>
            </a:pPr>
            <a:endParaRPr lang="ar-SA" dirty="0" smtClean="0"/>
          </a:p>
          <a:p>
            <a:pPr algn="r" rtl="1">
              <a:buNone/>
            </a:pPr>
            <a:r>
              <a:rPr lang="en-US" dirty="0" smtClean="0"/>
              <a:t>1-2</a:t>
            </a:r>
            <a:r>
              <a:rPr lang="en-US" dirty="0"/>
              <a:t>  </a:t>
            </a:r>
            <a:r>
              <a:rPr lang="ar-SA" dirty="0" smtClean="0"/>
              <a:t>- جائزة </a:t>
            </a:r>
            <a:r>
              <a:rPr lang="ar-SA" dirty="0"/>
              <a:t>الجودة الأوربية  تأسست عام </a:t>
            </a:r>
            <a:r>
              <a:rPr lang="ar-SA" dirty="0" smtClean="0"/>
              <a:t>1992</a:t>
            </a:r>
            <a:r>
              <a:rPr lang="en-US" dirty="0"/>
              <a:t> </a:t>
            </a:r>
            <a:endParaRPr lang="ar-SA" dirty="0" smtClean="0"/>
          </a:p>
          <a:p>
            <a:pPr algn="r" rtl="1">
              <a:buNone/>
            </a:pPr>
            <a:endParaRPr lang="ar-SA" dirty="0" smtClean="0"/>
          </a:p>
          <a:p>
            <a:pPr algn="r" rtl="1">
              <a:buNone/>
            </a:pPr>
            <a:r>
              <a:rPr lang="en-US" dirty="0" smtClean="0"/>
              <a:t>1-3</a:t>
            </a:r>
            <a:r>
              <a:rPr lang="en-US" dirty="0"/>
              <a:t> </a:t>
            </a:r>
            <a:r>
              <a:rPr lang="en-US" dirty="0" smtClean="0"/>
              <a:t> </a:t>
            </a:r>
            <a:r>
              <a:rPr lang="ar-SA" dirty="0" smtClean="0"/>
              <a:t>- جائزة </a:t>
            </a:r>
            <a:r>
              <a:rPr lang="ar-SA" dirty="0"/>
              <a:t>الجودة الذهبية لمنطقة شرق أسيا ودول المحيط الهادي</a:t>
            </a:r>
            <a:r>
              <a:rPr lang="en-US" dirty="0"/>
              <a:t>.</a:t>
            </a:r>
          </a:p>
        </p:txBody>
      </p:sp>
    </p:spTree>
  </p:cSld>
  <p:clrMapOvr>
    <a:masterClrMapping/>
  </p:clrMapOvr>
  <p:transition spd="slow">
    <p:spli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052736"/>
            <a:ext cx="8445624" cy="4389120"/>
          </a:xfrm>
        </p:spPr>
        <p:txBody>
          <a:bodyPr/>
          <a:lstStyle/>
          <a:p>
            <a:pPr algn="r" rtl="1">
              <a:buNone/>
            </a:pPr>
            <a:r>
              <a:rPr lang="ar-SA" b="1" dirty="0" smtClean="0"/>
              <a:t>2- المسـتوى الإقليمــــي</a:t>
            </a:r>
          </a:p>
          <a:p>
            <a:pPr algn="r" rtl="1">
              <a:buNone/>
            </a:pPr>
            <a:r>
              <a:rPr lang="en-US" b="1" dirty="0"/>
              <a:t/>
            </a:r>
            <a:br>
              <a:rPr lang="en-US" b="1" dirty="0"/>
            </a:br>
            <a:r>
              <a:rPr lang="ar-SA" sz="2800" dirty="0" smtClean="0"/>
              <a:t>وهي </a:t>
            </a:r>
            <a:r>
              <a:rPr lang="ar-SA" sz="2800" dirty="0"/>
              <a:t>جوائز جودة على مستوى الأقاليم أوالولايات التابعة لبعض الدول</a:t>
            </a:r>
            <a:endParaRPr lang="en-US" sz="2800" dirty="0"/>
          </a:p>
          <a:p>
            <a:pPr algn="r" rtl="1"/>
            <a:endParaRPr lang="en-US" sz="2800" dirty="0"/>
          </a:p>
        </p:txBody>
      </p:sp>
    </p:spTree>
  </p:cSld>
  <p:clrMapOvr>
    <a:masterClrMapping/>
  </p:clrMapOvr>
  <p:transition spd="slow">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373616" cy="5256584"/>
          </a:xfrm>
        </p:spPr>
        <p:txBody>
          <a:bodyPr>
            <a:normAutofit/>
          </a:bodyPr>
          <a:lstStyle/>
          <a:p>
            <a:pPr algn="r" rtl="1">
              <a:buNone/>
            </a:pPr>
            <a:r>
              <a:rPr lang="ar-SA" b="1" dirty="0" smtClean="0"/>
              <a:t>3-  المــستوى الـــــوطـني</a:t>
            </a:r>
          </a:p>
          <a:p>
            <a:pPr algn="r" rtl="1">
              <a:buNone/>
            </a:pPr>
            <a:r>
              <a:rPr lang="en-US" dirty="0"/>
              <a:t/>
            </a:r>
            <a:br>
              <a:rPr lang="en-US" dirty="0"/>
            </a:br>
            <a:r>
              <a:rPr lang="en-US" dirty="0"/>
              <a:t> </a:t>
            </a:r>
            <a:r>
              <a:rPr lang="ar-SA" dirty="0" smtClean="0"/>
              <a:t>وهي </a:t>
            </a:r>
            <a:r>
              <a:rPr lang="ar-SA" dirty="0"/>
              <a:t>جوائز الجودة التي تعطى على مستوى الدولة حيث تنحصر في المنشآت التي تعمل في تلك الدولة والجدير بالذكر أنه يوجد أكثر من أربعين جائزة جودة لمعظم دول العالم المتقدمة والنامية من أهمها</a:t>
            </a:r>
            <a:r>
              <a:rPr lang="en-US" dirty="0"/>
              <a:t>: </a:t>
            </a:r>
            <a:endParaRPr lang="ar-SA" dirty="0" smtClean="0"/>
          </a:p>
          <a:p>
            <a:pPr algn="r" rtl="1">
              <a:buNone/>
            </a:pPr>
            <a:r>
              <a:rPr lang="en-US" dirty="0"/>
              <a:t/>
            </a:r>
            <a:br>
              <a:rPr lang="en-US" dirty="0"/>
            </a:br>
            <a:r>
              <a:rPr lang="en-US" dirty="0" smtClean="0"/>
              <a:t>3-1</a:t>
            </a:r>
            <a:r>
              <a:rPr lang="en-US" dirty="0"/>
              <a:t> </a:t>
            </a:r>
            <a:r>
              <a:rPr lang="ar-SA" dirty="0" smtClean="0"/>
              <a:t>- جائزة </a:t>
            </a:r>
            <a:r>
              <a:rPr lang="ar-SA" dirty="0"/>
              <a:t>مالكولم بالدرج</a:t>
            </a:r>
            <a:r>
              <a:rPr lang="en-US" dirty="0"/>
              <a:t>  (Malcolm Baldrige)</a:t>
            </a:r>
            <a:r>
              <a:rPr lang="ar-SA" dirty="0"/>
              <a:t>الأمريكية التي أنشئت عام 1987 م</a:t>
            </a:r>
            <a:r>
              <a:rPr lang="en-US" dirty="0"/>
              <a:t>.</a:t>
            </a:r>
            <a:br>
              <a:rPr lang="en-US" dirty="0"/>
            </a:br>
            <a:r>
              <a:rPr lang="en-US" dirty="0" smtClean="0"/>
              <a:t>3-2</a:t>
            </a:r>
            <a:r>
              <a:rPr lang="en-US" dirty="0"/>
              <a:t> </a:t>
            </a:r>
            <a:r>
              <a:rPr lang="ar-SA" dirty="0" smtClean="0"/>
              <a:t>- جائزة </a:t>
            </a:r>
            <a:r>
              <a:rPr lang="ar-SA" dirty="0"/>
              <a:t>سنغافورة الوطنية للجودة ، أنشئت عام 1994  م</a:t>
            </a:r>
            <a:r>
              <a:rPr lang="en-US" dirty="0"/>
              <a:t> .</a:t>
            </a:r>
            <a:br>
              <a:rPr lang="en-US" dirty="0"/>
            </a:br>
            <a:r>
              <a:rPr lang="en-US" dirty="0" smtClean="0"/>
              <a:t>3-3</a:t>
            </a:r>
            <a:r>
              <a:rPr lang="en-US" dirty="0"/>
              <a:t> </a:t>
            </a:r>
            <a:r>
              <a:rPr lang="ar-SA" dirty="0" smtClean="0"/>
              <a:t>- جائزة </a:t>
            </a:r>
            <a:r>
              <a:rPr lang="ar-SA" dirty="0"/>
              <a:t>المملكة المتحدة للجودة ، أنشئت عام 1994 م</a:t>
            </a:r>
            <a:r>
              <a:rPr lang="en-US" dirty="0"/>
              <a:t> .</a:t>
            </a:r>
            <a:br>
              <a:rPr lang="en-US" dirty="0"/>
            </a:br>
            <a:r>
              <a:rPr lang="en-US" dirty="0" smtClean="0"/>
              <a:t>3-4</a:t>
            </a:r>
            <a:r>
              <a:rPr lang="en-US" dirty="0"/>
              <a:t> </a:t>
            </a:r>
            <a:r>
              <a:rPr lang="ar-SA" dirty="0" smtClean="0"/>
              <a:t>- جائزة </a:t>
            </a:r>
            <a:r>
              <a:rPr lang="ar-SA" dirty="0"/>
              <a:t>دبي للجودة ، أنشئت عام 1995  م</a:t>
            </a:r>
            <a:r>
              <a:rPr lang="en-US" dirty="0"/>
              <a:t> . </a:t>
            </a:r>
            <a:br>
              <a:rPr lang="en-US" dirty="0"/>
            </a:br>
            <a:r>
              <a:rPr lang="en-US" dirty="0" smtClean="0"/>
              <a:t>3-5</a:t>
            </a:r>
            <a:r>
              <a:rPr lang="en-US" dirty="0"/>
              <a:t> </a:t>
            </a:r>
            <a:r>
              <a:rPr lang="ar-SA" dirty="0" smtClean="0"/>
              <a:t>- جائزة </a:t>
            </a:r>
            <a:r>
              <a:rPr lang="ar-SA" dirty="0"/>
              <a:t>السويد للجودة ، أنشئت عام 1996  م</a:t>
            </a:r>
            <a:r>
              <a:rPr lang="en-US" dirty="0"/>
              <a:t> .</a:t>
            </a:r>
          </a:p>
        </p:txBody>
      </p:sp>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389120"/>
          </a:xfrm>
        </p:spPr>
        <p:txBody>
          <a:bodyPr/>
          <a:lstStyle/>
          <a:p>
            <a:endParaRPr lang="ar-IQ" dirty="0" smtClean="0"/>
          </a:p>
          <a:p>
            <a:pPr algn="r" rtl="1">
              <a:buNone/>
            </a:pPr>
            <a:r>
              <a:rPr lang="ar-SA" b="1" dirty="0" smtClean="0"/>
              <a:t>4- ا</a:t>
            </a:r>
            <a:r>
              <a:rPr lang="ar-IQ" sz="2800" b="1" dirty="0" smtClean="0"/>
              <a:t>لم</a:t>
            </a:r>
            <a:r>
              <a:rPr lang="ar-SA" sz="2800" b="1" dirty="0" smtClean="0"/>
              <a:t>ـ</a:t>
            </a:r>
            <a:r>
              <a:rPr lang="ar-IQ" sz="2800" b="1" dirty="0" smtClean="0"/>
              <a:t>ستوى المهن</a:t>
            </a:r>
            <a:r>
              <a:rPr lang="ar-SA" sz="2800" b="1" dirty="0" smtClean="0"/>
              <a:t>ــ</a:t>
            </a:r>
            <a:r>
              <a:rPr lang="ar-IQ" sz="2800" b="1" dirty="0" smtClean="0"/>
              <a:t>ي</a:t>
            </a:r>
            <a:endParaRPr lang="ar-SA" sz="2800" b="1" dirty="0" smtClean="0"/>
          </a:p>
          <a:p>
            <a:pPr algn="r" rtl="1">
              <a:buNone/>
            </a:pPr>
            <a:r>
              <a:rPr lang="ar-IQ" dirty="0" smtClean="0"/>
              <a:t> </a:t>
            </a:r>
            <a:br>
              <a:rPr lang="ar-IQ" dirty="0" smtClean="0"/>
            </a:br>
            <a:r>
              <a:rPr lang="ar-IQ" sz="2800" dirty="0" smtClean="0"/>
              <a:t>وهي جوائز جودة تمنحها الجمعيات والمؤسسات المهنية على مستوى النطاق الذي تغطيه.</a:t>
            </a:r>
            <a:br>
              <a:rPr lang="ar-IQ" sz="2800" dirty="0" smtClean="0"/>
            </a:br>
            <a:endParaRPr lang="en-US" sz="2800" dirty="0"/>
          </a:p>
        </p:txBody>
      </p:sp>
    </p:spTree>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268760"/>
            <a:ext cx="8229600" cy="4389120"/>
          </a:xfrm>
        </p:spPr>
        <p:txBody>
          <a:bodyPr>
            <a:normAutofit/>
          </a:bodyPr>
          <a:lstStyle/>
          <a:p>
            <a:endParaRPr lang="ar-IQ" sz="6000" b="1" dirty="0" smtClean="0"/>
          </a:p>
          <a:p>
            <a:pPr algn="ctr">
              <a:buNone/>
            </a:pPr>
            <a:r>
              <a:rPr lang="ar-IQ" sz="7200" b="1" dirty="0" smtClean="0"/>
              <a:t>ش</a:t>
            </a:r>
            <a:r>
              <a:rPr lang="ar-SA" sz="7200" b="1" dirty="0" smtClean="0"/>
              <a:t>ــــــ</a:t>
            </a:r>
            <a:r>
              <a:rPr lang="ar-IQ" sz="7200" b="1" dirty="0" smtClean="0"/>
              <a:t>كرا لم</a:t>
            </a:r>
            <a:r>
              <a:rPr lang="ar-SA" sz="7200" b="1" dirty="0" smtClean="0"/>
              <a:t>ـــ</a:t>
            </a:r>
            <a:r>
              <a:rPr lang="ar-IQ" sz="7200" b="1" dirty="0" smtClean="0"/>
              <a:t>شاركت</a:t>
            </a:r>
            <a:r>
              <a:rPr lang="ar-SA" sz="7200" b="1" dirty="0" smtClean="0"/>
              <a:t>ــــ</a:t>
            </a:r>
            <a:r>
              <a:rPr lang="ar-IQ" sz="7200" b="1" dirty="0" smtClean="0"/>
              <a:t>ك</a:t>
            </a:r>
            <a:r>
              <a:rPr lang="ar-SA" sz="7200" b="1" dirty="0" smtClean="0"/>
              <a:t>ـ</a:t>
            </a:r>
            <a:r>
              <a:rPr lang="ar-IQ" sz="7200" b="1" dirty="0" smtClean="0"/>
              <a:t>م </a:t>
            </a:r>
            <a:endParaRPr lang="en-US" sz="7200" b="1"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a:t> </a:t>
            </a:r>
            <a:r>
              <a:rPr lang="ar-IQ" dirty="0" smtClean="0"/>
              <a:t>   </a:t>
            </a:r>
            <a:r>
              <a:rPr lang="ar-IQ" b="1" dirty="0" smtClean="0"/>
              <a:t>الجودة   </a:t>
            </a:r>
            <a:endParaRPr lang="en-US" dirty="0"/>
          </a:p>
        </p:txBody>
      </p:sp>
      <p:sp>
        <p:nvSpPr>
          <p:cNvPr id="3" name="Content Placeholder 2"/>
          <p:cNvSpPr>
            <a:spLocks noGrp="1"/>
          </p:cNvSpPr>
          <p:nvPr>
            <p:ph idx="1"/>
          </p:nvPr>
        </p:nvSpPr>
        <p:spPr>
          <a:xfrm>
            <a:off x="467544" y="692696"/>
            <a:ext cx="8229600" cy="5832648"/>
          </a:xfrm>
        </p:spPr>
        <p:txBody>
          <a:bodyPr>
            <a:normAutofit fontScale="92500" lnSpcReduction="10000"/>
          </a:bodyPr>
          <a:lstStyle/>
          <a:p>
            <a:pPr algn="r" rtl="1"/>
            <a:r>
              <a:rPr lang="ar-IQ" sz="3500" dirty="0" smtClean="0"/>
              <a:t>" مجموعة الخصائص المتعلقة بالمنتوج او النظام او بالعملية الانتاجية والتي تلبي رغبات الزبائن والاطراف الخاصة الاخرى"................. المنظمة العالمية للمعايرة</a:t>
            </a:r>
            <a:r>
              <a:rPr lang="en-US" sz="3500" dirty="0" smtClean="0"/>
              <a:t> ISO  </a:t>
            </a:r>
            <a:endParaRPr lang="ar-IQ" sz="3500" dirty="0" smtClean="0"/>
          </a:p>
          <a:p>
            <a:pPr algn="r" rtl="1"/>
            <a:endParaRPr lang="ar-SA" sz="3500" dirty="0" smtClean="0"/>
          </a:p>
          <a:p>
            <a:pPr algn="r" rtl="1"/>
            <a:r>
              <a:rPr lang="ar-IQ" sz="3500" dirty="0" smtClean="0"/>
              <a:t>"الرضا التام للعميل"  .............. فاكنباوم.</a:t>
            </a:r>
            <a:endParaRPr lang="en-US" sz="3500" dirty="0" smtClean="0"/>
          </a:p>
          <a:p>
            <a:pPr algn="r" rtl="1"/>
            <a:endParaRPr lang="ar-SA" sz="3500" dirty="0" smtClean="0"/>
          </a:p>
          <a:p>
            <a:pPr algn="r" rtl="1"/>
            <a:r>
              <a:rPr lang="ar-IQ" sz="3500" dirty="0" smtClean="0"/>
              <a:t> " المطابقة مع المتطلبات" ................ كروسبي.</a:t>
            </a:r>
            <a:endParaRPr lang="en-US" sz="3500" dirty="0" smtClean="0"/>
          </a:p>
          <a:p>
            <a:pPr algn="r" rtl="1"/>
            <a:endParaRPr lang="ar-SA" sz="3500" dirty="0" smtClean="0"/>
          </a:p>
          <a:p>
            <a:pPr algn="r" rtl="1"/>
            <a:r>
              <a:rPr lang="ar-IQ" sz="3500" dirty="0" smtClean="0"/>
              <a:t>" دقة </a:t>
            </a:r>
            <a:r>
              <a:rPr lang="ar-SA" sz="3500" dirty="0" smtClean="0"/>
              <a:t>أ</a:t>
            </a:r>
            <a:r>
              <a:rPr lang="ar-IQ" sz="3500" dirty="0" smtClean="0"/>
              <a:t>لاستخدام حسب ما يراه المستفيد" ........... جوران.</a:t>
            </a:r>
            <a:endParaRPr lang="en-US" sz="3500" dirty="0" smtClean="0"/>
          </a:p>
          <a:p>
            <a:pPr algn="r" rtl="1"/>
            <a:endParaRPr lang="ar-SA" sz="3500" dirty="0" smtClean="0"/>
          </a:p>
          <a:p>
            <a:pPr algn="r" rtl="1"/>
            <a:r>
              <a:rPr lang="ar-IQ" sz="3500" dirty="0" smtClean="0"/>
              <a:t>" دقة متوقعة تناسب السوق بتكلفة منخفضة" ........دمينج.</a:t>
            </a:r>
            <a:endParaRPr lang="en-US" sz="3500" dirty="0" smtClean="0"/>
          </a:p>
          <a:p>
            <a:pPr algn="r" rtl="1"/>
            <a:endParaRPr lang="en-US" sz="3600" dirty="0" smtClean="0"/>
          </a:p>
          <a:p>
            <a:pPr algn="r" rtl="1"/>
            <a:endParaRPr lang="en-US" sz="3600" dirty="0"/>
          </a:p>
        </p:txBody>
      </p:sp>
    </p:spTree>
  </p:cSld>
  <p:clrMapOvr>
    <a:masterClrMapping/>
  </p:clrMapOvr>
  <p:transition spd="slow">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a:bodyPr>
          <a:lstStyle/>
          <a:p>
            <a:pPr algn="ctr"/>
            <a:r>
              <a:rPr lang="ar-SA" sz="4800" dirty="0" smtClean="0">
                <a:solidFill>
                  <a:schemeClr val="tx1"/>
                </a:solidFill>
              </a:rPr>
              <a:t>التطـــور التاريخـــي للجـــودة </a:t>
            </a:r>
            <a:endParaRPr lang="en-US" sz="4800" dirty="0">
              <a:solidFill>
                <a:schemeClr val="tx1"/>
              </a:solidFill>
            </a:endParaRPr>
          </a:p>
        </p:txBody>
      </p:sp>
      <p:sp>
        <p:nvSpPr>
          <p:cNvPr id="3" name="Content Placeholder 2"/>
          <p:cNvSpPr>
            <a:spLocks noGrp="1"/>
          </p:cNvSpPr>
          <p:nvPr>
            <p:ph idx="1"/>
          </p:nvPr>
        </p:nvSpPr>
        <p:spPr>
          <a:xfrm>
            <a:off x="251520" y="1628800"/>
            <a:ext cx="8892480" cy="5040560"/>
          </a:xfrm>
        </p:spPr>
        <p:txBody>
          <a:bodyPr>
            <a:normAutofit fontScale="85000" lnSpcReduction="20000"/>
          </a:bodyPr>
          <a:lstStyle/>
          <a:p>
            <a:pPr algn="just" rtl="1">
              <a:buNone/>
            </a:pPr>
            <a:r>
              <a:rPr lang="ar-SA" sz="3200" dirty="0" smtClean="0"/>
              <a:t>   </a:t>
            </a:r>
            <a:r>
              <a:rPr lang="ar-SA" sz="3500" dirty="0" smtClean="0"/>
              <a:t>تطور </a:t>
            </a:r>
            <a:r>
              <a:rPr lang="ar-SA" sz="3500" dirty="0"/>
              <a:t>مفهوم الجودة خلال عقود القرن العشرين اذا ركزت الجودة حتى اواخر الاربعينات على اساليب التفتيش الفعالة من أجل التفتيش والبحث في محاولة لتحديد الوحدات المعابة بعد الانتاج . ثم تحولت الى انشطة الضبط الاحصائي (</a:t>
            </a:r>
            <a:r>
              <a:rPr lang="en-US" sz="3500" dirty="0"/>
              <a:t>Statistical Process Control </a:t>
            </a:r>
            <a:r>
              <a:rPr lang="ar-SA" sz="3500" dirty="0"/>
              <a:t>)  والتي يرمز لها اختصارا بـ (</a:t>
            </a:r>
            <a:r>
              <a:rPr lang="en-US" sz="3500" dirty="0"/>
              <a:t>SPC</a:t>
            </a:r>
            <a:r>
              <a:rPr lang="ar-SA" sz="3500" dirty="0"/>
              <a:t>)  للوصول الى المعاب من المصدر (</a:t>
            </a:r>
            <a:r>
              <a:rPr lang="en-US" sz="3500" dirty="0"/>
              <a:t>Catching Defects At The Sources</a:t>
            </a:r>
            <a:r>
              <a:rPr lang="ar-SA" sz="3500" dirty="0" smtClean="0"/>
              <a:t>) ثم تطور مفهومها في الستينات الى توكيد / ضمان الجودة (</a:t>
            </a:r>
            <a:r>
              <a:rPr lang="en-US" sz="3500" dirty="0" smtClean="0"/>
              <a:t>Quality Assurance</a:t>
            </a:r>
            <a:r>
              <a:rPr lang="ar-SA" sz="3500" dirty="0" smtClean="0"/>
              <a:t>)  والتي يرمز لها اختصارا بـ (</a:t>
            </a:r>
            <a:r>
              <a:rPr lang="en-US" sz="3500" dirty="0" smtClean="0"/>
              <a:t>QA</a:t>
            </a:r>
            <a:r>
              <a:rPr lang="ar-SA" sz="3500" dirty="0" smtClean="0"/>
              <a:t>)  للتاكد من ملائمة السلعة للاستعمال او ملائمة السلعة الى التصميم ومطابقة المواصفات الفنية وصولا الى أدارة الجودة الشاملة في الثمانينات , والان نحن في مرحلة السعي لتحقيق رضى الزبون .</a:t>
            </a:r>
            <a:endParaRPr lang="en-US" sz="3500" dirty="0" smtClean="0"/>
          </a:p>
          <a:p>
            <a:pPr algn="r" rtl="1"/>
            <a:endParaRPr lang="en-US" sz="3500" dirty="0" smtClean="0"/>
          </a:p>
          <a:p>
            <a:pPr algn="just" rtl="1">
              <a:buNone/>
            </a:pPr>
            <a:r>
              <a:rPr lang="ar-SA" sz="3500" dirty="0" smtClean="0"/>
              <a:t> </a:t>
            </a:r>
            <a:endParaRPr lang="en-US" sz="3500"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96032" y="1052736"/>
            <a:ext cx="9047968" cy="5805264"/>
          </a:xfrm>
          <a:prstGeom prst="rect">
            <a:avLst/>
          </a:prstGeom>
          <a:noFill/>
          <a:ln w="9525">
            <a:noFill/>
            <a:miter lim="800000"/>
            <a:headEnd/>
            <a:tailEnd/>
          </a:ln>
        </p:spPr>
      </p:pic>
    </p:spTree>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Grp="1" noChangeAspect="1" noChangeArrowheads="1"/>
          </p:cNvPicPr>
          <p:nvPr>
            <p:ph idx="1"/>
          </p:nvPr>
        </p:nvPicPr>
        <p:blipFill>
          <a:blip r:embed="rId2" cstate="print"/>
          <a:srcRect/>
          <a:stretch>
            <a:fillRect/>
          </a:stretch>
        </p:blipFill>
        <p:spPr>
          <a:xfrm>
            <a:off x="0" y="0"/>
            <a:ext cx="9144000" cy="6858000"/>
          </a:xfrm>
          <a:noFill/>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pPr algn="ctr" rtl="1"/>
            <a:r>
              <a:rPr lang="ar-IQ" sz="4800" b="1" dirty="0" smtClean="0">
                <a:solidFill>
                  <a:schemeClr val="tx1"/>
                </a:solidFill>
              </a:rPr>
              <a:t>اهم</a:t>
            </a:r>
            <a:r>
              <a:rPr lang="ar-SA" sz="4800" b="1" dirty="0" smtClean="0">
                <a:solidFill>
                  <a:schemeClr val="tx1"/>
                </a:solidFill>
              </a:rPr>
              <a:t>ـــــ</a:t>
            </a:r>
            <a:r>
              <a:rPr lang="ar-IQ" sz="4800" b="1" dirty="0" smtClean="0">
                <a:solidFill>
                  <a:schemeClr val="tx1"/>
                </a:solidFill>
              </a:rPr>
              <a:t>ية الج</a:t>
            </a:r>
            <a:r>
              <a:rPr lang="ar-SA" sz="4800" b="1" dirty="0" smtClean="0">
                <a:solidFill>
                  <a:schemeClr val="tx1"/>
                </a:solidFill>
              </a:rPr>
              <a:t>ـــــــ</a:t>
            </a:r>
            <a:r>
              <a:rPr lang="ar-IQ" sz="4800" b="1" dirty="0" smtClean="0">
                <a:solidFill>
                  <a:schemeClr val="tx1"/>
                </a:solidFill>
              </a:rPr>
              <a:t>ودة</a:t>
            </a:r>
            <a:endParaRPr lang="en-US" sz="4800" dirty="0">
              <a:solidFill>
                <a:schemeClr val="tx1"/>
              </a:solidFill>
            </a:endParaRPr>
          </a:p>
        </p:txBody>
      </p:sp>
      <p:sp>
        <p:nvSpPr>
          <p:cNvPr id="3" name="Content Placeholder 2"/>
          <p:cNvSpPr>
            <a:spLocks noGrp="1"/>
          </p:cNvSpPr>
          <p:nvPr>
            <p:ph idx="1"/>
          </p:nvPr>
        </p:nvSpPr>
        <p:spPr>
          <a:xfrm>
            <a:off x="179512" y="1268760"/>
            <a:ext cx="8712968" cy="5400600"/>
          </a:xfrm>
        </p:spPr>
        <p:txBody>
          <a:bodyPr>
            <a:normAutofit fontScale="77500" lnSpcReduction="20000"/>
          </a:bodyPr>
          <a:lstStyle/>
          <a:p>
            <a:pPr algn="just" rtl="1">
              <a:buNone/>
            </a:pPr>
            <a:r>
              <a:rPr lang="ar-IQ" dirty="0"/>
              <a:t> </a:t>
            </a:r>
            <a:r>
              <a:rPr lang="ar-IQ" sz="3500" dirty="0"/>
              <a:t>تظهر اهمية الجودة بالنسبة للاطراف </a:t>
            </a:r>
            <a:r>
              <a:rPr lang="ar-SA" sz="3500" dirty="0" smtClean="0"/>
              <a:t>التالية</a:t>
            </a:r>
            <a:r>
              <a:rPr lang="ar-IQ" sz="3500" dirty="0" smtClean="0"/>
              <a:t>:</a:t>
            </a:r>
            <a:endParaRPr lang="en-US" sz="3500" dirty="0"/>
          </a:p>
          <a:p>
            <a:pPr algn="just" rtl="1">
              <a:buNone/>
            </a:pPr>
            <a:r>
              <a:rPr lang="ar-IQ" sz="3600" b="1" dirty="0"/>
              <a:t>اولا- </a:t>
            </a:r>
            <a:r>
              <a:rPr lang="ar-IQ" sz="3600" b="1" dirty="0" smtClean="0">
                <a:solidFill>
                  <a:srgbClr val="FF0000"/>
                </a:solidFill>
              </a:rPr>
              <a:t>المنظم</a:t>
            </a:r>
            <a:r>
              <a:rPr lang="ar-SA" sz="3600" b="1" dirty="0" smtClean="0">
                <a:solidFill>
                  <a:srgbClr val="FF0000"/>
                </a:solidFill>
              </a:rPr>
              <a:t>ــــ</a:t>
            </a:r>
            <a:r>
              <a:rPr lang="ar-IQ" sz="3600" b="1" dirty="0" smtClean="0">
                <a:solidFill>
                  <a:srgbClr val="FF0000"/>
                </a:solidFill>
              </a:rPr>
              <a:t>ة / المؤسس</a:t>
            </a:r>
            <a:r>
              <a:rPr lang="ar-SA" sz="3600" b="1" dirty="0" smtClean="0">
                <a:solidFill>
                  <a:srgbClr val="FF0000"/>
                </a:solidFill>
              </a:rPr>
              <a:t>ــــ</a:t>
            </a:r>
            <a:r>
              <a:rPr lang="ar-IQ" sz="3600" b="1" dirty="0" smtClean="0">
                <a:solidFill>
                  <a:srgbClr val="FF0000"/>
                </a:solidFill>
              </a:rPr>
              <a:t>ة</a:t>
            </a:r>
            <a:endParaRPr lang="en-US" sz="3600" b="1" dirty="0" smtClean="0">
              <a:solidFill>
                <a:srgbClr val="FF0000"/>
              </a:solidFill>
            </a:endParaRPr>
          </a:p>
          <a:p>
            <a:pPr lvl="0" algn="just" rtl="1"/>
            <a:r>
              <a:rPr lang="ar-IQ" sz="3500" b="1" dirty="0" smtClean="0">
                <a:solidFill>
                  <a:srgbClr val="FF0000"/>
                </a:solidFill>
              </a:rPr>
              <a:t>الصورة العامة للمؤسسة وسمعتها في الاسواق</a:t>
            </a:r>
            <a:endParaRPr lang="en-US" sz="3500" b="1" dirty="0" smtClean="0">
              <a:solidFill>
                <a:srgbClr val="FF0000"/>
              </a:solidFill>
            </a:endParaRPr>
          </a:p>
          <a:p>
            <a:pPr lvl="0" algn="just" rtl="1"/>
            <a:r>
              <a:rPr lang="ar-IQ" sz="3500" b="1" i="1" dirty="0" smtClean="0">
                <a:solidFill>
                  <a:srgbClr val="FF0000"/>
                </a:solidFill>
              </a:rPr>
              <a:t>درجة ال</a:t>
            </a:r>
            <a:r>
              <a:rPr lang="ar-SA" sz="3500" b="1" i="1" dirty="0" smtClean="0">
                <a:solidFill>
                  <a:srgbClr val="FF0000"/>
                </a:solidFill>
              </a:rPr>
              <a:t>ــ</a:t>
            </a:r>
            <a:r>
              <a:rPr lang="ar-IQ" sz="3500" b="1" i="1" dirty="0" smtClean="0">
                <a:solidFill>
                  <a:srgbClr val="FF0000"/>
                </a:solidFill>
              </a:rPr>
              <a:t>ثقة في منتوج</a:t>
            </a:r>
            <a:r>
              <a:rPr lang="ar-SA" sz="3500" b="1" i="1" dirty="0" smtClean="0">
                <a:solidFill>
                  <a:srgbClr val="FF0000"/>
                </a:solidFill>
              </a:rPr>
              <a:t>ــ</a:t>
            </a:r>
            <a:r>
              <a:rPr lang="ar-IQ" sz="3500" b="1" i="1" dirty="0" smtClean="0">
                <a:solidFill>
                  <a:srgbClr val="FF0000"/>
                </a:solidFill>
              </a:rPr>
              <a:t>اتها</a:t>
            </a:r>
            <a:r>
              <a:rPr lang="ar-IQ" sz="3500" dirty="0" smtClean="0"/>
              <a:t>: نقص في جودة التصميم / المطابقة / الاداء يؤثر سلبا على المنتوج</a:t>
            </a:r>
            <a:endParaRPr lang="en-US" sz="3500" dirty="0" smtClean="0"/>
          </a:p>
          <a:p>
            <a:pPr lvl="0" algn="just" rtl="1"/>
            <a:r>
              <a:rPr lang="ar-IQ" sz="3500" b="1" dirty="0" smtClean="0">
                <a:solidFill>
                  <a:srgbClr val="FF0000"/>
                </a:solidFill>
              </a:rPr>
              <a:t>مس</a:t>
            </a:r>
            <a:r>
              <a:rPr lang="ar-SA" sz="3500" b="1" dirty="0" smtClean="0">
                <a:solidFill>
                  <a:srgbClr val="FF0000"/>
                </a:solidFill>
              </a:rPr>
              <a:t>ــ</a:t>
            </a:r>
            <a:r>
              <a:rPr lang="ar-IQ" sz="3500" b="1" dirty="0" smtClean="0">
                <a:solidFill>
                  <a:srgbClr val="FF0000"/>
                </a:solidFill>
              </a:rPr>
              <a:t>توى الانت</a:t>
            </a:r>
            <a:r>
              <a:rPr lang="ar-SA" sz="3500" b="1" dirty="0" smtClean="0">
                <a:solidFill>
                  <a:srgbClr val="FF0000"/>
                </a:solidFill>
              </a:rPr>
              <a:t>ــ</a:t>
            </a:r>
            <a:r>
              <a:rPr lang="ar-IQ" sz="3500" b="1" dirty="0" smtClean="0">
                <a:solidFill>
                  <a:srgbClr val="FF0000"/>
                </a:solidFill>
              </a:rPr>
              <a:t>اجية</a:t>
            </a:r>
            <a:r>
              <a:rPr lang="ar-IQ" sz="3500" dirty="0" smtClean="0"/>
              <a:t>:  المنتوجات المعابة تؤثرسلبا على الانتاجية مما  يؤثرعلى تسويق المنتوج</a:t>
            </a:r>
            <a:endParaRPr lang="ar-SA" sz="3500" dirty="0" smtClean="0"/>
          </a:p>
          <a:p>
            <a:pPr lvl="0" algn="just" rtl="1"/>
            <a:r>
              <a:rPr lang="ar-IQ" sz="3500" dirty="0" smtClean="0">
                <a:solidFill>
                  <a:srgbClr val="FF0000"/>
                </a:solidFill>
              </a:rPr>
              <a:t>ا</a:t>
            </a:r>
            <a:r>
              <a:rPr lang="ar-IQ" sz="3500" b="1" dirty="0" smtClean="0">
                <a:solidFill>
                  <a:srgbClr val="FF0000"/>
                </a:solidFill>
              </a:rPr>
              <a:t>لتكلف</a:t>
            </a:r>
            <a:r>
              <a:rPr lang="ar-SA" sz="3500" b="1" dirty="0" smtClean="0">
                <a:solidFill>
                  <a:srgbClr val="FF0000"/>
                </a:solidFill>
              </a:rPr>
              <a:t>ـــ</a:t>
            </a:r>
            <a:r>
              <a:rPr lang="ar-IQ" sz="3500" b="1" dirty="0" smtClean="0">
                <a:solidFill>
                  <a:srgbClr val="FF0000"/>
                </a:solidFill>
              </a:rPr>
              <a:t>ة</a:t>
            </a:r>
            <a:r>
              <a:rPr lang="ar-IQ" sz="3500" dirty="0" smtClean="0">
                <a:solidFill>
                  <a:srgbClr val="FF0000"/>
                </a:solidFill>
              </a:rPr>
              <a:t> </a:t>
            </a:r>
            <a:r>
              <a:rPr lang="ar-IQ" sz="3500" dirty="0" smtClean="0"/>
              <a:t>: مستوى الجودة الضعيف يؤدي الى زيادة  المرفوضات و زيادة تكاليف الاصلاح وانخفاض الانتاجية كما سبق ذكره.</a:t>
            </a:r>
            <a:endParaRPr lang="en-US" sz="3500" dirty="0" smtClean="0"/>
          </a:p>
          <a:p>
            <a:pPr lvl="0" algn="just" rtl="1"/>
            <a:r>
              <a:rPr lang="ar-IQ" sz="3500" b="1" dirty="0" smtClean="0">
                <a:solidFill>
                  <a:srgbClr val="FF0000"/>
                </a:solidFill>
              </a:rPr>
              <a:t>الانظم</a:t>
            </a:r>
            <a:r>
              <a:rPr lang="ar-SA" sz="3500" b="1" dirty="0" smtClean="0">
                <a:solidFill>
                  <a:srgbClr val="FF0000"/>
                </a:solidFill>
              </a:rPr>
              <a:t>ـــ</a:t>
            </a:r>
            <a:r>
              <a:rPr lang="ar-IQ" sz="3500" b="1" dirty="0" smtClean="0">
                <a:solidFill>
                  <a:srgbClr val="FF0000"/>
                </a:solidFill>
              </a:rPr>
              <a:t>ة والتشريع</a:t>
            </a:r>
            <a:r>
              <a:rPr lang="ar-SA" sz="3500" b="1" dirty="0" smtClean="0">
                <a:solidFill>
                  <a:srgbClr val="FF0000"/>
                </a:solidFill>
              </a:rPr>
              <a:t>ـ</a:t>
            </a:r>
            <a:r>
              <a:rPr lang="ar-IQ" sz="3500" b="1" dirty="0" smtClean="0">
                <a:solidFill>
                  <a:srgbClr val="FF0000"/>
                </a:solidFill>
              </a:rPr>
              <a:t>ات الدولي</a:t>
            </a:r>
            <a:r>
              <a:rPr lang="ar-SA" sz="3500" b="1" dirty="0" smtClean="0">
                <a:solidFill>
                  <a:srgbClr val="FF0000"/>
                </a:solidFill>
              </a:rPr>
              <a:t>ـ</a:t>
            </a:r>
            <a:r>
              <a:rPr lang="ar-IQ" sz="3500" b="1" dirty="0" smtClean="0">
                <a:solidFill>
                  <a:srgbClr val="FF0000"/>
                </a:solidFill>
              </a:rPr>
              <a:t>ة</a:t>
            </a:r>
            <a:r>
              <a:rPr lang="ar-IQ" sz="3500" dirty="0" smtClean="0"/>
              <a:t>: بديهيا , عدم الا</a:t>
            </a:r>
            <a:r>
              <a:rPr lang="ar-SA" sz="3500" dirty="0" smtClean="0"/>
              <a:t>ل</a:t>
            </a:r>
            <a:r>
              <a:rPr lang="ar-IQ" sz="3500" dirty="0" smtClean="0"/>
              <a:t>تزام بمعايير جودة المنتوجات يحول دون دخول المؤسسة الى الاسواق العالمية</a:t>
            </a:r>
          </a:p>
          <a:p>
            <a:pPr lvl="0" algn="just" rtl="1"/>
            <a:r>
              <a:rPr lang="ar-IQ" sz="3500" dirty="0" smtClean="0"/>
              <a:t> </a:t>
            </a:r>
            <a:r>
              <a:rPr lang="ar-IQ" sz="3500" b="1" dirty="0" smtClean="0">
                <a:solidFill>
                  <a:srgbClr val="FF0000"/>
                </a:solidFill>
              </a:rPr>
              <a:t>ج</a:t>
            </a:r>
            <a:r>
              <a:rPr lang="ar-SA" sz="3500" b="1" dirty="0" smtClean="0">
                <a:solidFill>
                  <a:srgbClr val="FF0000"/>
                </a:solidFill>
              </a:rPr>
              <a:t>ــ</a:t>
            </a:r>
            <a:r>
              <a:rPr lang="ar-IQ" sz="3500" b="1" dirty="0" smtClean="0">
                <a:solidFill>
                  <a:srgbClr val="FF0000"/>
                </a:solidFill>
              </a:rPr>
              <a:t>ودة البيئة </a:t>
            </a:r>
            <a:r>
              <a:rPr lang="ar-IQ" sz="3500" dirty="0" smtClean="0"/>
              <a:t>من حولنا. فعند عدم الالتزام بجودة البيئة تفرض عقوبات جزاء على الدول التي لا تلتزم بذلك</a:t>
            </a:r>
          </a:p>
          <a:p>
            <a:pPr algn="just" rtl="1"/>
            <a:r>
              <a:rPr lang="ar-IQ" sz="3500" b="1" dirty="0" smtClean="0">
                <a:solidFill>
                  <a:srgbClr val="FF0000"/>
                </a:solidFill>
              </a:rPr>
              <a:t>زيادة  الارب</a:t>
            </a:r>
            <a:r>
              <a:rPr lang="ar-SA" sz="3500" b="1" dirty="0" smtClean="0">
                <a:solidFill>
                  <a:srgbClr val="FF0000"/>
                </a:solidFill>
              </a:rPr>
              <a:t>ـــ</a:t>
            </a:r>
            <a:r>
              <a:rPr lang="ar-IQ" sz="3500" b="1" dirty="0" smtClean="0">
                <a:solidFill>
                  <a:srgbClr val="FF0000"/>
                </a:solidFill>
              </a:rPr>
              <a:t>اح وحصة الس</a:t>
            </a:r>
            <a:r>
              <a:rPr lang="ar-SA" sz="3500" b="1" dirty="0" smtClean="0">
                <a:solidFill>
                  <a:srgbClr val="FF0000"/>
                </a:solidFill>
              </a:rPr>
              <a:t>ــ</a:t>
            </a:r>
            <a:r>
              <a:rPr lang="ar-IQ" sz="3500" b="1" dirty="0" smtClean="0">
                <a:solidFill>
                  <a:srgbClr val="FF0000"/>
                </a:solidFill>
              </a:rPr>
              <a:t>وق </a:t>
            </a:r>
            <a:endParaRPr lang="en-US" sz="3500" b="1" dirty="0" smtClean="0">
              <a:solidFill>
                <a:srgbClr val="FF0000"/>
              </a:solidFill>
            </a:endParaRPr>
          </a:p>
          <a:p>
            <a:pPr lvl="0" algn="just" rtl="1"/>
            <a:endParaRPr lang="en-US" dirty="0"/>
          </a:p>
          <a:p>
            <a:pPr algn="just" rtl="1"/>
            <a:endParaRPr lang="en-US"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5112568"/>
          </a:xfrm>
        </p:spPr>
        <p:txBody>
          <a:bodyPr/>
          <a:lstStyle/>
          <a:p>
            <a:pPr algn="r" rtl="1">
              <a:buNone/>
            </a:pPr>
            <a:r>
              <a:rPr lang="ar-IQ" sz="3200" b="1" dirty="0" smtClean="0"/>
              <a:t>ثاني</a:t>
            </a:r>
            <a:r>
              <a:rPr lang="ar-SA" sz="3200" b="1" dirty="0" smtClean="0"/>
              <a:t>ـــــ</a:t>
            </a:r>
            <a:r>
              <a:rPr lang="ar-IQ" sz="3200" b="1" dirty="0" smtClean="0"/>
              <a:t>ا</a:t>
            </a:r>
            <a:r>
              <a:rPr lang="ar-IQ" b="1" dirty="0" smtClean="0"/>
              <a:t> </a:t>
            </a:r>
            <a:r>
              <a:rPr lang="ar-IQ" b="1" dirty="0"/>
              <a:t>–</a:t>
            </a:r>
            <a:r>
              <a:rPr lang="ar-IQ" b="1" dirty="0">
                <a:solidFill>
                  <a:srgbClr val="FF0000"/>
                </a:solidFill>
              </a:rPr>
              <a:t> </a:t>
            </a:r>
            <a:r>
              <a:rPr lang="ar-IQ" sz="2800" b="1" dirty="0" smtClean="0">
                <a:solidFill>
                  <a:srgbClr val="FF0000"/>
                </a:solidFill>
              </a:rPr>
              <a:t>العم</a:t>
            </a:r>
            <a:r>
              <a:rPr lang="ar-SA" sz="2800" b="1" dirty="0" smtClean="0">
                <a:solidFill>
                  <a:srgbClr val="FF0000"/>
                </a:solidFill>
              </a:rPr>
              <a:t>ــ</a:t>
            </a:r>
            <a:r>
              <a:rPr lang="ar-IQ" sz="2800" b="1" dirty="0" smtClean="0">
                <a:solidFill>
                  <a:srgbClr val="FF0000"/>
                </a:solidFill>
              </a:rPr>
              <a:t>لاء</a:t>
            </a:r>
            <a:endParaRPr lang="en-US" b="1" dirty="0"/>
          </a:p>
          <a:p>
            <a:pPr lvl="0" algn="just" rtl="1"/>
            <a:r>
              <a:rPr lang="ar-IQ" b="1" dirty="0">
                <a:solidFill>
                  <a:srgbClr val="FF0000"/>
                </a:solidFill>
              </a:rPr>
              <a:t>رضا </a:t>
            </a:r>
            <a:r>
              <a:rPr lang="ar-IQ" b="1" dirty="0" smtClean="0">
                <a:solidFill>
                  <a:srgbClr val="FF0000"/>
                </a:solidFill>
              </a:rPr>
              <a:t>الزب</a:t>
            </a:r>
            <a:r>
              <a:rPr lang="ar-SA" b="1" dirty="0" smtClean="0">
                <a:solidFill>
                  <a:srgbClr val="FF0000"/>
                </a:solidFill>
              </a:rPr>
              <a:t>ــ</a:t>
            </a:r>
            <a:r>
              <a:rPr lang="ar-IQ" b="1" dirty="0" smtClean="0">
                <a:solidFill>
                  <a:srgbClr val="FF0000"/>
                </a:solidFill>
              </a:rPr>
              <a:t>ون </a:t>
            </a:r>
            <a:r>
              <a:rPr lang="ar-IQ" dirty="0"/>
              <a:t>:عند تحقيق ما يصبو اليه الزبون  تضمن الشركة تسويق المنتوج.</a:t>
            </a:r>
            <a:endParaRPr lang="en-US" dirty="0"/>
          </a:p>
          <a:p>
            <a:pPr lvl="0" algn="just" rtl="1"/>
            <a:r>
              <a:rPr lang="ar-IQ" b="1" dirty="0" smtClean="0">
                <a:solidFill>
                  <a:srgbClr val="FF0000"/>
                </a:solidFill>
              </a:rPr>
              <a:t>الوف</a:t>
            </a:r>
            <a:r>
              <a:rPr lang="ar-SA" b="1" dirty="0" smtClean="0">
                <a:solidFill>
                  <a:srgbClr val="FF0000"/>
                </a:solidFill>
              </a:rPr>
              <a:t>ــــ</a:t>
            </a:r>
            <a:r>
              <a:rPr lang="ar-IQ" b="1" dirty="0" smtClean="0">
                <a:solidFill>
                  <a:srgbClr val="FF0000"/>
                </a:solidFill>
              </a:rPr>
              <a:t>اء</a:t>
            </a:r>
            <a:r>
              <a:rPr lang="ar-IQ" dirty="0" smtClean="0"/>
              <a:t> </a:t>
            </a:r>
            <a:r>
              <a:rPr lang="ar-IQ" dirty="0"/>
              <a:t>: ان ضمان الاحتفاظ بزبون موجود مسبقا يكلف خمس مرات اقل من اكتساب زبون جديد, وهذا لا يتحقق الا من خلال تقديم السلع والخدمات التي تلبي رغباتهم واحتياجاتهم.</a:t>
            </a:r>
            <a:endParaRPr lang="en-US" dirty="0"/>
          </a:p>
          <a:p>
            <a:pPr algn="just" rtl="1"/>
            <a:endParaRPr lang="en-US"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640960" cy="5271864"/>
          </a:xfrm>
        </p:spPr>
        <p:txBody>
          <a:bodyPr>
            <a:normAutofit/>
          </a:bodyPr>
          <a:lstStyle/>
          <a:p>
            <a:pPr algn="r" rtl="1">
              <a:buNone/>
            </a:pPr>
            <a:r>
              <a:rPr lang="ar-IQ" sz="2800" b="1" dirty="0"/>
              <a:t>ثالثا- </a:t>
            </a:r>
            <a:r>
              <a:rPr lang="ar-IQ" sz="2800" b="1" dirty="0" smtClean="0">
                <a:solidFill>
                  <a:srgbClr val="FF0000"/>
                </a:solidFill>
              </a:rPr>
              <a:t>الاف</a:t>
            </a:r>
            <a:r>
              <a:rPr lang="ar-SA" sz="2800" b="1" dirty="0" smtClean="0">
                <a:solidFill>
                  <a:srgbClr val="FF0000"/>
                </a:solidFill>
              </a:rPr>
              <a:t>ـــ</a:t>
            </a:r>
            <a:r>
              <a:rPr lang="ar-IQ" sz="2800" b="1" dirty="0" smtClean="0">
                <a:solidFill>
                  <a:srgbClr val="FF0000"/>
                </a:solidFill>
              </a:rPr>
              <a:t>راد العاملي</a:t>
            </a:r>
            <a:r>
              <a:rPr lang="ar-SA" sz="2800" b="1" dirty="0" smtClean="0">
                <a:solidFill>
                  <a:srgbClr val="FF0000"/>
                </a:solidFill>
              </a:rPr>
              <a:t>ــ</a:t>
            </a:r>
            <a:r>
              <a:rPr lang="ar-IQ" sz="2800" b="1" dirty="0" smtClean="0">
                <a:solidFill>
                  <a:srgbClr val="FF0000"/>
                </a:solidFill>
              </a:rPr>
              <a:t>ن </a:t>
            </a:r>
            <a:r>
              <a:rPr lang="ar-IQ" sz="2800" b="1" dirty="0">
                <a:solidFill>
                  <a:srgbClr val="FF0000"/>
                </a:solidFill>
              </a:rPr>
              <a:t>في </a:t>
            </a:r>
            <a:r>
              <a:rPr lang="ar-IQ" sz="2800" b="1" dirty="0" smtClean="0">
                <a:solidFill>
                  <a:srgbClr val="FF0000"/>
                </a:solidFill>
              </a:rPr>
              <a:t>الش</a:t>
            </a:r>
            <a:r>
              <a:rPr lang="ar-SA" sz="2800" b="1" dirty="0" smtClean="0">
                <a:solidFill>
                  <a:srgbClr val="FF0000"/>
                </a:solidFill>
              </a:rPr>
              <a:t>ـــ</a:t>
            </a:r>
            <a:r>
              <a:rPr lang="ar-IQ" sz="2800" b="1" dirty="0" smtClean="0">
                <a:solidFill>
                  <a:srgbClr val="FF0000"/>
                </a:solidFill>
              </a:rPr>
              <a:t>ركة</a:t>
            </a:r>
            <a:r>
              <a:rPr lang="ar-IQ" sz="2800" b="1" dirty="0"/>
              <a:t>:</a:t>
            </a:r>
            <a:endParaRPr lang="en-US" sz="2800" b="1" dirty="0"/>
          </a:p>
          <a:p>
            <a:pPr lvl="0" algn="just" rtl="1"/>
            <a:r>
              <a:rPr lang="ar-IQ" dirty="0">
                <a:solidFill>
                  <a:srgbClr val="FF0000"/>
                </a:solidFill>
              </a:rPr>
              <a:t>ان</a:t>
            </a:r>
            <a:r>
              <a:rPr lang="ar-IQ" dirty="0"/>
              <a:t> </a:t>
            </a:r>
            <a:r>
              <a:rPr lang="ar-IQ" dirty="0" smtClean="0">
                <a:solidFill>
                  <a:srgbClr val="FF0000"/>
                </a:solidFill>
              </a:rPr>
              <a:t>تطبي</a:t>
            </a:r>
            <a:r>
              <a:rPr lang="ar-SA" dirty="0" smtClean="0">
                <a:solidFill>
                  <a:srgbClr val="FF0000"/>
                </a:solidFill>
              </a:rPr>
              <a:t>ـــ</a:t>
            </a:r>
            <a:r>
              <a:rPr lang="ar-IQ" dirty="0" smtClean="0">
                <a:solidFill>
                  <a:srgbClr val="FF0000"/>
                </a:solidFill>
              </a:rPr>
              <a:t>ق م</a:t>
            </a:r>
            <a:r>
              <a:rPr lang="ar-SA" dirty="0" smtClean="0">
                <a:solidFill>
                  <a:srgbClr val="FF0000"/>
                </a:solidFill>
              </a:rPr>
              <a:t>ـــ</a:t>
            </a:r>
            <a:r>
              <a:rPr lang="ar-IQ" dirty="0" smtClean="0">
                <a:solidFill>
                  <a:srgbClr val="FF0000"/>
                </a:solidFill>
              </a:rPr>
              <a:t>نظور الج</a:t>
            </a:r>
            <a:r>
              <a:rPr lang="ar-SA" dirty="0" smtClean="0">
                <a:solidFill>
                  <a:srgbClr val="FF0000"/>
                </a:solidFill>
              </a:rPr>
              <a:t>ـــ</a:t>
            </a:r>
            <a:r>
              <a:rPr lang="ar-IQ" dirty="0" smtClean="0">
                <a:solidFill>
                  <a:srgbClr val="FF0000"/>
                </a:solidFill>
              </a:rPr>
              <a:t>ودة  </a:t>
            </a:r>
            <a:r>
              <a:rPr lang="ar-IQ" dirty="0"/>
              <a:t>داخل الشركة ينمي روح المسؤولية  لديهم و يعمل على زيادة الترابط فيما بينهم  وبالتالي يعمل على تطوير كفاءتهم الجماعية ويشجعهم على </a:t>
            </a:r>
            <a:r>
              <a:rPr lang="ar-IQ" dirty="0" smtClean="0">
                <a:solidFill>
                  <a:srgbClr val="FF0000"/>
                </a:solidFill>
              </a:rPr>
              <a:t>اتخ</a:t>
            </a:r>
            <a:r>
              <a:rPr lang="ar-SA" dirty="0" smtClean="0">
                <a:solidFill>
                  <a:srgbClr val="FF0000"/>
                </a:solidFill>
              </a:rPr>
              <a:t>ــ</a:t>
            </a:r>
            <a:r>
              <a:rPr lang="ar-IQ" dirty="0" smtClean="0">
                <a:solidFill>
                  <a:srgbClr val="FF0000"/>
                </a:solidFill>
              </a:rPr>
              <a:t>اذ الق</a:t>
            </a:r>
            <a:r>
              <a:rPr lang="ar-SA" dirty="0" smtClean="0">
                <a:solidFill>
                  <a:srgbClr val="FF0000"/>
                </a:solidFill>
              </a:rPr>
              <a:t>ـــ</a:t>
            </a:r>
            <a:r>
              <a:rPr lang="ar-IQ" dirty="0" smtClean="0">
                <a:solidFill>
                  <a:srgbClr val="FF0000"/>
                </a:solidFill>
              </a:rPr>
              <a:t>رارات </a:t>
            </a:r>
            <a:r>
              <a:rPr lang="ar-IQ" dirty="0"/>
              <a:t>المتعلقة بالجودة و يسهم بشكل كبير في ايجاد الحلول لجذور المشاكل والمعوقات  وتحسين جودة المنتوجات والاعمال  المرتبطة بأداء عمل الشركة . ويتم هذا من خلال </a:t>
            </a:r>
            <a:r>
              <a:rPr lang="ar-IQ" dirty="0" smtClean="0"/>
              <a:t>:</a:t>
            </a:r>
            <a:endParaRPr lang="ar-SA" dirty="0" smtClean="0"/>
          </a:p>
          <a:p>
            <a:pPr lvl="0" algn="just" rtl="1"/>
            <a:r>
              <a:rPr lang="ar-IQ" dirty="0" smtClean="0">
                <a:solidFill>
                  <a:srgbClr val="FF0000"/>
                </a:solidFill>
              </a:rPr>
              <a:t>دعم نشاط</a:t>
            </a:r>
            <a:r>
              <a:rPr lang="ar-SA" dirty="0" smtClean="0">
                <a:solidFill>
                  <a:srgbClr val="FF0000"/>
                </a:solidFill>
              </a:rPr>
              <a:t> </a:t>
            </a:r>
            <a:r>
              <a:rPr lang="ar-IQ" dirty="0" smtClean="0">
                <a:solidFill>
                  <a:srgbClr val="FF0000"/>
                </a:solidFill>
              </a:rPr>
              <a:t>الافراد</a:t>
            </a:r>
            <a:endParaRPr lang="en-US" dirty="0" smtClean="0">
              <a:solidFill>
                <a:srgbClr val="FF0000"/>
              </a:solidFill>
            </a:endParaRPr>
          </a:p>
          <a:p>
            <a:pPr lvl="0" algn="just" rtl="1"/>
            <a:r>
              <a:rPr lang="ar-IQ" dirty="0" smtClean="0">
                <a:solidFill>
                  <a:srgbClr val="FF0000"/>
                </a:solidFill>
              </a:rPr>
              <a:t>المساهمة في تنسيق عملية الاستمرار </a:t>
            </a:r>
            <a:r>
              <a:rPr lang="ar-IQ" dirty="0" smtClean="0"/>
              <a:t>في تحقيق رضى الزبون بشكل دائم ويتحقق هذا بتطبيق مفهوم ادارة الجودة الشاملة. </a:t>
            </a:r>
            <a:endParaRPr lang="en-US" dirty="0" smtClean="0"/>
          </a:p>
          <a:p>
            <a:pPr lvl="0" algn="just" rtl="1"/>
            <a:r>
              <a:rPr lang="ar-IQ" dirty="0" smtClean="0">
                <a:solidFill>
                  <a:srgbClr val="FF0000"/>
                </a:solidFill>
              </a:rPr>
              <a:t>التناسق والترابط </a:t>
            </a:r>
            <a:r>
              <a:rPr lang="ar-IQ" dirty="0" smtClean="0"/>
              <a:t>... تطوير شبكات الاتصال الافقي بين مختلف الاقسام و العملاء.  </a:t>
            </a:r>
            <a:endParaRPr lang="en-US" dirty="0" smtClean="0"/>
          </a:p>
          <a:p>
            <a:pPr algn="r" rtl="1"/>
            <a:endParaRPr lang="ar-SA" dirty="0" smtClean="0"/>
          </a:p>
          <a:p>
            <a:pPr algn="r" rtl="1"/>
            <a:endParaRPr lang="en-US" dirty="0"/>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0">
      <a:dk1>
        <a:sysClr val="windowText" lastClr="000000"/>
      </a:dk1>
      <a:lt1>
        <a:sysClr val="window" lastClr="FFFFFF"/>
      </a:lt1>
      <a:dk2>
        <a:srgbClr val="A6A994"/>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TotalTime>
  <Words>1109</Words>
  <Application>Microsoft Office PowerPoint</Application>
  <PresentationFormat>On-screen Show (4:3)</PresentationFormat>
  <Paragraphs>107</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الجــودة  أسـتراتيجية  تنافسـية  مسـتمرة </vt:lpstr>
      <vt:lpstr>Slide 2</vt:lpstr>
      <vt:lpstr>    الجودة   </vt:lpstr>
      <vt:lpstr>التطـــور التاريخـــي للجـــودة </vt:lpstr>
      <vt:lpstr>Slide 5</vt:lpstr>
      <vt:lpstr>Slide 6</vt:lpstr>
      <vt:lpstr>اهمـــــية الجـــــــودة</vt:lpstr>
      <vt:lpstr>Slide 8</vt:lpstr>
      <vt:lpstr>Slide 9</vt:lpstr>
      <vt:lpstr>الادوات السبعة الاساسية  للسيطرة  على الجودة  </vt:lpstr>
      <vt:lpstr>Slide 11</vt:lpstr>
      <vt:lpstr>الادوات السبعـــة الرئيســية للجــودة</vt:lpstr>
      <vt:lpstr>Slide 13</vt:lpstr>
      <vt:lpstr>اهم الادوات الفعالة في تحقيق  متطلبات المستهلك</vt:lpstr>
      <vt:lpstr>Slide 15</vt:lpstr>
      <vt:lpstr>QFD vs. traditional US business methodologies</vt:lpstr>
      <vt:lpstr>QFD House of Quality</vt:lpstr>
      <vt:lpstr> - 2-استخدام نموذج كانو للتعرف على رضى المستهلك تجاه اداء المنتوج </vt:lpstr>
      <vt:lpstr> الجوائــــز العالميـــة في الجــــــودة  </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الجودة استراتيجية تنافسية مستمرة</dc:title>
  <dc:creator>ind</dc:creator>
  <cp:lastModifiedBy>Dr. MAY</cp:lastModifiedBy>
  <cp:revision>95</cp:revision>
  <dcterms:created xsi:type="dcterms:W3CDTF">2013-03-05T16:31:11Z</dcterms:created>
  <dcterms:modified xsi:type="dcterms:W3CDTF">2013-03-08T16:53:48Z</dcterms:modified>
</cp:coreProperties>
</file>