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Lst>
  <p:sldSz cx="9144000" cy="6858000" type="screen4x3"/>
  <p:notesSz cx="6735763" cy="9799638"/>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75" d="100"/>
          <a:sy n="75" d="100"/>
        </p:scale>
        <p:origin x="-1236" y="2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G:\BAQER%20AYAD\&#1585;&#1587;&#1608;&#1605;%20&#1575;&#1603;&#1587;&#1604;%20&#1593;&#1605;&#1604;&#1610;%20&#1589;&#1581;&#1610;&#1581;\&#1578;&#1575;&#1579;&#1585;%20&#1605;&#1593;&#1583;&#1604;%20&#1575;&#1586;&#1575;&#1604;&#1577;%20&#1575;&#1604;&#1605;&#1593;&#1583;&#1606;%20&#1605;&#1593;%20&#1575;&#1604;&#1578;&#1585;&#1603;&#1610;&#1586;%20&#1589;&#1581;&#1610;&#158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BAQER%20AYAD\&#1585;&#1587;&#1608;&#1605;%20&#1575;&#1603;&#1587;&#1604;%20&#1593;&#1605;&#1604;&#1610;%20&#1589;&#1581;&#1610;&#1581;\&#1578;&#1575;&#1579;&#1585;%20&#1575;&#1604;&#1582;&#1588;&#1608;&#1606;&#1607;%20&#1605;&#1593;%20&#1578;&#1585;&#1603;&#1610;&#1586;%20&#1575;&#1604;&#1575;&#1604;&#1603;&#1578;&#1585;&#1608;&#1604;&#1610;&#1578;%20&#1589;&#1581;&#1610;&#158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G:\BAQER%20AYAD\&#1585;&#1587;&#1608;&#1605;%20&#1575;&#1603;&#1587;&#1604;%20&#1593;&#1605;&#1604;&#1610;%20&#1589;&#1581;&#1610;&#1581;\&#1605;&#1602;&#1575;&#1585;&#1606;&#1607;%20&#1576;&#1610;&#1606;%20&#1575;&#1604;&#1582;&#1588;&#1608;&#1606;&#1607;%20&#1602;&#1576;&#1604;%20&#1608;&#1576;&#1593;&#1583;%20&#1575;&#1604;&#1578;&#1588;&#1594;&#1610;&#1604;%20&#1589;&#1581;&#1610;&#158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ar-SA"/>
  <c:style val="4"/>
  <c:chart>
    <c:title>
      <c:tx>
        <c:rich>
          <a:bodyPr/>
          <a:lstStyle/>
          <a:p>
            <a:pPr>
              <a:defRPr lang="ar-IQ"/>
            </a:pPr>
            <a:r>
              <a:rPr lang="en-US" dirty="0"/>
              <a:t>MRR Vs Electrolyte </a:t>
            </a:r>
            <a:r>
              <a:rPr lang="en-US" dirty="0" smtClean="0"/>
              <a:t>concentration</a:t>
            </a:r>
            <a:endParaRPr lang="ar-IQ" dirty="0"/>
          </a:p>
        </c:rich>
      </c:tx>
      <c:layout/>
    </c:title>
    <c:plotArea>
      <c:layout>
        <c:manualLayout>
          <c:layoutTarget val="inner"/>
          <c:xMode val="edge"/>
          <c:yMode val="edge"/>
          <c:x val="0.17028018372703482"/>
          <c:y val="0.18554425488480686"/>
          <c:w val="0.60090726159230101"/>
          <c:h val="0.55991469816272954"/>
        </c:manualLayout>
      </c:layout>
      <c:scatterChart>
        <c:scatterStyle val="smoothMarker"/>
        <c:ser>
          <c:idx val="0"/>
          <c:order val="0"/>
          <c:tx>
            <c:v>باقر</c:v>
          </c:tx>
          <c:xVal>
            <c:numRef>
              <c:f>ورقة1!$A$1:$A$5</c:f>
              <c:numCache>
                <c:formatCode>General</c:formatCode>
                <c:ptCount val="5"/>
                <c:pt idx="0">
                  <c:v>100</c:v>
                </c:pt>
                <c:pt idx="1">
                  <c:v>200</c:v>
                </c:pt>
                <c:pt idx="2">
                  <c:v>300</c:v>
                </c:pt>
                <c:pt idx="3">
                  <c:v>400</c:v>
                </c:pt>
                <c:pt idx="4">
                  <c:v>500</c:v>
                </c:pt>
              </c:numCache>
            </c:numRef>
          </c:xVal>
          <c:yVal>
            <c:numRef>
              <c:f>ورقة1!$B$1:$B$5</c:f>
              <c:numCache>
                <c:formatCode>General</c:formatCode>
                <c:ptCount val="5"/>
                <c:pt idx="0">
                  <c:v>0.26600000000000001</c:v>
                </c:pt>
                <c:pt idx="1">
                  <c:v>0.27200000000000002</c:v>
                </c:pt>
                <c:pt idx="2">
                  <c:v>0.27500000000000002</c:v>
                </c:pt>
                <c:pt idx="3">
                  <c:v>0.27800000000000002</c:v>
                </c:pt>
                <c:pt idx="4">
                  <c:v>0.29200000000000031</c:v>
                </c:pt>
              </c:numCache>
            </c:numRef>
          </c:yVal>
          <c:smooth val="1"/>
        </c:ser>
        <c:axId val="59682816"/>
        <c:axId val="59684736"/>
      </c:scatterChart>
      <c:valAx>
        <c:axId val="59682816"/>
        <c:scaling>
          <c:orientation val="minMax"/>
        </c:scaling>
        <c:axPos val="b"/>
        <c:minorGridlines/>
        <c:title>
          <c:tx>
            <c:rich>
              <a:bodyPr/>
              <a:lstStyle/>
              <a:p>
                <a:pPr>
                  <a:defRPr lang="ar-IQ"/>
                </a:pPr>
                <a:r>
                  <a:rPr lang="en-US" dirty="0"/>
                  <a:t>Electrolyte concentration (</a:t>
                </a:r>
                <a:r>
                  <a:rPr lang="en-US" dirty="0" smtClean="0"/>
                  <a:t>g/l)</a:t>
                </a:r>
                <a:endParaRPr lang="ar-IQ" dirty="0"/>
              </a:p>
            </c:rich>
          </c:tx>
          <c:layout/>
        </c:title>
        <c:numFmt formatCode="General" sourceLinked="1"/>
        <c:majorTickMark val="none"/>
        <c:tickLblPos val="nextTo"/>
        <c:txPr>
          <a:bodyPr/>
          <a:lstStyle/>
          <a:p>
            <a:pPr>
              <a:defRPr lang="ar-IQ"/>
            </a:pPr>
            <a:endParaRPr lang="ar-SA"/>
          </a:p>
        </c:txPr>
        <c:crossAx val="59684736"/>
        <c:crosses val="autoZero"/>
        <c:crossBetween val="midCat"/>
      </c:valAx>
      <c:valAx>
        <c:axId val="59684736"/>
        <c:scaling>
          <c:orientation val="minMax"/>
        </c:scaling>
        <c:axPos val="l"/>
        <c:majorGridlines/>
        <c:title>
          <c:tx>
            <c:rich>
              <a:bodyPr/>
              <a:lstStyle/>
              <a:p>
                <a:pPr>
                  <a:defRPr lang="ar-IQ"/>
                </a:pPr>
                <a:r>
                  <a:rPr lang="en-US"/>
                  <a:t>MRR (g/min)</a:t>
                </a:r>
                <a:endParaRPr lang="ar-IQ"/>
              </a:p>
            </c:rich>
          </c:tx>
          <c:layout/>
        </c:title>
        <c:numFmt formatCode="General" sourceLinked="1"/>
        <c:majorTickMark val="none"/>
        <c:tickLblPos val="nextTo"/>
        <c:txPr>
          <a:bodyPr/>
          <a:lstStyle/>
          <a:p>
            <a:pPr>
              <a:defRPr lang="ar-IQ"/>
            </a:pPr>
            <a:endParaRPr lang="ar-SA"/>
          </a:p>
        </c:txPr>
        <c:crossAx val="59682816"/>
        <c:crosses val="autoZero"/>
        <c:crossBetween val="midCat"/>
      </c:valAx>
      <c:spPr>
        <a:solidFill>
          <a:sysClr val="window" lastClr="FFFFFF"/>
        </a:solidFill>
      </c:spPr>
    </c:plotArea>
    <c:plotVisOnly val="1"/>
  </c:chart>
  <c:spPr>
    <a:solidFill>
      <a:sysClr val="window" lastClr="FFFFFF"/>
    </a:soli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ar-SA"/>
  <c:chart>
    <c:title>
      <c:tx>
        <c:rich>
          <a:bodyPr/>
          <a:lstStyle/>
          <a:p>
            <a:pPr>
              <a:defRPr lang="ar-IQ"/>
            </a:pPr>
            <a:r>
              <a:rPr lang="en-US" sz="1600"/>
              <a:t>Roughness Vs Electrolyte concentration</a:t>
            </a:r>
            <a:endParaRPr lang="ar-IQ" sz="1600"/>
          </a:p>
        </c:rich>
      </c:tx>
      <c:layout/>
    </c:title>
    <c:plotArea>
      <c:layout>
        <c:manualLayout>
          <c:layoutTarget val="inner"/>
          <c:xMode val="edge"/>
          <c:yMode val="edge"/>
          <c:x val="0.13550240594925633"/>
          <c:y val="0.17885425780110861"/>
          <c:w val="0.79615726159230049"/>
          <c:h val="0.57123432487605508"/>
        </c:manualLayout>
      </c:layout>
      <c:scatterChart>
        <c:scatterStyle val="smoothMarker"/>
        <c:ser>
          <c:idx val="0"/>
          <c:order val="0"/>
          <c:xVal>
            <c:numRef>
              <c:f>ورقة1!$A$1:$A$5</c:f>
              <c:numCache>
                <c:formatCode>General</c:formatCode>
                <c:ptCount val="5"/>
                <c:pt idx="0">
                  <c:v>100</c:v>
                </c:pt>
                <c:pt idx="1">
                  <c:v>200</c:v>
                </c:pt>
                <c:pt idx="2">
                  <c:v>300</c:v>
                </c:pt>
                <c:pt idx="3">
                  <c:v>400</c:v>
                </c:pt>
                <c:pt idx="4">
                  <c:v>500</c:v>
                </c:pt>
              </c:numCache>
            </c:numRef>
          </c:xVal>
          <c:yVal>
            <c:numRef>
              <c:f>ورقة1!$B$1:$B$5</c:f>
              <c:numCache>
                <c:formatCode>General</c:formatCode>
                <c:ptCount val="5"/>
                <c:pt idx="0">
                  <c:v>1.125999999999997</c:v>
                </c:pt>
                <c:pt idx="1">
                  <c:v>1.3009999999999973</c:v>
                </c:pt>
                <c:pt idx="2">
                  <c:v>1.498</c:v>
                </c:pt>
                <c:pt idx="3">
                  <c:v>1.631999999999997</c:v>
                </c:pt>
                <c:pt idx="4">
                  <c:v>1.714999999999997</c:v>
                </c:pt>
              </c:numCache>
            </c:numRef>
          </c:yVal>
          <c:smooth val="1"/>
        </c:ser>
        <c:axId val="60110720"/>
        <c:axId val="60129280"/>
      </c:scatterChart>
      <c:valAx>
        <c:axId val="60110720"/>
        <c:scaling>
          <c:orientation val="minMax"/>
        </c:scaling>
        <c:axPos val="b"/>
        <c:minorGridlines/>
        <c:title>
          <c:tx>
            <c:rich>
              <a:bodyPr/>
              <a:lstStyle/>
              <a:p>
                <a:pPr>
                  <a:defRPr lang="ar-IQ"/>
                </a:pPr>
                <a:r>
                  <a:rPr lang="en-US" dirty="0" smtClean="0"/>
                  <a:t>Electrolyte </a:t>
                </a:r>
                <a:r>
                  <a:rPr lang="en-US" dirty="0"/>
                  <a:t>concentration </a:t>
                </a:r>
                <a:r>
                  <a:rPr lang="en-US" dirty="0" smtClean="0"/>
                  <a:t>(g/l)</a:t>
                </a:r>
                <a:endParaRPr lang="ar-IQ" dirty="0"/>
              </a:p>
            </c:rich>
          </c:tx>
          <c:layout/>
        </c:title>
        <c:numFmt formatCode="General" sourceLinked="1"/>
        <c:majorTickMark val="none"/>
        <c:tickLblPos val="nextTo"/>
        <c:txPr>
          <a:bodyPr/>
          <a:lstStyle/>
          <a:p>
            <a:pPr>
              <a:defRPr lang="ar-IQ"/>
            </a:pPr>
            <a:endParaRPr lang="ar-SA"/>
          </a:p>
        </c:txPr>
        <c:crossAx val="60129280"/>
        <c:crosses val="autoZero"/>
        <c:crossBetween val="midCat"/>
      </c:valAx>
      <c:valAx>
        <c:axId val="60129280"/>
        <c:scaling>
          <c:orientation val="minMax"/>
        </c:scaling>
        <c:axPos val="l"/>
        <c:majorGridlines/>
        <c:title>
          <c:tx>
            <c:rich>
              <a:bodyPr/>
              <a:lstStyle/>
              <a:p>
                <a:pPr>
                  <a:defRPr lang="ar-IQ"/>
                </a:pPr>
                <a:r>
                  <a:rPr lang="en-US" dirty="0"/>
                  <a:t>Roughness (</a:t>
                </a:r>
                <a:r>
                  <a:rPr lang="en-US" dirty="0" smtClean="0">
                    <a:latin typeface="Times New Roman"/>
                    <a:cs typeface="Times New Roman"/>
                  </a:rPr>
                  <a:t>µm)</a:t>
                </a:r>
                <a:endParaRPr lang="ar-IQ" dirty="0"/>
              </a:p>
            </c:rich>
          </c:tx>
          <c:layout/>
        </c:title>
        <c:numFmt formatCode="General" sourceLinked="1"/>
        <c:majorTickMark val="none"/>
        <c:tickLblPos val="nextTo"/>
        <c:txPr>
          <a:bodyPr/>
          <a:lstStyle/>
          <a:p>
            <a:pPr>
              <a:defRPr lang="ar-IQ"/>
            </a:pPr>
            <a:endParaRPr lang="ar-SA"/>
          </a:p>
        </c:txPr>
        <c:crossAx val="60110720"/>
        <c:crosses val="autoZero"/>
        <c:crossBetween val="midCat"/>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ar-SA"/>
  <c:chart>
    <c:title>
      <c:tx>
        <c:rich>
          <a:bodyPr/>
          <a:lstStyle/>
          <a:p>
            <a:pPr>
              <a:defRPr lang="ar-IQ"/>
            </a:pPr>
            <a:r>
              <a:rPr lang="en-US" sz="1400" baseline="0" dirty="0" err="1" smtClean="0"/>
              <a:t>Comparision</a:t>
            </a:r>
            <a:r>
              <a:rPr lang="en-US" sz="1400" baseline="0" dirty="0" smtClean="0"/>
              <a:t> between </a:t>
            </a:r>
            <a:r>
              <a:rPr lang="en-US" sz="1400" baseline="0" dirty="0"/>
              <a:t>roughness before and after machining</a:t>
            </a:r>
            <a:endParaRPr lang="ar-IQ" sz="1400" dirty="0"/>
          </a:p>
        </c:rich>
      </c:tx>
      <c:layout/>
    </c:title>
    <c:view3D>
      <c:rotY val="340"/>
      <c:rAngAx val="1"/>
    </c:view3D>
    <c:plotArea>
      <c:layout/>
      <c:bar3DChart>
        <c:barDir val="col"/>
        <c:grouping val="clustered"/>
        <c:ser>
          <c:idx val="0"/>
          <c:order val="0"/>
          <c:tx>
            <c:v>Roughness before machining</c:v>
          </c:tx>
          <c:val>
            <c:numRef>
              <c:f>ورقة1!$A$1:$A$5</c:f>
              <c:numCache>
                <c:formatCode>General</c:formatCode>
                <c:ptCount val="5"/>
                <c:pt idx="0">
                  <c:v>2.0349999999999997</c:v>
                </c:pt>
                <c:pt idx="1">
                  <c:v>3.12</c:v>
                </c:pt>
                <c:pt idx="2">
                  <c:v>1.9219999999999973</c:v>
                </c:pt>
                <c:pt idx="3">
                  <c:v>3.5539999999999998</c:v>
                </c:pt>
                <c:pt idx="4">
                  <c:v>2.3859999999999997</c:v>
                </c:pt>
              </c:numCache>
            </c:numRef>
          </c:val>
        </c:ser>
        <c:ser>
          <c:idx val="1"/>
          <c:order val="1"/>
          <c:tx>
            <c:v>Roughness after machining</c:v>
          </c:tx>
          <c:val>
            <c:numRef>
              <c:f>ورقة1!$B$1:$B$5</c:f>
              <c:numCache>
                <c:formatCode>General</c:formatCode>
                <c:ptCount val="5"/>
                <c:pt idx="0">
                  <c:v>1.125999999999997</c:v>
                </c:pt>
                <c:pt idx="1">
                  <c:v>1.3009999999999973</c:v>
                </c:pt>
                <c:pt idx="2">
                  <c:v>1.498</c:v>
                </c:pt>
                <c:pt idx="3">
                  <c:v>1.631999999999997</c:v>
                </c:pt>
                <c:pt idx="4">
                  <c:v>1.714999999999997</c:v>
                </c:pt>
              </c:numCache>
            </c:numRef>
          </c:val>
        </c:ser>
        <c:shape val="box"/>
        <c:axId val="60159104"/>
        <c:axId val="60160640"/>
        <c:axId val="0"/>
      </c:bar3DChart>
      <c:catAx>
        <c:axId val="60159104"/>
        <c:scaling>
          <c:orientation val="minMax"/>
        </c:scaling>
        <c:axPos val="b"/>
        <c:majorTickMark val="none"/>
        <c:tickLblPos val="nextTo"/>
        <c:txPr>
          <a:bodyPr/>
          <a:lstStyle/>
          <a:p>
            <a:pPr>
              <a:defRPr lang="ar-IQ"/>
            </a:pPr>
            <a:endParaRPr lang="ar-SA"/>
          </a:p>
        </c:txPr>
        <c:crossAx val="60160640"/>
        <c:crosses val="autoZero"/>
        <c:auto val="1"/>
        <c:lblAlgn val="ctr"/>
        <c:lblOffset val="100"/>
      </c:catAx>
      <c:valAx>
        <c:axId val="60160640"/>
        <c:scaling>
          <c:orientation val="minMax"/>
        </c:scaling>
        <c:axPos val="l"/>
        <c:majorGridlines/>
        <c:numFmt formatCode="General" sourceLinked="1"/>
        <c:majorTickMark val="none"/>
        <c:tickLblPos val="nextTo"/>
        <c:txPr>
          <a:bodyPr/>
          <a:lstStyle/>
          <a:p>
            <a:pPr>
              <a:defRPr lang="ar-IQ"/>
            </a:pPr>
            <a:endParaRPr lang="ar-SA"/>
          </a:p>
        </c:txPr>
        <c:crossAx val="60159104"/>
        <c:crosses val="autoZero"/>
        <c:crossBetween val="between"/>
      </c:valAx>
    </c:plotArea>
    <c:legend>
      <c:legendPos val="r"/>
      <c:layout/>
      <c:txPr>
        <a:bodyPr/>
        <a:lstStyle/>
        <a:p>
          <a:pPr>
            <a:defRPr lang="ar-IQ"/>
          </a:pPr>
          <a:endParaRPr lang="ar-SA"/>
        </a:p>
      </c:txPr>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7989F5B6-AE93-45DE-A0B4-26B756B0EF25}" type="datetimeFigureOut">
              <a:rPr lang="ar-IQ" smtClean="0"/>
              <a:pPr/>
              <a:t>01/05/1432</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454169FC-3EA9-41EA-9FCF-BAB699004C50}"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989F5B6-AE93-45DE-A0B4-26B756B0EF25}" type="datetimeFigureOut">
              <a:rPr lang="ar-IQ" smtClean="0"/>
              <a:pPr/>
              <a:t>01/05/1432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54169FC-3EA9-41EA-9FCF-BAB699004C50}"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989F5B6-AE93-45DE-A0B4-26B756B0EF25}" type="datetimeFigureOut">
              <a:rPr lang="ar-IQ" smtClean="0"/>
              <a:pPr/>
              <a:t>01/05/1432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54169FC-3EA9-41EA-9FCF-BAB699004C50}"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989F5B6-AE93-45DE-A0B4-26B756B0EF25}" type="datetimeFigureOut">
              <a:rPr lang="ar-IQ" smtClean="0"/>
              <a:pPr/>
              <a:t>01/05/1432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54169FC-3EA9-41EA-9FCF-BAB699004C50}"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989F5B6-AE93-45DE-A0B4-26B756B0EF25}" type="datetimeFigureOut">
              <a:rPr lang="ar-IQ" smtClean="0"/>
              <a:pPr/>
              <a:t>01/05/1432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54169FC-3EA9-41EA-9FCF-BAB699004C50}"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7989F5B6-AE93-45DE-A0B4-26B756B0EF25}" type="datetimeFigureOut">
              <a:rPr lang="ar-IQ" smtClean="0"/>
              <a:pPr/>
              <a:t>01/05/1432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54169FC-3EA9-41EA-9FCF-BAB699004C50}"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7989F5B6-AE93-45DE-A0B4-26B756B0EF25}" type="datetimeFigureOut">
              <a:rPr lang="ar-IQ" smtClean="0"/>
              <a:pPr/>
              <a:t>01/05/1432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54169FC-3EA9-41EA-9FCF-BAB699004C50}"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7989F5B6-AE93-45DE-A0B4-26B756B0EF25}" type="datetimeFigureOut">
              <a:rPr lang="ar-IQ" smtClean="0"/>
              <a:pPr/>
              <a:t>01/05/1432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54169FC-3EA9-41EA-9FCF-BAB699004C50}"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989F5B6-AE93-45DE-A0B4-26B756B0EF25}" type="datetimeFigureOut">
              <a:rPr lang="ar-IQ" smtClean="0"/>
              <a:pPr/>
              <a:t>01/05/1432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54169FC-3EA9-41EA-9FCF-BAB699004C50}"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7989F5B6-AE93-45DE-A0B4-26B756B0EF25}" type="datetimeFigureOut">
              <a:rPr lang="ar-IQ" smtClean="0"/>
              <a:pPr/>
              <a:t>01/05/1432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54169FC-3EA9-41EA-9FCF-BAB699004C50}"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989F5B6-AE93-45DE-A0B4-26B756B0EF25}" type="datetimeFigureOut">
              <a:rPr lang="ar-IQ" smtClean="0"/>
              <a:pPr/>
              <a:t>01/05/1432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454169FC-3EA9-41EA-9FCF-BAB699004C50}" type="slidenum">
              <a:rPr lang="ar-IQ" smtClean="0"/>
              <a:pPr/>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989F5B6-AE93-45DE-A0B4-26B756B0EF25}" type="datetimeFigureOut">
              <a:rPr lang="ar-IQ" smtClean="0"/>
              <a:pPr/>
              <a:t>01/05/1432</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54169FC-3EA9-41EA-9FCF-BAB699004C50}" type="slidenum">
              <a:rPr lang="ar-IQ" smtClean="0"/>
              <a:pPr/>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428596" y="1000108"/>
            <a:ext cx="8358246" cy="1569660"/>
          </a:xfrm>
          <a:prstGeom prst="rect">
            <a:avLst/>
          </a:prstGeom>
          <a:noFill/>
        </p:spPr>
        <p:txBody>
          <a:bodyPr wrap="square" rtlCol="1">
            <a:spAutoFit/>
          </a:bodyPr>
          <a:lstStyle/>
          <a:p>
            <a:pPr algn="ctr"/>
            <a:r>
              <a:rPr lang="en-US" sz="3200" dirty="0" smtClean="0">
                <a:solidFill>
                  <a:srgbClr val="FF0000"/>
                </a:solidFill>
              </a:rPr>
              <a:t>Influences of machining parameters on metal removal rate MRR and accuracy in electrochemical machining</a:t>
            </a:r>
            <a:endParaRPr lang="ar-IQ" sz="3200" dirty="0">
              <a:solidFill>
                <a:srgbClr val="FF0000"/>
              </a:solidFill>
            </a:endParaRPr>
          </a:p>
        </p:txBody>
      </p:sp>
      <p:sp>
        <p:nvSpPr>
          <p:cNvPr id="6" name="مربع نص 5"/>
          <p:cNvSpPr txBox="1"/>
          <p:nvPr/>
        </p:nvSpPr>
        <p:spPr>
          <a:xfrm>
            <a:off x="714348" y="2786059"/>
            <a:ext cx="7858180" cy="4693593"/>
          </a:xfrm>
          <a:prstGeom prst="rect">
            <a:avLst/>
          </a:prstGeom>
          <a:noFill/>
        </p:spPr>
        <p:txBody>
          <a:bodyPr wrap="square" rtlCol="1">
            <a:spAutoFit/>
          </a:bodyPr>
          <a:lstStyle/>
          <a:p>
            <a:pPr lvl="0" algn="ctr" rtl="0" fontAlgn="base">
              <a:spcBef>
                <a:spcPct val="0"/>
              </a:spcBef>
              <a:spcAft>
                <a:spcPct val="0"/>
              </a:spcAft>
              <a:tabLst>
                <a:tab pos="1863725" algn="l"/>
              </a:tabLst>
            </a:pPr>
            <a:endParaRPr kumimoji="0" lang="en-US" b="0" i="0" u="none" strike="noStrike" cap="none" normalizeH="0" baseline="0" dirty="0" smtClean="0">
              <a:ln>
                <a:noFill/>
              </a:ln>
              <a:solidFill>
                <a:schemeClr val="tx1"/>
              </a:solidFill>
              <a:effectLst/>
              <a:latin typeface="Centaur" pitchFamily="18" charset="0"/>
              <a:ea typeface="Times New Roman" pitchFamily="18" charset="0"/>
              <a:cs typeface="Arial" pitchFamily="34" charset="0"/>
            </a:endParaRPr>
          </a:p>
          <a:p>
            <a:pPr lvl="0" algn="ctr" rtl="0" fontAlgn="base">
              <a:spcBef>
                <a:spcPct val="0"/>
              </a:spcBef>
              <a:spcAft>
                <a:spcPct val="0"/>
              </a:spcAft>
              <a:tabLst>
                <a:tab pos="1863725" algn="l"/>
              </a:tabLst>
            </a:pPr>
            <a:endParaRPr kumimoji="0" lang="en-US" b="0" i="0" u="none" strike="noStrike" cap="none" normalizeH="0" baseline="0" dirty="0" smtClean="0">
              <a:ln>
                <a:noFill/>
              </a:ln>
              <a:solidFill>
                <a:schemeClr val="bg1">
                  <a:lumMod val="85000"/>
                  <a:lumOff val="15000"/>
                </a:schemeClr>
              </a:solidFill>
              <a:effectLst/>
              <a:latin typeface="Centaur" pitchFamily="18" charset="0"/>
              <a:ea typeface="Times New Roman" pitchFamily="18" charset="0"/>
              <a:cs typeface="Arial" pitchFamily="34" charset="0"/>
            </a:endParaRPr>
          </a:p>
          <a:p>
            <a:pPr lvl="0" algn="ctr" rtl="0" fontAlgn="base">
              <a:spcBef>
                <a:spcPct val="0"/>
              </a:spcBef>
              <a:spcAft>
                <a:spcPct val="0"/>
              </a:spcAft>
              <a:tabLst>
                <a:tab pos="1863725" algn="l"/>
              </a:tabLst>
            </a:pPr>
            <a:endParaRPr lang="en-US" dirty="0" smtClean="0">
              <a:solidFill>
                <a:schemeClr val="bg1">
                  <a:lumMod val="85000"/>
                  <a:lumOff val="15000"/>
                </a:schemeClr>
              </a:solidFill>
              <a:latin typeface="Centaur" pitchFamily="18" charset="0"/>
              <a:ea typeface="Times New Roman" pitchFamily="18" charset="0"/>
              <a:cs typeface="Arial" pitchFamily="34" charset="0"/>
            </a:endParaRPr>
          </a:p>
          <a:p>
            <a:pPr lvl="0" algn="ctr" rtl="0" fontAlgn="base">
              <a:spcBef>
                <a:spcPct val="0"/>
              </a:spcBef>
              <a:spcAft>
                <a:spcPct val="0"/>
              </a:spcAft>
              <a:tabLst>
                <a:tab pos="1863725" algn="l"/>
              </a:tabLst>
            </a:pPr>
            <a:endParaRPr lang="en-US" dirty="0" smtClean="0">
              <a:solidFill>
                <a:schemeClr val="bg1">
                  <a:lumMod val="85000"/>
                  <a:lumOff val="15000"/>
                </a:schemeClr>
              </a:solidFill>
              <a:latin typeface="Centaur" pitchFamily="18" charset="0"/>
              <a:ea typeface="Times New Roman" pitchFamily="18" charset="0"/>
              <a:cs typeface="Arial" pitchFamily="34" charset="0"/>
            </a:endParaRPr>
          </a:p>
          <a:p>
            <a:pPr lvl="0" algn="ctr" rtl="0" fontAlgn="base">
              <a:spcBef>
                <a:spcPct val="0"/>
              </a:spcBef>
              <a:spcAft>
                <a:spcPct val="0"/>
              </a:spcAft>
              <a:tabLst>
                <a:tab pos="1863725" algn="l"/>
              </a:tabLst>
            </a:pPr>
            <a:r>
              <a:rPr lang="en-US" dirty="0" smtClean="0">
                <a:solidFill>
                  <a:schemeClr val="bg1">
                    <a:lumMod val="85000"/>
                    <a:lumOff val="15000"/>
                  </a:schemeClr>
                </a:solidFill>
                <a:latin typeface="Centaur" pitchFamily="18" charset="0"/>
                <a:ea typeface="Times New Roman" pitchFamily="18" charset="0"/>
                <a:cs typeface="Arial" pitchFamily="34" charset="0"/>
              </a:rPr>
              <a:t>Prepared  by</a:t>
            </a:r>
          </a:p>
          <a:p>
            <a:pPr lvl="0" algn="ctr" rtl="0" fontAlgn="base">
              <a:spcBef>
                <a:spcPct val="0"/>
              </a:spcBef>
              <a:spcAft>
                <a:spcPct val="0"/>
              </a:spcAft>
              <a:tabLst>
                <a:tab pos="1863725" algn="l"/>
              </a:tabLst>
            </a:pPr>
            <a:r>
              <a:rPr lang="en-US" dirty="0" smtClean="0">
                <a:solidFill>
                  <a:schemeClr val="bg1">
                    <a:lumMod val="85000"/>
                    <a:lumOff val="15000"/>
                  </a:schemeClr>
                </a:solidFill>
                <a:latin typeface="Centaur" pitchFamily="18" charset="0"/>
                <a:cs typeface="Arial" pitchFamily="34" charset="0"/>
              </a:rPr>
              <a:t>Msc. Student </a:t>
            </a:r>
            <a:endParaRPr lang="en-US" dirty="0" smtClean="0">
              <a:solidFill>
                <a:schemeClr val="bg1">
                  <a:lumMod val="85000"/>
                  <a:lumOff val="15000"/>
                </a:schemeClr>
              </a:solidFill>
              <a:latin typeface="Arial" pitchFamily="34" charset="0"/>
              <a:cs typeface="Arial" pitchFamily="34" charset="0"/>
            </a:endParaRPr>
          </a:p>
          <a:p>
            <a:pPr lvl="0" algn="ctr" rtl="0" eaLnBrk="0" fontAlgn="base" hangingPunct="0">
              <a:spcBef>
                <a:spcPct val="0"/>
              </a:spcBef>
              <a:spcAft>
                <a:spcPct val="0"/>
              </a:spcAft>
              <a:tabLst>
                <a:tab pos="1863725" algn="l"/>
              </a:tabLst>
            </a:pPr>
            <a:r>
              <a:rPr lang="en-US" b="1" dirty="0" smtClean="0">
                <a:solidFill>
                  <a:schemeClr val="bg1">
                    <a:lumMod val="85000"/>
                    <a:lumOff val="15000"/>
                  </a:schemeClr>
                </a:solidFill>
                <a:latin typeface="Centaur" pitchFamily="18" charset="0"/>
                <a:ea typeface="Times New Roman" pitchFamily="18" charset="0"/>
                <a:cs typeface="Arial" pitchFamily="34" charset="0"/>
              </a:rPr>
              <a:t>Baqer Ayad Ahmed</a:t>
            </a:r>
          </a:p>
          <a:p>
            <a:pPr lvl="0" algn="ctr" rtl="0" fontAlgn="base">
              <a:spcBef>
                <a:spcPct val="0"/>
              </a:spcBef>
              <a:spcAft>
                <a:spcPct val="0"/>
              </a:spcAft>
              <a:tabLst>
                <a:tab pos="1863725" algn="l"/>
              </a:tabLst>
            </a:pPr>
            <a:endParaRPr lang="en-US" dirty="0" smtClean="0">
              <a:solidFill>
                <a:schemeClr val="bg1">
                  <a:lumMod val="85000"/>
                  <a:lumOff val="15000"/>
                </a:schemeClr>
              </a:solidFill>
              <a:latin typeface="Centaur" pitchFamily="18" charset="0"/>
              <a:ea typeface="Times New Roman" pitchFamily="18" charset="0"/>
              <a:cs typeface="Arial" pitchFamily="34" charset="0"/>
            </a:endParaRPr>
          </a:p>
          <a:p>
            <a:pPr lvl="0" algn="ctr" rtl="0" fontAlgn="base">
              <a:spcBef>
                <a:spcPct val="0"/>
              </a:spcBef>
              <a:spcAft>
                <a:spcPct val="0"/>
              </a:spcAft>
              <a:tabLst>
                <a:tab pos="1863725" algn="l"/>
              </a:tabLst>
            </a:pPr>
            <a:endParaRPr kumimoji="0" lang="en-US" b="0" i="0" u="none" strike="noStrike" cap="none" normalizeH="0" baseline="0" dirty="0" smtClean="0">
              <a:ln>
                <a:noFill/>
              </a:ln>
              <a:solidFill>
                <a:schemeClr val="bg1">
                  <a:lumMod val="85000"/>
                  <a:lumOff val="15000"/>
                </a:schemeClr>
              </a:solidFill>
              <a:effectLst/>
              <a:latin typeface="Centaur" pitchFamily="18" charset="0"/>
              <a:ea typeface="Times New Roman" pitchFamily="18" charset="0"/>
              <a:cs typeface="Arial" pitchFamily="34" charset="0"/>
            </a:endParaRPr>
          </a:p>
          <a:p>
            <a:pPr lvl="0" algn="ctr" rtl="0" eaLnBrk="0" fontAlgn="base" hangingPunct="0">
              <a:spcBef>
                <a:spcPct val="0"/>
              </a:spcBef>
              <a:spcAft>
                <a:spcPct val="0"/>
              </a:spcAft>
              <a:tabLst>
                <a:tab pos="1863725" algn="l"/>
              </a:tabLst>
            </a:pPr>
            <a:r>
              <a:rPr lang="en-US" dirty="0" smtClean="0">
                <a:solidFill>
                  <a:schemeClr val="bg1">
                    <a:lumMod val="85000"/>
                    <a:lumOff val="15000"/>
                  </a:schemeClr>
                </a:solidFill>
                <a:latin typeface="Centaur" pitchFamily="18" charset="0"/>
                <a:ea typeface="Times New Roman" pitchFamily="18" charset="0"/>
                <a:cs typeface="Arial" pitchFamily="34" charset="0"/>
              </a:rPr>
              <a:t>Supervised by</a:t>
            </a:r>
            <a:endParaRPr lang="en-US" dirty="0" smtClean="0">
              <a:solidFill>
                <a:schemeClr val="bg1">
                  <a:lumMod val="85000"/>
                  <a:lumOff val="15000"/>
                </a:schemeClr>
              </a:solidFill>
              <a:latin typeface="Arial" pitchFamily="34" charset="0"/>
              <a:cs typeface="Arial" pitchFamily="34" charset="0"/>
            </a:endParaRPr>
          </a:p>
          <a:p>
            <a:pPr lvl="0" algn="ctr" rtl="0" eaLnBrk="0" fontAlgn="base" hangingPunct="0">
              <a:spcBef>
                <a:spcPct val="0"/>
              </a:spcBef>
              <a:spcAft>
                <a:spcPct val="0"/>
              </a:spcAft>
              <a:tabLst>
                <a:tab pos="1863725" algn="l"/>
              </a:tabLst>
            </a:pPr>
            <a:r>
              <a:rPr lang="en-US" sz="2000" b="1" dirty="0" smtClean="0">
                <a:solidFill>
                  <a:schemeClr val="bg1">
                    <a:lumMod val="85000"/>
                    <a:lumOff val="15000"/>
                  </a:schemeClr>
                </a:solidFill>
                <a:latin typeface="Centaur" pitchFamily="18" charset="0"/>
                <a:ea typeface="Times New Roman" pitchFamily="18" charset="0"/>
                <a:cs typeface="Arial" pitchFamily="34" charset="0"/>
              </a:rPr>
              <a:t>Asst. Prof. Dr.Saad Kariem Shather</a:t>
            </a:r>
            <a:endParaRPr lang="en-US" sz="2000" dirty="0" smtClean="0">
              <a:solidFill>
                <a:schemeClr val="bg1">
                  <a:lumMod val="85000"/>
                  <a:lumOff val="15000"/>
                </a:schemeClr>
              </a:solidFill>
              <a:latin typeface="Arial" pitchFamily="34" charset="0"/>
              <a:cs typeface="Arial" pitchFamily="34" charset="0"/>
            </a:endParaRPr>
          </a:p>
          <a:p>
            <a:pPr lvl="0" algn="ctr" rtl="0" fontAlgn="base">
              <a:spcBef>
                <a:spcPct val="0"/>
              </a:spcBef>
              <a:spcAft>
                <a:spcPct val="0"/>
              </a:spcAft>
              <a:tabLst>
                <a:tab pos="1863725" algn="l"/>
              </a:tabLst>
            </a:pPr>
            <a:endParaRPr lang="en-US" dirty="0" smtClean="0">
              <a:solidFill>
                <a:schemeClr val="bg1">
                  <a:lumMod val="85000"/>
                  <a:lumOff val="15000"/>
                </a:schemeClr>
              </a:solidFill>
              <a:latin typeface="Centaur" pitchFamily="18" charset="0"/>
              <a:ea typeface="Times New Roman" pitchFamily="18" charset="0"/>
              <a:cs typeface="Arial" pitchFamily="34" charset="0"/>
            </a:endParaRPr>
          </a:p>
          <a:p>
            <a:pPr lvl="0" algn="ctr" rtl="0" fontAlgn="base">
              <a:spcBef>
                <a:spcPct val="0"/>
              </a:spcBef>
              <a:spcAft>
                <a:spcPct val="0"/>
              </a:spcAft>
              <a:tabLst>
                <a:tab pos="1863725" algn="l"/>
              </a:tabLst>
            </a:pPr>
            <a:endParaRPr kumimoji="0" lang="en-US" b="0" i="0" u="none" strike="noStrike" cap="none" normalizeH="0" baseline="0" dirty="0" smtClean="0">
              <a:ln>
                <a:noFill/>
              </a:ln>
              <a:solidFill>
                <a:schemeClr val="bg1">
                  <a:lumMod val="85000"/>
                  <a:lumOff val="15000"/>
                </a:schemeClr>
              </a:solidFill>
              <a:effectLst/>
              <a:latin typeface="Centaur" pitchFamily="18" charset="0"/>
              <a:ea typeface="Times New Roman" pitchFamily="18" charset="0"/>
              <a:cs typeface="Arial" pitchFamily="34" charset="0"/>
            </a:endParaRPr>
          </a:p>
          <a:p>
            <a:pPr lvl="0" algn="ctr" rtl="0" fontAlgn="base">
              <a:spcBef>
                <a:spcPct val="0"/>
              </a:spcBef>
              <a:spcAft>
                <a:spcPct val="0"/>
              </a:spcAft>
              <a:tabLst>
                <a:tab pos="1863725" algn="l"/>
              </a:tabLst>
            </a:pPr>
            <a:endParaRPr lang="en-US" dirty="0" smtClean="0">
              <a:solidFill>
                <a:schemeClr val="bg1">
                  <a:lumMod val="85000"/>
                  <a:lumOff val="15000"/>
                </a:schemeClr>
              </a:solidFill>
              <a:latin typeface="Centaur" pitchFamily="18" charset="0"/>
              <a:ea typeface="Times New Roman" pitchFamily="18" charset="0"/>
              <a:cs typeface="Arial" pitchFamily="34" charset="0"/>
            </a:endParaRPr>
          </a:p>
          <a:p>
            <a:pPr lvl="0" algn="ctr" rtl="0" eaLnBrk="0" fontAlgn="base" hangingPunct="0">
              <a:spcBef>
                <a:spcPct val="0"/>
              </a:spcBef>
              <a:spcAft>
                <a:spcPct val="0"/>
              </a:spcAft>
              <a:tabLst>
                <a:tab pos="1863725" algn="l"/>
              </a:tabLst>
            </a:pPr>
            <a:endParaRPr lang="en-US" b="1" baseline="0" dirty="0">
              <a:solidFill>
                <a:schemeClr val="bg1">
                  <a:lumMod val="85000"/>
                  <a:lumOff val="15000"/>
                </a:schemeClr>
              </a:solidFill>
              <a:latin typeface="Centaur" pitchFamily="18" charset="0"/>
              <a:cs typeface="Arial" pitchFamily="34" charset="0"/>
            </a:endParaRPr>
          </a:p>
          <a:p>
            <a:pPr lvl="0" algn="ctr" rtl="0" eaLnBrk="0" fontAlgn="base" hangingPunct="0">
              <a:spcBef>
                <a:spcPct val="0"/>
              </a:spcBef>
              <a:spcAft>
                <a:spcPct val="0"/>
              </a:spcAft>
              <a:tabLst>
                <a:tab pos="1863725" algn="l"/>
              </a:tabLst>
            </a:pPr>
            <a:endParaRPr kumimoji="0" lang="en-US" b="0" i="0" u="none" strike="noStrike" cap="none" normalizeH="0" baseline="0" dirty="0" smtClean="0">
              <a:ln>
                <a:noFill/>
              </a:ln>
              <a:solidFill>
                <a:schemeClr val="bg1">
                  <a:lumMod val="85000"/>
                  <a:lumOff val="15000"/>
                </a:schemeClr>
              </a:solidFill>
              <a:effectLst/>
              <a:latin typeface="Arial" pitchFamily="34" charset="0"/>
              <a:cs typeface="Arial" pitchFamily="34" charset="0"/>
            </a:endParaRPr>
          </a:p>
          <a:p>
            <a:pPr lvl="0" algn="ctr" rtl="0" eaLnBrk="0" fontAlgn="base" hangingPunct="0">
              <a:spcBef>
                <a:spcPct val="0"/>
              </a:spcBef>
              <a:spcAft>
                <a:spcPct val="0"/>
              </a:spcAft>
              <a:tabLst>
                <a:tab pos="1863725" algn="l"/>
              </a:tabLst>
            </a:pPr>
            <a:r>
              <a:rPr kumimoji="0" lang="en-US" sz="1100" b="1" i="0" u="none" strike="noStrike" cap="none" normalizeH="0" baseline="0" dirty="0" smtClean="0">
                <a:ln>
                  <a:noFill/>
                </a:ln>
                <a:solidFill>
                  <a:schemeClr val="bg1">
                    <a:lumMod val="85000"/>
                    <a:lumOff val="15000"/>
                  </a:schemeClr>
                </a:solidFill>
                <a:effectLst/>
                <a:latin typeface="Centaur" pitchFamily="18" charset="0"/>
                <a:ea typeface="Times New Roman" pitchFamily="18" charset="0"/>
                <a:cs typeface="Arial" pitchFamily="34" charset="0"/>
              </a:rPr>
              <a:t>	</a:t>
            </a:r>
            <a:endParaRPr kumimoji="0" lang="en-US" sz="400" b="0" i="0" u="none" strike="noStrike" cap="none" normalizeH="0" baseline="0" dirty="0" smtClean="0">
              <a:ln>
                <a:noFill/>
              </a:ln>
              <a:solidFill>
                <a:schemeClr val="bg1">
                  <a:lumMod val="85000"/>
                  <a:lumOff val="15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مخطط 3"/>
          <p:cNvGraphicFramePr/>
          <p:nvPr/>
        </p:nvGraphicFramePr>
        <p:xfrm>
          <a:off x="1214414" y="2285992"/>
          <a:ext cx="6929486" cy="4000528"/>
        </p:xfrm>
        <a:graphic>
          <a:graphicData uri="http://schemas.openxmlformats.org/drawingml/2006/chart">
            <c:chart xmlns:c="http://schemas.openxmlformats.org/drawingml/2006/chart" xmlns:r="http://schemas.openxmlformats.org/officeDocument/2006/relationships" r:id="rId2"/>
          </a:graphicData>
        </a:graphic>
      </p:graphicFrame>
      <p:sp>
        <p:nvSpPr>
          <p:cNvPr id="5" name="مربع نص 4"/>
          <p:cNvSpPr txBox="1"/>
          <p:nvPr/>
        </p:nvSpPr>
        <p:spPr>
          <a:xfrm>
            <a:off x="214282" y="1571612"/>
            <a:ext cx="8786842" cy="400110"/>
          </a:xfrm>
          <a:prstGeom prst="rect">
            <a:avLst/>
          </a:prstGeom>
          <a:noFill/>
        </p:spPr>
        <p:txBody>
          <a:bodyPr wrap="square" rtlCol="1">
            <a:spAutoFit/>
          </a:bodyPr>
          <a:lstStyle/>
          <a:p>
            <a:pPr algn="l" rtl="0"/>
            <a:r>
              <a:rPr lang="en-US" sz="2000" b="1" i="1" u="sng" dirty="0">
                <a:latin typeface="Arial" pitchFamily="34" charset="0"/>
                <a:ea typeface="Times New Roman" pitchFamily="18" charset="0"/>
                <a:cs typeface="Times-Bold"/>
              </a:rPr>
              <a:t>1-</a:t>
            </a:r>
            <a:r>
              <a:rPr lang="en-US" sz="2000" dirty="0" smtClean="0"/>
              <a:t> </a:t>
            </a:r>
            <a:r>
              <a:rPr lang="en-US" sz="2000" b="1" i="1" u="sng" dirty="0">
                <a:latin typeface="Arial" pitchFamily="34" charset="0"/>
                <a:ea typeface="Times New Roman" pitchFamily="18" charset="0"/>
                <a:cs typeface="Times-Bold"/>
              </a:rPr>
              <a:t>Effect of electrolyte concentration on MRR &amp; surface roughness(Ra</a:t>
            </a:r>
            <a:r>
              <a:rPr lang="en-US" sz="2000" dirty="0" smtClean="0"/>
              <a:t>)</a:t>
            </a:r>
            <a:endParaRPr lang="ar-IQ"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مخطط 2"/>
          <p:cNvGraphicFramePr/>
          <p:nvPr/>
        </p:nvGraphicFramePr>
        <p:xfrm>
          <a:off x="714348" y="1214422"/>
          <a:ext cx="7643866" cy="478634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مخطط 3"/>
          <p:cNvGraphicFramePr/>
          <p:nvPr/>
        </p:nvGraphicFramePr>
        <p:xfrm>
          <a:off x="571472" y="1142984"/>
          <a:ext cx="8072494" cy="507209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500034" y="1214422"/>
            <a:ext cx="8286808" cy="461665"/>
          </a:xfrm>
          <a:prstGeom prst="rect">
            <a:avLst/>
          </a:prstGeom>
          <a:noFill/>
        </p:spPr>
        <p:txBody>
          <a:bodyPr wrap="square" rtlCol="1">
            <a:spAutoFit/>
          </a:bodyPr>
          <a:lstStyle/>
          <a:p>
            <a:pPr lvl="0" algn="ctr" rtl="0" fontAlgn="base">
              <a:spcBef>
                <a:spcPct val="0"/>
              </a:spcBef>
              <a:spcAft>
                <a:spcPct val="0"/>
              </a:spcAft>
            </a:pPr>
            <a:r>
              <a:rPr kumimoji="0" lang="en-US" sz="2400" b="1" i="1" u="sng" strike="noStrike" cap="none" normalizeH="0" baseline="0" dirty="0" smtClean="0">
                <a:ln>
                  <a:noFill/>
                </a:ln>
                <a:solidFill>
                  <a:schemeClr val="tx1"/>
                </a:solidFill>
                <a:effectLst/>
                <a:latin typeface="Arial" pitchFamily="34" charset="0"/>
                <a:ea typeface="Times New Roman" pitchFamily="18" charset="0"/>
                <a:cs typeface="Times-Bold"/>
              </a:rPr>
              <a:t>INTRODUCTION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مربع نص 4"/>
          <p:cNvSpPr txBox="1"/>
          <p:nvPr/>
        </p:nvSpPr>
        <p:spPr>
          <a:xfrm>
            <a:off x="214282" y="2214554"/>
            <a:ext cx="8715404" cy="3046988"/>
          </a:xfrm>
          <a:prstGeom prst="rect">
            <a:avLst/>
          </a:prstGeom>
          <a:noFill/>
        </p:spPr>
        <p:txBody>
          <a:bodyPr wrap="square" rtlCol="1">
            <a:spAutoFit/>
          </a:bodyPr>
          <a:lstStyle/>
          <a:p>
            <a:pPr algn="just" rtl="0"/>
            <a:r>
              <a:rPr lang="en-US" sz="2400" dirty="0" smtClean="0"/>
              <a:t>Electrochemical Machining (ECM) is a non-traditional machining (NTM) process belonging to electrochemical category. ECM is opposite of electrochemical or galvanic coating or deposition process. Thus ECM can be thought of a controlled</a:t>
            </a:r>
            <a:r>
              <a:rPr lang="ar-IQ" sz="2400" dirty="0" smtClean="0"/>
              <a:t> </a:t>
            </a:r>
            <a:r>
              <a:rPr lang="en-US" sz="2400" dirty="0" smtClean="0"/>
              <a:t>anodic dissolution at atomic level of the work piece that is electrically conductive by a shaped tool due to flow of high current at relatively low potential difference through an electrolyte which is quite often water based neutral salt solution. </a:t>
            </a:r>
            <a:endParaRPr lang="ar-IQ"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14282" y="1000108"/>
            <a:ext cx="8715436" cy="5262979"/>
          </a:xfrm>
          <a:prstGeom prst="rect">
            <a:avLst/>
          </a:prstGeom>
          <a:noFill/>
        </p:spPr>
        <p:txBody>
          <a:bodyPr wrap="square" rtlCol="1">
            <a:spAutoFit/>
          </a:bodyPr>
          <a:lstStyle/>
          <a:p>
            <a:pPr algn="just" rtl="0"/>
            <a:r>
              <a:rPr lang="en-US" sz="2400" dirty="0" smtClean="0"/>
              <a:t>The new concept of manufacturing uses non conventional energy sources like sound, light ,mechanical, chemical, electrical, electrons and ions. With the industrial and technological growth, development of harder and difficult to machine materials, which find wide application in aerospace, nuclear engineering and other industries owing to their high strength to weight ratio, hardness and heat resistance qualities has been </a:t>
            </a:r>
            <a:r>
              <a:rPr lang="en-US" sz="2400" dirty="0"/>
              <a:t>witnessed. The problems of high complexity in shape, size and higher demand for product accuracy and surface finish can be solved through non-traditional methods. Currently, non-traditional processes possess virtually unlimited capabilities except for volumetric material removal rates, for which great advances have been made in the past few years to increase the material removal rates. </a:t>
            </a:r>
            <a:endParaRPr 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428596" y="1428736"/>
            <a:ext cx="8215370" cy="4893647"/>
          </a:xfrm>
          <a:prstGeom prst="rect">
            <a:avLst/>
          </a:prstGeom>
          <a:noFill/>
        </p:spPr>
        <p:txBody>
          <a:bodyPr wrap="square" rtlCol="1">
            <a:spAutoFit/>
          </a:bodyPr>
          <a:lstStyle/>
          <a:p>
            <a:pPr algn="just" rtl="0"/>
            <a:r>
              <a:rPr lang="en-US" sz="2400" dirty="0" smtClean="0"/>
              <a:t>Electrochemical Machining (ECM) is the controlled removal of metal by anodic dissolution in an electrolytic cell in which the work piece is the anode and the tool is cathode. The electrolyte is pumped through the gap between the tool and the work piece, while direct current is passed through the cell, to dissolve metal from the work piece. ECM is widely used in machining of jobs involving intricate shapes and to machine very hard or tough materials those are difficult or impossible to machine by conventional machining. It is now routinely used for the machining of aerospace components, critical deburring, Fuel injection system components, ordnance components etc. ECM is also most suitable for manufacturing various types of dies and moulds.</a:t>
            </a:r>
            <a:endParaRPr lang="ar-IQ"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000100" y="1285860"/>
            <a:ext cx="7072362" cy="461665"/>
          </a:xfrm>
          <a:prstGeom prst="rect">
            <a:avLst/>
          </a:prstGeom>
          <a:noFill/>
        </p:spPr>
        <p:txBody>
          <a:bodyPr wrap="square" rtlCol="1">
            <a:spAutoFit/>
          </a:bodyPr>
          <a:lstStyle/>
          <a:p>
            <a:pPr algn="l"/>
            <a:r>
              <a:rPr lang="en-US" sz="2400" b="1" i="1" u="sng" dirty="0" smtClean="0">
                <a:latin typeface="Arial" pitchFamily="34" charset="0"/>
                <a:ea typeface="Times New Roman" pitchFamily="18" charset="0"/>
                <a:cs typeface="Times-Bold"/>
              </a:rPr>
              <a:t>The aim of this work is </a:t>
            </a:r>
            <a:r>
              <a:rPr lang="en-US" dirty="0" smtClean="0"/>
              <a:t>:</a:t>
            </a:r>
            <a:endParaRPr lang="ar-IQ" dirty="0"/>
          </a:p>
        </p:txBody>
      </p:sp>
      <p:sp>
        <p:nvSpPr>
          <p:cNvPr id="7" name="مربع نص 6"/>
          <p:cNvSpPr txBox="1"/>
          <p:nvPr/>
        </p:nvSpPr>
        <p:spPr>
          <a:xfrm>
            <a:off x="500034" y="2214554"/>
            <a:ext cx="8358246" cy="2308324"/>
          </a:xfrm>
          <a:prstGeom prst="rect">
            <a:avLst/>
          </a:prstGeom>
          <a:noFill/>
        </p:spPr>
        <p:txBody>
          <a:bodyPr wrap="square" rtlCol="1">
            <a:spAutoFit/>
          </a:bodyPr>
          <a:lstStyle/>
          <a:p>
            <a:pPr algn="l" rtl="0"/>
            <a:r>
              <a:rPr lang="en-US" sz="2400" dirty="0" smtClean="0"/>
              <a:t>1- The influence of electrolyte concentration on MRR</a:t>
            </a:r>
          </a:p>
          <a:p>
            <a:pPr algn="l" rtl="0"/>
            <a:endParaRPr lang="en-US" sz="2400" dirty="0" smtClean="0"/>
          </a:p>
          <a:p>
            <a:pPr algn="l" rtl="0"/>
            <a:r>
              <a:rPr lang="en-US" sz="2400" dirty="0" smtClean="0"/>
              <a:t>2- Influence of rotating tool on MRR and Surface roughness</a:t>
            </a:r>
          </a:p>
          <a:p>
            <a:pPr algn="l" rtl="0"/>
            <a:endParaRPr lang="en-US" sz="2400" dirty="0" smtClean="0"/>
          </a:p>
          <a:p>
            <a:pPr algn="l" rtl="0"/>
            <a:r>
              <a:rPr lang="en-US" sz="2400" dirty="0" smtClean="0"/>
              <a:t>3-Estimation of error during ECM</a:t>
            </a:r>
          </a:p>
          <a:p>
            <a:pPr algn="l" rtl="0"/>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2357422" y="857232"/>
            <a:ext cx="394375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rtl="0" fontAlgn="base">
              <a:spcBef>
                <a:spcPct val="0"/>
              </a:spcBef>
              <a:spcAft>
                <a:spcPct val="0"/>
              </a:spcAft>
              <a:tabLst>
                <a:tab pos="5372100" algn="l"/>
              </a:tabLst>
            </a:pPr>
            <a:r>
              <a:rPr lang="en-US" sz="2400" b="1" i="1" u="sng" dirty="0">
                <a:latin typeface="Arial" pitchFamily="34" charset="0"/>
                <a:ea typeface="Times New Roman" pitchFamily="18" charset="0"/>
                <a:cs typeface="Times-Bold"/>
              </a:rPr>
              <a:t>LITERATURE REVIEW</a:t>
            </a:r>
            <a:r>
              <a:rPr lang="en-US" sz="2400" dirty="0"/>
              <a:t>:</a:t>
            </a:r>
            <a:endParaRPr lang="en-US" sz="2400" b="1" i="1" u="sng" dirty="0">
              <a:latin typeface="Arial" pitchFamily="34" charset="0"/>
              <a:ea typeface="Times New Roman" pitchFamily="18" charset="0"/>
              <a:cs typeface="Times-Bold"/>
            </a:endParaRPr>
          </a:p>
        </p:txBody>
      </p:sp>
      <p:sp>
        <p:nvSpPr>
          <p:cNvPr id="7" name="مربع نص 6"/>
          <p:cNvSpPr txBox="1"/>
          <p:nvPr/>
        </p:nvSpPr>
        <p:spPr>
          <a:xfrm>
            <a:off x="214282" y="2071678"/>
            <a:ext cx="8715436" cy="2677656"/>
          </a:xfrm>
          <a:prstGeom prst="rect">
            <a:avLst/>
          </a:prstGeom>
          <a:noFill/>
        </p:spPr>
        <p:txBody>
          <a:bodyPr wrap="square" rtlCol="1">
            <a:spAutoFit/>
          </a:bodyPr>
          <a:lstStyle/>
          <a:p>
            <a:pPr algn="just" rtl="0"/>
            <a:r>
              <a:rPr lang="en-US" sz="2400" b="1" dirty="0" smtClean="0"/>
              <a:t>S. Kumara et.al[2004] :</a:t>
            </a:r>
            <a:r>
              <a:rPr lang="en-US" sz="2400" dirty="0" smtClean="0"/>
              <a:t>discussed about the Material removal rate (MRR) of aluminum work piece has been obtained by electrochemical machining using NaCl electrolyte at different current densities. Also resistance of the electrolyte solution decrease sharply with increasing current densities. The over-voltage of the system initially increases and then attains a saturation value with increasing current densities.</a:t>
            </a:r>
            <a:endParaRPr lang="ar-IQ"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ربع نص 7"/>
          <p:cNvSpPr txBox="1"/>
          <p:nvPr/>
        </p:nvSpPr>
        <p:spPr>
          <a:xfrm>
            <a:off x="214282" y="1857364"/>
            <a:ext cx="8929718" cy="461665"/>
          </a:xfrm>
          <a:prstGeom prst="rect">
            <a:avLst/>
          </a:prstGeom>
          <a:noFill/>
        </p:spPr>
        <p:txBody>
          <a:bodyPr wrap="square" rtlCol="1">
            <a:spAutoFit/>
          </a:bodyPr>
          <a:lstStyle/>
          <a:p>
            <a:pPr algn="l" rtl="0"/>
            <a:r>
              <a:rPr lang="en-US" sz="2400" b="1" dirty="0" smtClean="0"/>
              <a:t>C</a:t>
            </a:r>
            <a:r>
              <a:rPr lang="en-US" sz="2400" b="1" dirty="0"/>
              <a:t>. </a:t>
            </a:r>
            <a:r>
              <a:rPr lang="en-US" sz="2400" b="1" dirty="0" err="1"/>
              <a:t>Senthilkumar</a:t>
            </a:r>
            <a:r>
              <a:rPr lang="en-US" sz="2400" b="1" dirty="0"/>
              <a:t> &amp; G. </a:t>
            </a:r>
            <a:r>
              <a:rPr lang="en-US" sz="2400" b="1" dirty="0" err="1"/>
              <a:t>Ganesan</a:t>
            </a:r>
            <a:r>
              <a:rPr lang="en-US" sz="2400" b="1" dirty="0"/>
              <a:t> &amp; R. </a:t>
            </a:r>
            <a:r>
              <a:rPr lang="en-US" sz="2400" b="1" dirty="0" err="1" smtClean="0"/>
              <a:t>Karthikeyan</a:t>
            </a:r>
            <a:r>
              <a:rPr lang="en-US" sz="2400" b="1" dirty="0" smtClean="0"/>
              <a:t> [2009] :</a:t>
            </a:r>
            <a:endParaRPr lang="ar-IQ" sz="2400" b="1" dirty="0"/>
          </a:p>
        </p:txBody>
      </p:sp>
      <p:sp>
        <p:nvSpPr>
          <p:cNvPr id="9" name="مربع نص 8"/>
          <p:cNvSpPr txBox="1"/>
          <p:nvPr/>
        </p:nvSpPr>
        <p:spPr>
          <a:xfrm>
            <a:off x="142844" y="2428868"/>
            <a:ext cx="8858312" cy="1938992"/>
          </a:xfrm>
          <a:prstGeom prst="rect">
            <a:avLst/>
          </a:prstGeom>
          <a:noFill/>
        </p:spPr>
        <p:txBody>
          <a:bodyPr wrap="square" rtlCol="1">
            <a:spAutoFit/>
          </a:bodyPr>
          <a:lstStyle/>
          <a:p>
            <a:pPr algn="just" rtl="0"/>
            <a:r>
              <a:rPr lang="en-US" sz="2400" dirty="0"/>
              <a:t>investigate the influence of some predominant </a:t>
            </a:r>
            <a:r>
              <a:rPr lang="en-US" sz="2400" dirty="0" smtClean="0"/>
              <a:t>electrochemical process </a:t>
            </a:r>
            <a:r>
              <a:rPr lang="en-US" sz="2400" dirty="0"/>
              <a:t>parameters such as applied voltage, </a:t>
            </a:r>
            <a:r>
              <a:rPr lang="en-US" sz="2400" dirty="0" smtClean="0"/>
              <a:t>electrolyte </a:t>
            </a:r>
            <a:r>
              <a:rPr lang="en-US" sz="2400" dirty="0"/>
              <a:t>flow rate and tool feed rate on </a:t>
            </a:r>
            <a:r>
              <a:rPr lang="en-US" sz="2400" dirty="0" smtClean="0"/>
              <a:t>the metal </a:t>
            </a:r>
            <a:r>
              <a:rPr lang="en-US" sz="2400" dirty="0"/>
              <a:t>removal rate (MRR), and surface roughness (Ra) </a:t>
            </a:r>
            <a:r>
              <a:rPr lang="en-US" sz="2400" dirty="0" smtClean="0"/>
              <a:t>to fulfill </a:t>
            </a:r>
            <a:r>
              <a:rPr lang="en-US" sz="2400" dirty="0"/>
              <a:t>the effective utilization of electrochemical </a:t>
            </a:r>
            <a:r>
              <a:rPr lang="en-US" sz="2400" dirty="0" smtClean="0"/>
              <a:t>machining of </a:t>
            </a:r>
            <a:r>
              <a:rPr lang="en-US" sz="2400" dirty="0"/>
              <a:t>LM25 Al/10%SiC composites</a:t>
            </a:r>
            <a:endParaRPr lang="ar-IQ"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a:spLocks noGrp="1"/>
          </p:cNvSpPr>
          <p:nvPr>
            <p:ph type="title"/>
          </p:nvPr>
        </p:nvSpPr>
        <p:spPr>
          <a:xfrm>
            <a:off x="642910" y="1000108"/>
            <a:ext cx="5329246" cy="632666"/>
          </a:xfrm>
        </p:spPr>
        <p:txBody>
          <a:bodyPr>
            <a:normAutofit/>
          </a:bodyPr>
          <a:lstStyle/>
          <a:p>
            <a:r>
              <a:rPr lang="en-US" sz="2400" b="1" i="1" u="sng" dirty="0" smtClean="0">
                <a:solidFill>
                  <a:schemeClr val="tx1"/>
                </a:solidFill>
                <a:latin typeface="Arial" pitchFamily="34" charset="0"/>
                <a:ea typeface="Times New Roman" pitchFamily="18" charset="0"/>
                <a:cs typeface="Times-Bold"/>
              </a:rPr>
              <a:t>EXPERIMENTAL ARRANGEMENT</a:t>
            </a:r>
            <a:endParaRPr lang="ar-IQ" sz="2400" b="1" i="1" u="sng" dirty="0">
              <a:solidFill>
                <a:schemeClr val="tx1"/>
              </a:solidFill>
              <a:latin typeface="Arial" pitchFamily="34" charset="0"/>
              <a:ea typeface="Times New Roman" pitchFamily="18" charset="0"/>
              <a:cs typeface="Times-Bold"/>
            </a:endParaRPr>
          </a:p>
        </p:txBody>
      </p:sp>
      <p:pic>
        <p:nvPicPr>
          <p:cNvPr id="7" name="صورة 6" descr="Untitled-1.jpg"/>
          <p:cNvPicPr>
            <a:picLocks noChangeAspect="1"/>
          </p:cNvPicPr>
          <p:nvPr/>
        </p:nvPicPr>
        <p:blipFill>
          <a:blip r:embed="rId2"/>
          <a:stretch>
            <a:fillRect/>
          </a:stretch>
        </p:blipFill>
        <p:spPr>
          <a:xfrm>
            <a:off x="1071538" y="3039864"/>
            <a:ext cx="2428892" cy="3141067"/>
          </a:xfrm>
          <a:prstGeom prst="rect">
            <a:avLst/>
          </a:prstGeom>
        </p:spPr>
      </p:pic>
      <p:sp>
        <p:nvSpPr>
          <p:cNvPr id="8" name="مربع نص 7"/>
          <p:cNvSpPr txBox="1"/>
          <p:nvPr/>
        </p:nvSpPr>
        <p:spPr>
          <a:xfrm>
            <a:off x="714348" y="2214554"/>
            <a:ext cx="2071702" cy="461665"/>
          </a:xfrm>
          <a:prstGeom prst="rect">
            <a:avLst/>
          </a:prstGeom>
          <a:noFill/>
        </p:spPr>
        <p:txBody>
          <a:bodyPr wrap="square" rtlCol="1">
            <a:spAutoFit/>
          </a:bodyPr>
          <a:lstStyle/>
          <a:p>
            <a:r>
              <a:rPr lang="en-US" sz="2400" dirty="0" smtClean="0"/>
              <a:t>ECM machine</a:t>
            </a:r>
            <a:endParaRPr lang="ar-IQ" sz="2400" dirty="0"/>
          </a:p>
        </p:txBody>
      </p:sp>
      <p:pic>
        <p:nvPicPr>
          <p:cNvPr id="9" name="صورة 8" descr="Untitled-2.jpg"/>
          <p:cNvPicPr>
            <a:picLocks noChangeAspect="1"/>
          </p:cNvPicPr>
          <p:nvPr/>
        </p:nvPicPr>
        <p:blipFill>
          <a:blip r:embed="rId3"/>
          <a:stretch>
            <a:fillRect/>
          </a:stretch>
        </p:blipFill>
        <p:spPr>
          <a:xfrm>
            <a:off x="5214942" y="1857364"/>
            <a:ext cx="2571768" cy="471410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071538" y="928670"/>
            <a:ext cx="7143800" cy="1323439"/>
          </a:xfrm>
          <a:prstGeom prst="rect">
            <a:avLst/>
          </a:prstGeom>
          <a:noFill/>
        </p:spPr>
        <p:txBody>
          <a:bodyPr wrap="square" rtlCol="1">
            <a:spAutoFit/>
          </a:bodyPr>
          <a:lstStyle/>
          <a:p>
            <a:pPr algn="ctr" rtl="0"/>
            <a:r>
              <a:rPr lang="en-US" sz="2000" b="1" i="1" u="sng" dirty="0" smtClean="0">
                <a:latin typeface="Arial" pitchFamily="34" charset="0"/>
                <a:ea typeface="Times New Roman" pitchFamily="18" charset="0"/>
                <a:cs typeface="Times-Bold"/>
              </a:rPr>
              <a:t>Our study will be on aluminum alloy </a:t>
            </a:r>
            <a:r>
              <a:rPr lang="en-US" sz="2000" b="1" i="1" u="sng" dirty="0" err="1" smtClean="0">
                <a:latin typeface="Arial" pitchFamily="34" charset="0"/>
                <a:ea typeface="Times New Roman" pitchFamily="18" charset="0"/>
                <a:cs typeface="Times-Bold"/>
              </a:rPr>
              <a:t>workpiece</a:t>
            </a:r>
            <a:endParaRPr lang="en-US" sz="2000" b="1" i="1" u="sng" dirty="0" smtClean="0">
              <a:latin typeface="Arial" pitchFamily="34" charset="0"/>
              <a:ea typeface="Times New Roman" pitchFamily="18" charset="0"/>
              <a:cs typeface="Times-Bold"/>
            </a:endParaRPr>
          </a:p>
          <a:p>
            <a:pPr algn="ctr" rtl="0"/>
            <a:endParaRPr lang="en-US" sz="2000" b="1" i="1" u="sng" dirty="0" smtClean="0">
              <a:latin typeface="Arial" pitchFamily="34" charset="0"/>
              <a:ea typeface="Times New Roman" pitchFamily="18" charset="0"/>
              <a:cs typeface="Times-Bold"/>
            </a:endParaRPr>
          </a:p>
          <a:p>
            <a:pPr algn="ctr" rtl="0"/>
            <a:r>
              <a:rPr lang="en-US" sz="2000" b="1" i="1" u="sng" dirty="0" smtClean="0">
                <a:latin typeface="Arial" pitchFamily="34" charset="0"/>
                <a:ea typeface="Times New Roman" pitchFamily="18" charset="0"/>
                <a:cs typeface="Times-Bold"/>
              </a:rPr>
              <a:t>  </a:t>
            </a:r>
          </a:p>
          <a:p>
            <a:pPr algn="ctr" rtl="0"/>
            <a:r>
              <a:rPr lang="en-US" sz="2000" dirty="0" smtClean="0">
                <a:latin typeface="Arial" pitchFamily="34" charset="0"/>
                <a:cs typeface="Arial" pitchFamily="34" charset="0"/>
              </a:rPr>
              <a:t>(</a:t>
            </a:r>
            <a:r>
              <a:rPr lang="en-US" b="1" dirty="0" smtClean="0">
                <a:latin typeface="Arial" pitchFamily="34" charset="0"/>
                <a:cs typeface="Arial" pitchFamily="34" charset="0"/>
              </a:rPr>
              <a:t>AL Zn Mg Cu 1.5-DIN 1725-1</a:t>
            </a:r>
            <a:r>
              <a:rPr lang="en-US" dirty="0" smtClean="0">
                <a:latin typeface="Arial" pitchFamily="34" charset="0"/>
                <a:cs typeface="Arial" pitchFamily="34" charset="0"/>
              </a:rPr>
              <a:t>) </a:t>
            </a:r>
            <a:endParaRPr lang="ar-IQ" dirty="0">
              <a:latin typeface="Arial" pitchFamily="34" charset="0"/>
              <a:cs typeface="Arial" pitchFamily="34" charset="0"/>
            </a:endParaRPr>
          </a:p>
        </p:txBody>
      </p:sp>
      <p:graphicFrame>
        <p:nvGraphicFramePr>
          <p:cNvPr id="7" name="جدول 6"/>
          <p:cNvGraphicFramePr>
            <a:graphicFrameLocks noGrp="1"/>
          </p:cNvGraphicFramePr>
          <p:nvPr/>
        </p:nvGraphicFramePr>
        <p:xfrm>
          <a:off x="428596" y="3000372"/>
          <a:ext cx="8072497" cy="1566300"/>
        </p:xfrm>
        <a:graphic>
          <a:graphicData uri="http://schemas.openxmlformats.org/drawingml/2006/table">
            <a:tbl>
              <a:tblPr/>
              <a:tblGrid>
                <a:gridCol w="900839"/>
                <a:gridCol w="900839"/>
                <a:gridCol w="891365"/>
                <a:gridCol w="900839"/>
                <a:gridCol w="894207"/>
                <a:gridCol w="900839"/>
                <a:gridCol w="900839"/>
                <a:gridCol w="891365"/>
                <a:gridCol w="891365"/>
              </a:tblGrid>
              <a:tr h="783150">
                <a:tc>
                  <a:txBody>
                    <a:bodyPr/>
                    <a:lstStyle/>
                    <a:p>
                      <a:pPr algn="ctr" rtl="0">
                        <a:lnSpc>
                          <a:spcPct val="115000"/>
                        </a:lnSpc>
                        <a:spcAft>
                          <a:spcPts val="0"/>
                        </a:spcAft>
                      </a:pPr>
                      <a:r>
                        <a:rPr lang="en-US" sz="1600" b="1">
                          <a:latin typeface="Calibri"/>
                          <a:ea typeface="Calibri"/>
                          <a:cs typeface="Arial"/>
                        </a:rPr>
                        <a:t>Si%</a:t>
                      </a:r>
                      <a:endParaRPr lang="en-US" sz="1100">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latin typeface="Calibri"/>
                          <a:ea typeface="Calibri"/>
                          <a:cs typeface="Arial"/>
                        </a:rPr>
                        <a:t>Fe%</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latin typeface="Calibri"/>
                          <a:ea typeface="Calibri"/>
                          <a:cs typeface="Arial"/>
                        </a:rPr>
                        <a:t>Cu%</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latin typeface="Calibri"/>
                          <a:ea typeface="Calibri"/>
                          <a:cs typeface="Arial"/>
                        </a:rPr>
                        <a:t>Mn%</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latin typeface="Calibri"/>
                          <a:ea typeface="Calibri"/>
                          <a:cs typeface="Arial"/>
                        </a:rPr>
                        <a:t>Mg%</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latin typeface="Calibri"/>
                          <a:ea typeface="Calibri"/>
                          <a:cs typeface="Arial"/>
                        </a:rPr>
                        <a:t>Cr%</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latin typeface="Calibri"/>
                          <a:ea typeface="Calibri"/>
                          <a:cs typeface="Arial"/>
                        </a:rPr>
                        <a:t>Ni%</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latin typeface="Calibri"/>
                          <a:ea typeface="Calibri"/>
                          <a:cs typeface="Arial"/>
                        </a:rPr>
                        <a:t>Zn%</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latin typeface="Calibri"/>
                          <a:ea typeface="Calibri"/>
                          <a:cs typeface="Arial"/>
                        </a:rPr>
                        <a:t>AL%</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3150">
                <a:tc>
                  <a:txBody>
                    <a:bodyPr/>
                    <a:lstStyle/>
                    <a:p>
                      <a:pPr algn="ctr" rtl="0">
                        <a:lnSpc>
                          <a:spcPct val="115000"/>
                        </a:lnSpc>
                        <a:spcAft>
                          <a:spcPts val="0"/>
                        </a:spcAft>
                      </a:pPr>
                      <a:r>
                        <a:rPr lang="en-US" sz="1600" b="1">
                          <a:latin typeface="Calibri"/>
                          <a:ea typeface="Calibri"/>
                          <a:cs typeface="Arial"/>
                        </a:rPr>
                        <a:t>0.059</a:t>
                      </a:r>
                      <a:endParaRPr lang="en-US" sz="1100">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latin typeface="Calibri"/>
                          <a:ea typeface="Calibri"/>
                          <a:cs typeface="Arial"/>
                        </a:rPr>
                        <a:t>0.206</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latin typeface="Calibri"/>
                          <a:ea typeface="Calibri"/>
                          <a:cs typeface="Arial"/>
                        </a:rPr>
                        <a:t>1.84</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latin typeface="Calibri"/>
                          <a:ea typeface="Calibri"/>
                          <a:cs typeface="Arial"/>
                        </a:rPr>
                        <a:t>0.206</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latin typeface="Calibri"/>
                          <a:ea typeface="Calibri"/>
                          <a:cs typeface="Arial"/>
                        </a:rPr>
                        <a:t>2.17</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latin typeface="Calibri"/>
                          <a:ea typeface="Calibri"/>
                          <a:cs typeface="Arial"/>
                        </a:rPr>
                        <a:t>0.190</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latin typeface="Calibri"/>
                          <a:ea typeface="Calibri"/>
                          <a:cs typeface="Arial"/>
                        </a:rPr>
                        <a:t>0.001</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latin typeface="Calibri"/>
                          <a:ea typeface="Calibri"/>
                          <a:cs typeface="Arial"/>
                        </a:rPr>
                        <a:t>5.57</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dirty="0" smtClean="0">
                          <a:latin typeface="Calibri"/>
                          <a:ea typeface="Calibri"/>
                          <a:cs typeface="Arial"/>
                        </a:rPr>
                        <a:t>remain</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106</TotalTime>
  <Words>624</Words>
  <Application>Microsoft Office PowerPoint</Application>
  <PresentationFormat>عرض على الشاشة (3:4)‏</PresentationFormat>
  <Paragraphs>64</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تدفق</vt:lpstr>
      <vt:lpstr>الشريحة 1</vt:lpstr>
      <vt:lpstr>الشريحة 2</vt:lpstr>
      <vt:lpstr>الشريحة 3</vt:lpstr>
      <vt:lpstr>الشريحة 4</vt:lpstr>
      <vt:lpstr>الشريحة 5</vt:lpstr>
      <vt:lpstr>الشريحة 6</vt:lpstr>
      <vt:lpstr>الشريحة 7</vt:lpstr>
      <vt:lpstr>EXPERIMENTAL ARRANGEMENT</vt:lpstr>
      <vt:lpstr>الشريحة 9</vt:lpstr>
      <vt:lpstr>الشريحة 10</vt:lpstr>
      <vt:lpstr>الشريحة 11</vt:lpstr>
      <vt:lpstr>الشريحة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OUR</cp:lastModifiedBy>
  <cp:revision>24</cp:revision>
  <dcterms:created xsi:type="dcterms:W3CDTF">2011-02-25T06:27:44Z</dcterms:created>
  <dcterms:modified xsi:type="dcterms:W3CDTF">2011-04-04T07:15:07Z</dcterms:modified>
</cp:coreProperties>
</file>