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1" d="100"/>
          <a:sy n="81" d="100"/>
        </p:scale>
        <p:origin x="-11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70778-D313-47E0-A8AF-3EE5B1ABFA01}" type="datetimeFigureOut">
              <a:rPr lang="ar-SA" smtClean="0"/>
              <a:pPr/>
              <a:t>13/06/1432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248A-4598-494A-8A52-702BCF4CEB9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70778-D313-47E0-A8AF-3EE5B1ABFA01}" type="datetimeFigureOut">
              <a:rPr lang="ar-SA" smtClean="0"/>
              <a:pPr/>
              <a:t>13/06/1432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248A-4598-494A-8A52-702BCF4CEB9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70778-D313-47E0-A8AF-3EE5B1ABFA01}" type="datetimeFigureOut">
              <a:rPr lang="ar-SA" smtClean="0"/>
              <a:pPr/>
              <a:t>13/06/1432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248A-4598-494A-8A52-702BCF4CEB9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70778-D313-47E0-A8AF-3EE5B1ABFA01}" type="datetimeFigureOut">
              <a:rPr lang="ar-SA" smtClean="0"/>
              <a:pPr/>
              <a:t>13/06/1432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248A-4598-494A-8A52-702BCF4CEB9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70778-D313-47E0-A8AF-3EE5B1ABFA01}" type="datetimeFigureOut">
              <a:rPr lang="ar-SA" smtClean="0"/>
              <a:pPr/>
              <a:t>13/06/1432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248A-4598-494A-8A52-702BCF4CEB9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70778-D313-47E0-A8AF-3EE5B1ABFA01}" type="datetimeFigureOut">
              <a:rPr lang="ar-SA" smtClean="0"/>
              <a:pPr/>
              <a:t>13/06/1432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248A-4598-494A-8A52-702BCF4CEB9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70778-D313-47E0-A8AF-3EE5B1ABFA01}" type="datetimeFigureOut">
              <a:rPr lang="ar-SA" smtClean="0"/>
              <a:pPr/>
              <a:t>13/06/1432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248A-4598-494A-8A52-702BCF4CEB9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70778-D313-47E0-A8AF-3EE5B1ABFA01}" type="datetimeFigureOut">
              <a:rPr lang="ar-SA" smtClean="0"/>
              <a:pPr/>
              <a:t>13/06/1432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248A-4598-494A-8A52-702BCF4CEB9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70778-D313-47E0-A8AF-3EE5B1ABFA01}" type="datetimeFigureOut">
              <a:rPr lang="ar-SA" smtClean="0"/>
              <a:pPr/>
              <a:t>13/06/1432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248A-4598-494A-8A52-702BCF4CEB9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70778-D313-47E0-A8AF-3EE5B1ABFA01}" type="datetimeFigureOut">
              <a:rPr lang="ar-SA" smtClean="0"/>
              <a:pPr/>
              <a:t>13/06/1432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248A-4598-494A-8A52-702BCF4CEB9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70778-D313-47E0-A8AF-3EE5B1ABFA01}" type="datetimeFigureOut">
              <a:rPr lang="ar-SA" smtClean="0"/>
              <a:pPr/>
              <a:t>13/06/1432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248A-4598-494A-8A52-702BCF4CEB9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70778-D313-47E0-A8AF-3EE5B1ABFA01}" type="datetimeFigureOut">
              <a:rPr lang="ar-SA" smtClean="0"/>
              <a:pPr/>
              <a:t>13/06/1432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B248A-4598-494A-8A52-702BCF4CEB9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64381" y="1000108"/>
            <a:ext cx="7215238" cy="35004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Studying the Effect of </a:t>
            </a:r>
            <a:r>
              <a:rPr lang="en-US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Electrospark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-Deposition (E.S.D.) 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upon Surface Properties for Gas Turbine Blades at Iraq Electrical Power Stations</a:t>
            </a:r>
            <a:r>
              <a:rPr lang="en-US" dirty="0" smtClean="0"/>
              <a:t>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Definition of E.S.D. </a:t>
            </a:r>
            <a:endParaRPr lang="ar-S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180975" algn="just" rtl="0">
              <a:buNone/>
            </a:pPr>
            <a:r>
              <a:rPr lang="en-US" dirty="0" smtClean="0"/>
              <a:t>Electro-spark deposition technique is to release in high frequency between metal electrode and base material.</a:t>
            </a:r>
          </a:p>
          <a:p>
            <a:pPr marL="0" indent="180975" algn="just" rtl="0">
              <a:buNone/>
            </a:pPr>
            <a:r>
              <a:rPr lang="en-US" dirty="0" smtClean="0"/>
              <a:t>Ionization taken place between metal electrode and base material generates a channel, which, brings about high-pressure micro areas as well as instant high temperature on the surface of base material; Meanwhile, micro electric field make ionic-state electrode material infiltrate into the base material, resulting in metallurgical combination. Electro-spark deposition technique is an instant process converting from high temperature to refrigeration; It is not welding, or coating, or element infiltration, simply speaking, it is intervenient. </a:t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Aim of Work</a:t>
            </a:r>
            <a:endParaRPr lang="ar-SA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86121"/>
          </a:xfrm>
        </p:spPr>
        <p:txBody>
          <a:bodyPr/>
          <a:lstStyle/>
          <a:p>
            <a:pPr marL="0" indent="361950" algn="just" rtl="0">
              <a:buNone/>
            </a:pPr>
            <a:r>
              <a:rPr lang="en-US" dirty="0" smtClean="0"/>
              <a:t>Studying change in surface metallurgical properties and its effect on corrosion and wear resistance by applying E.S.D. process.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Research Steps</a:t>
            </a:r>
            <a:endParaRPr lang="ar-SA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just" rtl="0"/>
            <a:r>
              <a:rPr lang="en-US" dirty="0"/>
              <a:t>Understanding how conversion electrical power to </a:t>
            </a:r>
            <a:r>
              <a:rPr lang="en-US" dirty="0" smtClean="0"/>
              <a:t>perfect </a:t>
            </a:r>
            <a:r>
              <a:rPr lang="en-US" dirty="0"/>
              <a:t>sparking </a:t>
            </a:r>
            <a:r>
              <a:rPr lang="en-US" dirty="0" smtClean="0"/>
              <a:t>properties </a:t>
            </a:r>
            <a:r>
              <a:rPr lang="en-US" dirty="0"/>
              <a:t>to accomplish the ESD principles.</a:t>
            </a:r>
          </a:p>
          <a:p>
            <a:pPr lvl="0" algn="just" rtl="0"/>
            <a:r>
              <a:rPr lang="en-US" dirty="0"/>
              <a:t>Buildup an electronically-controlled system to manage the process variables (Voltage , Current , electrical capacitance  , Spark duration , contact pressure and relative motion speed between electrode and substrate).</a:t>
            </a:r>
          </a:p>
          <a:p>
            <a:pPr lvl="0" algn="just" rtl="0"/>
            <a:r>
              <a:rPr lang="en-US" dirty="0"/>
              <a:t>Beginning work with </a:t>
            </a:r>
            <a:r>
              <a:rPr lang="en-US" dirty="0" smtClean="0"/>
              <a:t>DC supply </a:t>
            </a:r>
            <a:r>
              <a:rPr lang="en-US" dirty="0"/>
              <a:t>then switch to national amplitude current (50Hz) which has zero mean voltage. After that adding the capacitor to the </a:t>
            </a:r>
            <a:r>
              <a:rPr lang="en-US" dirty="0" smtClean="0"/>
              <a:t>circuit.</a:t>
            </a:r>
            <a:endParaRPr lang="en-US" dirty="0"/>
          </a:p>
          <a:p>
            <a:pPr lvl="0" algn="just" rtl="0"/>
            <a:r>
              <a:rPr lang="en-US" dirty="0"/>
              <a:t>Select base metal like turbine blades used in generators in power stations and fixing degradation causes (corrosion , erosion and cracking . . . etc.) </a:t>
            </a:r>
          </a:p>
          <a:p>
            <a:pPr lvl="0" algn="just" rtl="0"/>
            <a:r>
              <a:rPr lang="en-US" dirty="0"/>
              <a:t>Depending on the above cases electrode alloy will be selected (usually </a:t>
            </a:r>
            <a:r>
              <a:rPr lang="en-US" dirty="0" err="1"/>
              <a:t>superalloys</a:t>
            </a:r>
            <a:r>
              <a:rPr lang="en-US" dirty="0"/>
              <a:t>).</a:t>
            </a:r>
          </a:p>
          <a:p>
            <a:pPr lvl="0" algn="just" rtl="0"/>
            <a:r>
              <a:rPr lang="en-US" dirty="0"/>
              <a:t>Increasing the deposition rate and improving its quality depend on the process variables which determined during work.</a:t>
            </a:r>
          </a:p>
          <a:p>
            <a:pPr algn="just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4786314" y="357166"/>
            <a:ext cx="1000132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6072198" y="1071546"/>
            <a:ext cx="2428892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Metallurgical Variables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143108" y="1071546"/>
            <a:ext cx="2428892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Electrical Variables</a:t>
            </a:r>
            <a:endParaRPr lang="ar-SA" dirty="0">
              <a:solidFill>
                <a:schemeClr val="tx1"/>
              </a:solidFill>
            </a:endParaRPr>
          </a:p>
        </p:txBody>
      </p:sp>
      <p:cxnSp>
        <p:nvCxnSpPr>
          <p:cNvPr id="9" name="رابط كسهم مستقيم 8"/>
          <p:cNvCxnSpPr/>
          <p:nvPr/>
        </p:nvCxnSpPr>
        <p:spPr>
          <a:xfrm rot="5400000">
            <a:off x="7644628" y="1999446"/>
            <a:ext cx="1000132" cy="1588"/>
          </a:xfrm>
          <a:prstGeom prst="straightConnector1">
            <a:avLst/>
          </a:prstGeom>
          <a:ln w="15875" cmpd="sng">
            <a:solidFill>
              <a:schemeClr val="tx2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>
            <a:stCxn id="6" idx="1"/>
            <a:endCxn id="7" idx="3"/>
          </p:cNvCxnSpPr>
          <p:nvPr/>
        </p:nvCxnSpPr>
        <p:spPr>
          <a:xfrm rot="10800000">
            <a:off x="4572000" y="1285860"/>
            <a:ext cx="1500198" cy="1588"/>
          </a:xfrm>
          <a:prstGeom prst="straightConnector1">
            <a:avLst/>
          </a:prstGeom>
          <a:ln w="15875" cmpd="sng">
            <a:solidFill>
              <a:schemeClr val="tx2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مربع نص 19"/>
          <p:cNvSpPr txBox="1"/>
          <p:nvPr/>
        </p:nvSpPr>
        <p:spPr>
          <a:xfrm>
            <a:off x="214282" y="928670"/>
            <a:ext cx="1500198" cy="461665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 rtl="0"/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Studying</a:t>
            </a:r>
            <a:endParaRPr lang="ar-SA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3500430" y="1857364"/>
            <a:ext cx="3357586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Construct The E.S.D. Machine</a:t>
            </a:r>
            <a:endParaRPr lang="ar-SA" dirty="0">
              <a:solidFill>
                <a:schemeClr val="tx1"/>
              </a:solidFill>
            </a:endParaRPr>
          </a:p>
        </p:txBody>
      </p:sp>
      <p:cxnSp>
        <p:nvCxnSpPr>
          <p:cNvPr id="23" name="رابط كسهم مستقيم 22"/>
          <p:cNvCxnSpPr>
            <a:stCxn id="7" idx="2"/>
            <a:endCxn id="22" idx="0"/>
          </p:cNvCxnSpPr>
          <p:nvPr/>
        </p:nvCxnSpPr>
        <p:spPr>
          <a:xfrm rot="16200000" flipH="1">
            <a:off x="4089793" y="767934"/>
            <a:ext cx="357190" cy="1821669"/>
          </a:xfrm>
          <a:prstGeom prst="straightConnector1">
            <a:avLst/>
          </a:prstGeom>
          <a:ln w="15875" cmpd="sng">
            <a:solidFill>
              <a:schemeClr val="tx2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مستطيل 25"/>
          <p:cNvSpPr/>
          <p:nvPr/>
        </p:nvSpPr>
        <p:spPr>
          <a:xfrm>
            <a:off x="7000892" y="2500306"/>
            <a:ext cx="2000264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Select Materials</a:t>
            </a:r>
            <a:endParaRPr lang="ar-SA" dirty="0">
              <a:solidFill>
                <a:schemeClr val="tx1"/>
              </a:solidFill>
            </a:endParaRPr>
          </a:p>
        </p:txBody>
      </p:sp>
      <p:cxnSp>
        <p:nvCxnSpPr>
          <p:cNvPr id="30" name="رابط كسهم مستقيم 29"/>
          <p:cNvCxnSpPr>
            <a:stCxn id="5" idx="4"/>
          </p:cNvCxnSpPr>
          <p:nvPr/>
        </p:nvCxnSpPr>
        <p:spPr>
          <a:xfrm rot="5400000">
            <a:off x="5036347" y="1035827"/>
            <a:ext cx="500066" cy="1588"/>
          </a:xfrm>
          <a:prstGeom prst="straightConnector1">
            <a:avLst/>
          </a:prstGeom>
          <a:ln w="15875" cmpd="sng">
            <a:solidFill>
              <a:schemeClr val="tx2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مربع نص 33"/>
          <p:cNvSpPr txBox="1"/>
          <p:nvPr/>
        </p:nvSpPr>
        <p:spPr>
          <a:xfrm>
            <a:off x="214282" y="2000240"/>
            <a:ext cx="2643206" cy="830997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 rtl="0"/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Prepare </a:t>
            </a:r>
            <a:endParaRPr lang="en-US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l" rtl="0"/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&amp; </a:t>
            </a: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arrange </a:t>
            </a:r>
          </a:p>
        </p:txBody>
      </p:sp>
      <p:sp>
        <p:nvSpPr>
          <p:cNvPr id="35" name="مربع نص 34"/>
          <p:cNvSpPr txBox="1"/>
          <p:nvPr/>
        </p:nvSpPr>
        <p:spPr>
          <a:xfrm>
            <a:off x="285720" y="3395963"/>
            <a:ext cx="2643206" cy="461665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 rtl="0"/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Main Program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6" name="مستطيل 35"/>
          <p:cNvSpPr/>
          <p:nvPr/>
        </p:nvSpPr>
        <p:spPr>
          <a:xfrm>
            <a:off x="4000496" y="3429000"/>
            <a:ext cx="2428892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Deposition Process</a:t>
            </a:r>
            <a:endParaRPr lang="ar-SA" dirty="0">
              <a:solidFill>
                <a:schemeClr val="tx1"/>
              </a:solidFill>
            </a:endParaRPr>
          </a:p>
        </p:txBody>
      </p:sp>
      <p:cxnSp>
        <p:nvCxnSpPr>
          <p:cNvPr id="39" name="رابط كسهم مستقيم 38"/>
          <p:cNvCxnSpPr>
            <a:stCxn id="26" idx="2"/>
            <a:endCxn id="36" idx="3"/>
          </p:cNvCxnSpPr>
          <p:nvPr/>
        </p:nvCxnSpPr>
        <p:spPr>
          <a:xfrm rot="5400000">
            <a:off x="6822297" y="2464587"/>
            <a:ext cx="785818" cy="1571636"/>
          </a:xfrm>
          <a:prstGeom prst="straightConnector1">
            <a:avLst/>
          </a:prstGeom>
          <a:ln w="15875" cmpd="sng">
            <a:solidFill>
              <a:schemeClr val="tx2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قوس كبير أيسر 41"/>
          <p:cNvSpPr/>
          <p:nvPr/>
        </p:nvSpPr>
        <p:spPr>
          <a:xfrm>
            <a:off x="2071670" y="1857364"/>
            <a:ext cx="642942" cy="1143008"/>
          </a:xfrm>
          <a:prstGeom prst="leftBrac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7" name="مستطيل 46"/>
          <p:cNvSpPr/>
          <p:nvPr/>
        </p:nvSpPr>
        <p:spPr>
          <a:xfrm>
            <a:off x="4043789" y="4250044"/>
            <a:ext cx="242889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Testing and Optimizing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8" name="معين 47"/>
          <p:cNvSpPr/>
          <p:nvPr/>
        </p:nvSpPr>
        <p:spPr>
          <a:xfrm>
            <a:off x="3571868" y="4071942"/>
            <a:ext cx="3357586" cy="857256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cxnSp>
        <p:nvCxnSpPr>
          <p:cNvPr id="49" name="رابط كسهم مستقيم 48"/>
          <p:cNvCxnSpPr>
            <a:endCxn id="48" idx="0"/>
          </p:cNvCxnSpPr>
          <p:nvPr/>
        </p:nvCxnSpPr>
        <p:spPr>
          <a:xfrm rot="5400000">
            <a:off x="5149454" y="3968358"/>
            <a:ext cx="204792" cy="2377"/>
          </a:xfrm>
          <a:prstGeom prst="straightConnector1">
            <a:avLst/>
          </a:prstGeom>
          <a:ln w="15875" cmpd="sng">
            <a:solidFill>
              <a:schemeClr val="tx2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مستطيل 65"/>
          <p:cNvSpPr/>
          <p:nvPr/>
        </p:nvSpPr>
        <p:spPr>
          <a:xfrm>
            <a:off x="3500430" y="2500306"/>
            <a:ext cx="3357586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Fixing Electrical Variables</a:t>
            </a:r>
            <a:endParaRPr lang="ar-SA" dirty="0">
              <a:solidFill>
                <a:schemeClr val="tx1"/>
              </a:solidFill>
            </a:endParaRPr>
          </a:p>
        </p:txBody>
      </p:sp>
      <p:cxnSp>
        <p:nvCxnSpPr>
          <p:cNvPr id="70" name="رابط كسهم مستقيم 69"/>
          <p:cNvCxnSpPr>
            <a:stCxn id="22" idx="2"/>
            <a:endCxn id="66" idx="0"/>
          </p:cNvCxnSpPr>
          <p:nvPr/>
        </p:nvCxnSpPr>
        <p:spPr>
          <a:xfrm rot="5400000">
            <a:off x="5036347" y="2357430"/>
            <a:ext cx="285752" cy="1588"/>
          </a:xfrm>
          <a:prstGeom prst="straightConnector1">
            <a:avLst/>
          </a:prstGeom>
          <a:ln w="15875" cmpd="sng">
            <a:solidFill>
              <a:schemeClr val="tx2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رابط كسهم مستقيم 72"/>
          <p:cNvCxnSpPr>
            <a:stCxn id="66" idx="2"/>
          </p:cNvCxnSpPr>
          <p:nvPr/>
        </p:nvCxnSpPr>
        <p:spPr>
          <a:xfrm rot="5400000">
            <a:off x="4887492" y="3148589"/>
            <a:ext cx="582824" cy="638"/>
          </a:xfrm>
          <a:prstGeom prst="straightConnector1">
            <a:avLst/>
          </a:prstGeom>
          <a:ln w="15875" cmpd="sng">
            <a:solidFill>
              <a:schemeClr val="tx2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رابط مستقيم 81"/>
          <p:cNvCxnSpPr>
            <a:stCxn id="48" idx="1"/>
          </p:cNvCxnSpPr>
          <p:nvPr/>
        </p:nvCxnSpPr>
        <p:spPr>
          <a:xfrm rot="10800000">
            <a:off x="3214678" y="4500570"/>
            <a:ext cx="357190" cy="158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رابط مستقيم 83"/>
          <p:cNvCxnSpPr/>
          <p:nvPr/>
        </p:nvCxnSpPr>
        <p:spPr>
          <a:xfrm rot="5400000" flipH="1" flipV="1">
            <a:off x="2302265" y="3578621"/>
            <a:ext cx="1835953" cy="12712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رابط مستقيم 85"/>
          <p:cNvCxnSpPr>
            <a:stCxn id="66" idx="1"/>
          </p:cNvCxnSpPr>
          <p:nvPr/>
        </p:nvCxnSpPr>
        <p:spPr>
          <a:xfrm rot="10800000" flipV="1">
            <a:off x="3241142" y="2678900"/>
            <a:ext cx="259289" cy="925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رابط كسهم مستقيم 92"/>
          <p:cNvCxnSpPr/>
          <p:nvPr/>
        </p:nvCxnSpPr>
        <p:spPr>
          <a:xfrm rot="5400000" flipH="1" flipV="1">
            <a:off x="3015077" y="3596820"/>
            <a:ext cx="417308" cy="1588"/>
          </a:xfrm>
          <a:prstGeom prst="straightConnector1">
            <a:avLst/>
          </a:prstGeom>
          <a:ln w="15875" cmpd="sng">
            <a:solidFill>
              <a:schemeClr val="tx2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مستطيل 95"/>
          <p:cNvSpPr/>
          <p:nvPr/>
        </p:nvSpPr>
        <p:spPr>
          <a:xfrm>
            <a:off x="4614152" y="5341545"/>
            <a:ext cx="128588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End</a:t>
            </a:r>
            <a:endParaRPr lang="ar-SA" dirty="0">
              <a:solidFill>
                <a:schemeClr val="tx1"/>
              </a:solidFill>
            </a:endParaRPr>
          </a:p>
        </p:txBody>
      </p:sp>
      <p:cxnSp>
        <p:nvCxnSpPr>
          <p:cNvPr id="97" name="رابط كسهم مستقيم 96"/>
          <p:cNvCxnSpPr>
            <a:stCxn id="48" idx="2"/>
            <a:endCxn id="96" idx="0"/>
          </p:cNvCxnSpPr>
          <p:nvPr/>
        </p:nvCxnSpPr>
        <p:spPr>
          <a:xfrm rot="16200000" flipH="1">
            <a:off x="5047704" y="5132154"/>
            <a:ext cx="412347" cy="6433"/>
          </a:xfrm>
          <a:prstGeom prst="straightConnector1">
            <a:avLst/>
          </a:prstGeom>
          <a:ln w="15875" cmpd="sng">
            <a:solidFill>
              <a:schemeClr val="tx2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شكل بيضاوي 104"/>
          <p:cNvSpPr/>
          <p:nvPr/>
        </p:nvSpPr>
        <p:spPr>
          <a:xfrm>
            <a:off x="4605245" y="5322602"/>
            <a:ext cx="1285884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108" name="مربع نص 107"/>
          <p:cNvSpPr txBox="1"/>
          <p:nvPr/>
        </p:nvSpPr>
        <p:spPr>
          <a:xfrm>
            <a:off x="285720" y="4643446"/>
            <a:ext cx="2643206" cy="461665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 rtl="0"/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Finalizing</a:t>
            </a:r>
            <a:endParaRPr lang="ar-SA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9" name="قوس كبير أيسر 108"/>
          <p:cNvSpPr/>
          <p:nvPr/>
        </p:nvSpPr>
        <p:spPr>
          <a:xfrm>
            <a:off x="2071670" y="4071942"/>
            <a:ext cx="642942" cy="1714512"/>
          </a:xfrm>
          <a:prstGeom prst="leftBrac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313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سمة Office</vt:lpstr>
      <vt:lpstr>Studying the Effect of Electrospark-Deposition (E.S.D.) upon Surface Properties for Gas Turbine Blades at Iraq Electrical Power Stations </vt:lpstr>
      <vt:lpstr>Definition of E.S.D. </vt:lpstr>
      <vt:lpstr>Aim of Work</vt:lpstr>
      <vt:lpstr>Research Steps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Studying the Effect of E.S.D. upon Surface Properties for Gas Turbine Blades at Iraq Electrical Power Stations</dc:title>
  <dc:creator>baha</dc:creator>
  <cp:lastModifiedBy>مكتب نور السما للحاسبات</cp:lastModifiedBy>
  <cp:revision>12</cp:revision>
  <dcterms:created xsi:type="dcterms:W3CDTF">2011-05-12T15:17:35Z</dcterms:created>
  <dcterms:modified xsi:type="dcterms:W3CDTF">2011-05-16T05:31:46Z</dcterms:modified>
</cp:coreProperties>
</file>