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3" r:id="rId3"/>
    <p:sldId id="276" r:id="rId4"/>
    <p:sldId id="304" r:id="rId5"/>
    <p:sldId id="288" r:id="rId6"/>
    <p:sldId id="290" r:id="rId7"/>
    <p:sldId id="292" r:id="rId8"/>
    <p:sldId id="297" r:id="rId9"/>
    <p:sldId id="294" r:id="rId10"/>
    <p:sldId id="295" r:id="rId11"/>
    <p:sldId id="299" r:id="rId12"/>
    <p:sldId id="301" r:id="rId13"/>
    <p:sldId id="305" r:id="rId14"/>
    <p:sldId id="306" r:id="rId15"/>
    <p:sldId id="307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91" autoAdjust="0"/>
    <p:restoredTop sz="94622" autoAdjust="0"/>
  </p:normalViewPr>
  <p:slideViewPr>
    <p:cSldViewPr>
      <p:cViewPr>
        <p:scale>
          <a:sx n="60" d="100"/>
          <a:sy n="60" d="100"/>
        </p:scale>
        <p:origin x="-195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4D64B-CC7C-4BF9-B5C0-9D83590E40A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374D-FA38-41BC-BF6B-66380DC7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374D-FA38-41BC-BF6B-66380DC71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374D-FA38-41BC-BF6B-66380DC71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/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avannah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gineering.missouri.edu/nano/2011/08/atomic-layer-depositionald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engineering.missouri.edu/nano/2011/04/sputter-mach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gineering.missouri.edu/nano/2011/04/electron-beam-evaporation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engineering.missouri.edu/nano/2011/04/plasma-enhanced-chemical-vapor-deposition/" TargetMode="Externa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89630"/>
            <a:ext cx="7924800" cy="1600200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Synthesis, Structure and Corrosion Behavior of Nanocoatings </a:t>
            </a:r>
            <a:r>
              <a:rPr lang="en-US" sz="2400" b="1" i="1" dirty="0">
                <a:solidFill>
                  <a:srgbClr val="0070C0"/>
                </a:solidFill>
              </a:rPr>
              <a:t>f</a:t>
            </a:r>
            <a:r>
              <a:rPr lang="en-US" sz="2400" b="1" i="1" dirty="0" smtClean="0">
                <a:solidFill>
                  <a:srgbClr val="0070C0"/>
                </a:solidFill>
              </a:rPr>
              <a:t>or Surgical Implants Materials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077200" cy="3733800"/>
          </a:xfrm>
        </p:spPr>
        <p:txBody>
          <a:bodyPr>
            <a:noAutofit/>
          </a:bodyPr>
          <a:lstStyle/>
          <a:p>
            <a:pPr algn="ctr" rtl="1"/>
            <a:r>
              <a:rPr lang="ar-IQ" sz="2000" b="1" i="1" dirty="0">
                <a:effectLst/>
              </a:rPr>
              <a:t>تقرير عن البعثة البحثية في  جامعة ميزوري –كولومبيا</a:t>
            </a:r>
            <a:endParaRPr lang="en-US" sz="2000" dirty="0">
              <a:effectLst/>
            </a:endParaRPr>
          </a:p>
          <a:p>
            <a:pPr algn="ctr"/>
            <a:r>
              <a:rPr lang="ar-IQ" sz="2000" b="1" i="1" dirty="0">
                <a:effectLst/>
              </a:rPr>
              <a:t>الولايات المتحدة الامريكيا</a:t>
            </a:r>
            <a:endParaRPr lang="en-US" sz="2000" b="1" i="1" dirty="0" smtClean="0"/>
          </a:p>
          <a:p>
            <a:pPr algn="ctr">
              <a:tabLst>
                <a:tab pos="1441450" algn="l"/>
              </a:tabLst>
            </a:pPr>
            <a:r>
              <a:rPr lang="en-US" sz="2000" b="1" i="1" dirty="0" smtClean="0"/>
              <a:t>by</a:t>
            </a:r>
          </a:p>
          <a:p>
            <a:pPr algn="ctr">
              <a:tabLst>
                <a:tab pos="1441450" algn="l"/>
              </a:tabLst>
            </a:pPr>
            <a:r>
              <a:rPr lang="en-US" sz="2000" b="1" i="1" dirty="0" err="1" smtClean="0"/>
              <a:t>Haitham</a:t>
            </a:r>
            <a:r>
              <a:rPr lang="en-US" sz="2000" b="1" i="1" dirty="0" smtClean="0"/>
              <a:t> M. W.</a:t>
            </a:r>
          </a:p>
          <a:p>
            <a:pPr algn="ctr">
              <a:tabLst>
                <a:tab pos="144145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Ph.D. </a:t>
            </a:r>
            <a:r>
              <a:rPr lang="en-US" sz="2000" i="1" dirty="0" smtClean="0"/>
              <a:t>student / </a:t>
            </a:r>
            <a:r>
              <a:rPr lang="en-US" sz="2000" i="1" dirty="0"/>
              <a:t>Metallurgy Eng.)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dirty="0" smtClean="0">
                <a:effectLst/>
              </a:rPr>
              <a:t>Supervised by</a:t>
            </a:r>
            <a:r>
              <a:rPr lang="en-US" sz="2000" b="1" i="1" dirty="0" smtClean="0">
                <a:effectLst/>
              </a:rPr>
              <a:t>;</a:t>
            </a:r>
            <a:endParaRPr lang="en-US" sz="2000" dirty="0">
              <a:effectLst/>
            </a:endParaRPr>
          </a:p>
          <a:p>
            <a:pPr algn="ctr"/>
            <a:r>
              <a:rPr lang="en-US" sz="2000" b="1" i="1" dirty="0">
                <a:effectLst/>
              </a:rPr>
              <a:t>Prof. Dr. </a:t>
            </a:r>
            <a:r>
              <a:rPr lang="en-US" sz="2000" b="1" i="1" dirty="0" err="1">
                <a:effectLst/>
              </a:rPr>
              <a:t>Muna</a:t>
            </a:r>
            <a:r>
              <a:rPr lang="en-US" sz="2000" b="1" i="1" dirty="0">
                <a:effectLst/>
              </a:rPr>
              <a:t> K. </a:t>
            </a:r>
            <a:r>
              <a:rPr lang="en-US" sz="2000" b="1" i="1" dirty="0" err="1">
                <a:effectLst/>
              </a:rPr>
              <a:t>Abbass</a:t>
            </a:r>
            <a:endParaRPr lang="en-US" sz="2000" dirty="0">
              <a:effectLst/>
            </a:endParaRPr>
          </a:p>
          <a:p>
            <a:pPr algn="ctr"/>
            <a:r>
              <a:rPr lang="en-US" sz="2000" b="1" i="1" dirty="0">
                <a:effectLst/>
              </a:rPr>
              <a:t>Assist. Prof. Dr. Sami </a:t>
            </a:r>
            <a:r>
              <a:rPr lang="en-US" sz="2000" b="1" i="1" dirty="0" err="1">
                <a:effectLst/>
              </a:rPr>
              <a:t>Abualnoun</a:t>
            </a:r>
            <a:r>
              <a:rPr lang="en-US" sz="2000" b="1" i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Ajeel</a:t>
            </a:r>
            <a:r>
              <a:rPr lang="en-US" sz="2000" b="1" i="1" dirty="0">
                <a:effectLst/>
              </a:rPr>
              <a:t> </a:t>
            </a:r>
            <a:endParaRPr lang="en-US" sz="2000" dirty="0">
              <a:effectLst/>
            </a:endParaRPr>
          </a:p>
          <a:p>
            <a:pPr algn="ctr"/>
            <a:r>
              <a:rPr lang="en-US" sz="2000" b="1" i="1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algn="ctr"/>
            <a:endParaRPr lang="en-US" sz="2000" i="1" dirty="0" smtClean="0"/>
          </a:p>
          <a:p>
            <a:pPr algn="ctr"/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28600" y="86710"/>
            <a:ext cx="126682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43400" y="304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/>
              <a:t>وزارة التعليم العالي والبحث العلمي</a:t>
            </a:r>
            <a:endParaRPr lang="en-US" sz="2400" dirty="0"/>
          </a:p>
          <a:p>
            <a:pPr algn="r" rtl="1"/>
            <a:r>
              <a:rPr lang="ar-IQ" sz="2400" b="1" dirty="0"/>
              <a:t>الجامعة التكنولوجية </a:t>
            </a:r>
            <a:endParaRPr lang="en-US" sz="2400" dirty="0"/>
          </a:p>
          <a:p>
            <a:pPr algn="r" rtl="1"/>
            <a:r>
              <a:rPr lang="ar-IQ" sz="2400" b="1" dirty="0"/>
              <a:t>قسم هندسة الانتاج والمعادن</a:t>
            </a:r>
            <a:endParaRPr lang="en-US" sz="2400" dirty="0"/>
          </a:p>
          <a:p>
            <a:pPr algn="r"/>
            <a:endParaRPr lang="en-US" sz="2400" dirty="0"/>
          </a:p>
        </p:txBody>
      </p:sp>
      <p:pic>
        <p:nvPicPr>
          <p:cNvPr id="6" name="Picture 6" descr="C:\Users\Haitham\Downloads\Orthopaed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8234" y="5410200"/>
            <a:ext cx="1440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C:\Users\Haitham\Downloads\Skin Repair Devi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8234" y="1371600"/>
            <a:ext cx="1440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" descr="C:\Users\Haitham\Downloads\Heart Valv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8234" y="0"/>
            <a:ext cx="1440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C:\Users\Haitham\Downloads\Contact Lense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8234" y="4114800"/>
            <a:ext cx="1440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Users\Haitham\Downloads\Cochlear Replacemen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8234" y="2743200"/>
            <a:ext cx="1440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72728" b="6818"/>
          <a:stretch>
            <a:fillRect/>
          </a:stretch>
        </p:blipFill>
        <p:spPr bwMode="auto">
          <a:xfrm>
            <a:off x="-1" y="1828800"/>
            <a:ext cx="57466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l="13380" t="6818" r="16197" b="29546"/>
          <a:stretch>
            <a:fillRect/>
          </a:stretch>
        </p:blipFill>
        <p:spPr bwMode="auto">
          <a:xfrm>
            <a:off x="5746666" y="1828799"/>
            <a:ext cx="3470122" cy="180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17442" t="10637" r="20930" b="36171"/>
          <a:stretch>
            <a:fillRect/>
          </a:stretch>
        </p:blipFill>
        <p:spPr bwMode="auto">
          <a:xfrm>
            <a:off x="5746666" y="3657600"/>
            <a:ext cx="3473534" cy="16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65288" b="2127"/>
          <a:stretch>
            <a:fillRect/>
          </a:stretch>
        </p:blipFill>
        <p:spPr bwMode="auto">
          <a:xfrm>
            <a:off x="-28575" y="5318378"/>
            <a:ext cx="9172575" cy="15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 l="14084" t="5380" r="14084" b="32608"/>
          <a:stretch>
            <a:fillRect/>
          </a:stretch>
        </p:blipFill>
        <p:spPr bwMode="auto">
          <a:xfrm>
            <a:off x="5746665" y="5687"/>
            <a:ext cx="3447262" cy="18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 t="71739"/>
          <a:stretch>
            <a:fillRect/>
          </a:stretch>
        </p:blipFill>
        <p:spPr bwMode="auto">
          <a:xfrm>
            <a:off x="-28575" y="0"/>
            <a:ext cx="5775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9889" y="1693031"/>
            <a:ext cx="5923844" cy="3886085"/>
            <a:chOff x="0" y="0"/>
            <a:chExt cx="4842801" cy="295176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4783448" cy="2624027"/>
              <a:chOff x="0" y="0"/>
              <a:chExt cx="4783517" cy="2624424"/>
            </a:xfrm>
          </p:grpSpPr>
          <p:sp>
            <p:nvSpPr>
              <p:cNvPr id="13" name="Text Box 16"/>
              <p:cNvSpPr txBox="1"/>
              <p:nvPr/>
            </p:nvSpPr>
            <p:spPr>
              <a:xfrm>
                <a:off x="1365662" y="1377538"/>
                <a:ext cx="581601" cy="56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N</a:t>
                </a:r>
                <a:r>
                  <a:rPr lang="en-US" sz="1600" b="1" baseline="-25000"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Purge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4" name="Text Box 17"/>
              <p:cNvSpPr txBox="1"/>
              <p:nvPr/>
            </p:nvSpPr>
            <p:spPr>
              <a:xfrm>
                <a:off x="2280062" y="1389413"/>
                <a:ext cx="581601" cy="56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N</a:t>
                </a:r>
                <a:r>
                  <a:rPr lang="en-US" sz="1600" b="1" baseline="-25000"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Purge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5" name="Text Box 18"/>
              <p:cNvSpPr txBox="1"/>
              <p:nvPr/>
            </p:nvSpPr>
            <p:spPr>
              <a:xfrm>
                <a:off x="3170711" y="1377538"/>
                <a:ext cx="581601" cy="56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N</a:t>
                </a:r>
                <a:r>
                  <a:rPr lang="en-US" sz="1600" b="1" baseline="-25000"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Purge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6" name="Text Box 14"/>
              <p:cNvSpPr txBox="1"/>
              <p:nvPr/>
            </p:nvSpPr>
            <p:spPr>
              <a:xfrm>
                <a:off x="902524" y="285008"/>
                <a:ext cx="581832" cy="56997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H</a:t>
                </a:r>
                <a:r>
                  <a:rPr lang="en-US" sz="1600" b="1" baseline="-25000"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O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Pulse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7" name="Text Box 15"/>
              <p:cNvSpPr txBox="1"/>
              <p:nvPr/>
            </p:nvSpPr>
            <p:spPr>
              <a:xfrm>
                <a:off x="1650670" y="0"/>
                <a:ext cx="925195" cy="8302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Arial"/>
                  </a:rPr>
                  <a:t>TDMAT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Arial"/>
                  </a:rPr>
                  <a:t>or TMA</a:t>
                </a: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 Pulse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8" name="Text Box 19"/>
              <p:cNvSpPr txBox="1"/>
              <p:nvPr/>
            </p:nvSpPr>
            <p:spPr>
              <a:xfrm>
                <a:off x="2719449" y="261258"/>
                <a:ext cx="581601" cy="56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H</a:t>
                </a:r>
                <a:r>
                  <a:rPr lang="en-US" sz="1600" b="1" baseline="-25000"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O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Pulse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9" name="Text Box 22"/>
              <p:cNvSpPr txBox="1"/>
              <p:nvPr/>
            </p:nvSpPr>
            <p:spPr>
              <a:xfrm>
                <a:off x="1650670" y="2315687"/>
                <a:ext cx="1223034" cy="30873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Time (sec)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20" name="Text Box 23"/>
              <p:cNvSpPr txBox="1"/>
              <p:nvPr/>
            </p:nvSpPr>
            <p:spPr>
              <a:xfrm>
                <a:off x="59376" y="700645"/>
                <a:ext cx="521917" cy="3085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On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21" name="Text Box 24"/>
              <p:cNvSpPr txBox="1"/>
              <p:nvPr/>
            </p:nvSpPr>
            <p:spPr>
              <a:xfrm>
                <a:off x="0" y="1793174"/>
                <a:ext cx="521917" cy="3085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Off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05641" y="641268"/>
                <a:ext cx="4177876" cy="1674420"/>
                <a:chOff x="0" y="0"/>
                <a:chExt cx="4177876" cy="167442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60021" y="1377537"/>
                  <a:ext cx="3158896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0" y="1674420"/>
                  <a:ext cx="4177876" cy="0"/>
                </a:xfrm>
                <a:prstGeom prst="line">
                  <a:avLst/>
                </a:prstGeom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 Box 5"/>
                <p:cNvSpPr txBox="1"/>
                <p:nvPr/>
              </p:nvSpPr>
              <p:spPr>
                <a:xfrm>
                  <a:off x="332509" y="237506"/>
                  <a:ext cx="427469" cy="1389317"/>
                </a:xfrm>
                <a:prstGeom prst="rect">
                  <a:avLst/>
                </a:prstGeom>
                <a:solidFill>
                  <a:schemeClr val="lt1"/>
                </a:solidFill>
                <a:ln w="190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>
                      <a:effectLst/>
                      <a:latin typeface="Times New Roman"/>
                      <a:ea typeface="Calibri"/>
                      <a:cs typeface="Arial"/>
                    </a:rPr>
                    <a:t>1</a:t>
                  </a:r>
                  <a:endParaRPr lang="en-US" sz="16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27" name="Text Box 6"/>
                <p:cNvSpPr txBox="1"/>
                <p:nvPr/>
              </p:nvSpPr>
              <p:spPr>
                <a:xfrm>
                  <a:off x="1294411" y="237506"/>
                  <a:ext cx="427312" cy="1389284"/>
                </a:xfrm>
                <a:prstGeom prst="rect">
                  <a:avLst/>
                </a:prstGeom>
                <a:solidFill>
                  <a:schemeClr val="lt1"/>
                </a:solidFill>
                <a:ln w="190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>
                      <a:effectLst/>
                      <a:latin typeface="Times New Roman"/>
                      <a:ea typeface="Calibri"/>
                      <a:cs typeface="Arial"/>
                    </a:rPr>
                    <a:t>3</a:t>
                  </a:r>
                  <a:endParaRPr lang="en-US" sz="16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28" name="Text Box 8"/>
                <p:cNvSpPr txBox="1"/>
                <p:nvPr/>
              </p:nvSpPr>
              <p:spPr>
                <a:xfrm>
                  <a:off x="2185060" y="237506"/>
                  <a:ext cx="427312" cy="1389284"/>
                </a:xfrm>
                <a:prstGeom prst="rect">
                  <a:avLst/>
                </a:prstGeom>
                <a:solidFill>
                  <a:schemeClr val="lt1"/>
                </a:solidFill>
                <a:ln w="190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>
                      <a:effectLst/>
                      <a:latin typeface="Times New Roman"/>
                      <a:ea typeface="Calibri"/>
                      <a:cs typeface="Arial"/>
                    </a:rPr>
                    <a:t>1</a:t>
                  </a:r>
                  <a:endParaRPr lang="en-US" sz="16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29" name="Text Box 10"/>
                <p:cNvSpPr txBox="1"/>
                <p:nvPr/>
              </p:nvSpPr>
              <p:spPr>
                <a:xfrm>
                  <a:off x="3123211" y="237506"/>
                  <a:ext cx="427312" cy="1389284"/>
                </a:xfrm>
                <a:prstGeom prst="rect">
                  <a:avLst/>
                </a:prstGeom>
                <a:solidFill>
                  <a:schemeClr val="lt1"/>
                </a:solidFill>
                <a:ln w="190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>
                      <a:effectLst/>
                      <a:latin typeface="Times New Roman"/>
                      <a:ea typeface="Calibri"/>
                      <a:cs typeface="Arial"/>
                    </a:rPr>
                    <a:t>3</a:t>
                  </a:r>
                  <a:endParaRPr lang="en-US" sz="1600">
                    <a:effectLst/>
                    <a:ea typeface="Calibri"/>
                    <a:cs typeface="Arial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0" y="0"/>
                  <a:ext cx="0" cy="1663585"/>
                </a:xfrm>
                <a:prstGeom prst="line">
                  <a:avLst/>
                </a:prstGeom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 Box 13"/>
                <p:cNvSpPr txBox="1"/>
                <p:nvPr/>
              </p:nvSpPr>
              <p:spPr>
                <a:xfrm>
                  <a:off x="320634" y="1398915"/>
                  <a:ext cx="3598283" cy="252038"/>
                </a:xfrm>
                <a:prstGeom prst="rect">
                  <a:avLst/>
                </a:prstGeom>
                <a:solidFill>
                  <a:schemeClr val="lt1"/>
                </a:solidFill>
                <a:ln w="190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 dirty="0">
                      <a:effectLst/>
                      <a:latin typeface="Times New Roman"/>
                      <a:ea typeface="Calibri"/>
                      <a:cs typeface="Arial"/>
                    </a:rPr>
                    <a:t>             2                        4                      2                     4</a:t>
                  </a:r>
                  <a:endParaRPr lang="en-US" sz="1600" dirty="0">
                    <a:effectLst/>
                    <a:ea typeface="Calibri"/>
                    <a:cs typeface="Arial"/>
                  </a:endParaRPr>
                </a:p>
              </p:txBody>
            </p:sp>
          </p:grpSp>
          <p:sp>
            <p:nvSpPr>
              <p:cNvPr id="23" name="Text Box 26"/>
              <p:cNvSpPr txBox="1"/>
              <p:nvPr/>
            </p:nvSpPr>
            <p:spPr>
              <a:xfrm>
                <a:off x="3455719" y="23751"/>
                <a:ext cx="925195" cy="8299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Arial"/>
                  </a:rPr>
                  <a:t>TDMAT</a:t>
                </a:r>
                <a:endParaRPr lang="en-US" sz="1600">
                  <a:effectLst/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Arial"/>
                  </a:rPr>
                  <a:t>or TMA</a:t>
                </a:r>
                <a:r>
                  <a:rPr lang="en-US" sz="1600" b="1">
                    <a:effectLst/>
                    <a:latin typeface="Times New Roman"/>
                    <a:ea typeface="Calibri"/>
                    <a:cs typeface="Arial"/>
                  </a:rPr>
                  <a:t> Pulse</a:t>
                </a:r>
                <a:endParaRPr lang="en-US" sz="1600">
                  <a:effectLst/>
                  <a:ea typeface="Calibri"/>
                  <a:cs typeface="Arial"/>
                </a:endParaRPr>
              </a:p>
            </p:txBody>
          </p:sp>
        </p:grpSp>
        <p:sp>
          <p:nvSpPr>
            <p:cNvPr id="11" name="Text Box 20"/>
            <p:cNvSpPr txBox="1"/>
            <p:nvPr/>
          </p:nvSpPr>
          <p:spPr>
            <a:xfrm>
              <a:off x="152056" y="2524405"/>
              <a:ext cx="4690745" cy="42735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Figure ( </a:t>
              </a:r>
              <a:r>
                <a:rPr lang="en-US" sz="1600" b="1" dirty="0">
                  <a:solidFill>
                    <a:srgbClr val="000000"/>
                  </a:solidFill>
                  <a:effectLst/>
                  <a:highlight>
                    <a:srgbClr val="FFFF00"/>
                  </a:highlight>
                  <a:latin typeface="Times New Roman"/>
                  <a:ea typeface="Calibri"/>
                  <a:cs typeface="Arial"/>
                </a:rPr>
                <a:t>3-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4 ) : Atomic Layer Deposition cycle.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2" name="Text Box 492"/>
            <p:cNvSpPr txBox="1"/>
            <p:nvPr/>
          </p:nvSpPr>
          <p:spPr>
            <a:xfrm>
              <a:off x="4156364" y="1436914"/>
              <a:ext cx="581025" cy="568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/>
                  <a:ea typeface="Calibri"/>
                  <a:cs typeface="Arial"/>
                </a:rPr>
                <a:t>N</a:t>
              </a:r>
              <a:r>
                <a:rPr lang="en-US" sz="1600" b="1" baseline="-25000">
                  <a:effectLst/>
                  <a:latin typeface="Times New Roman"/>
                  <a:ea typeface="Calibri"/>
                  <a:cs typeface="Arial"/>
                </a:rPr>
                <a:t>2</a:t>
              </a:r>
              <a:endParaRPr lang="en-US" sz="1600">
                <a:effectLst/>
                <a:ea typeface="Calibri"/>
                <a:cs typeface="Arial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Times New Roman"/>
                  <a:ea typeface="Calibri"/>
                  <a:cs typeface="Arial"/>
                </a:rPr>
                <a:t>Purge</a:t>
              </a:r>
              <a:endParaRPr lang="en-US" sz="1600">
                <a:effectLst/>
                <a:ea typeface="Calibri"/>
                <a:cs typeface="Arial"/>
              </a:endParaRPr>
            </a:p>
          </p:txBody>
        </p:sp>
      </p:grpSp>
      <p:sp>
        <p:nvSpPr>
          <p:cNvPr id="2" name="Notched Right Arrow 1">
            <a:hlinkClick r:id="rId2" action="ppaction://hlinkfile"/>
          </p:cNvPr>
          <p:cNvSpPr/>
          <p:nvPr/>
        </p:nvSpPr>
        <p:spPr bwMode="auto">
          <a:xfrm>
            <a:off x="7213733" y="5410200"/>
            <a:ext cx="863467" cy="533400"/>
          </a:xfrm>
          <a:prstGeom prst="notched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6156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i="1" dirty="0"/>
              <a:t>April</a:t>
            </a:r>
            <a:endParaRPr lang="ar-IQ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i="1" dirty="0"/>
              <a:t>May</a:t>
            </a:r>
            <a:endParaRPr lang="ar-IQ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84484"/>
              </p:ext>
            </p:extLst>
          </p:nvPr>
        </p:nvGraphicFramePr>
        <p:xfrm>
          <a:off x="1479331" y="623933"/>
          <a:ext cx="6245772" cy="2779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706"/>
                <a:gridCol w="1288348"/>
                <a:gridCol w="1099518"/>
                <a:gridCol w="2362200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Table (</a:t>
                      </a:r>
                      <a:r>
                        <a:rPr lang="ar-IQ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): Data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by ellipsometer for Titania thin film deposited by ALD.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</a:t>
                      </a:r>
                      <a:r>
                        <a:rPr lang="en-US" sz="1200" dirty="0" smtClean="0">
                          <a:effectLst/>
                        </a:rPr>
                        <a:t>nm Titania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50nm Titania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of cycles (X)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Growth per Cycle= ~0.39Å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Theoretically Thickness (Y)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Measured Thickness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23.9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43.04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deviation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Refractive index(n)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98133"/>
              </p:ext>
            </p:extLst>
          </p:nvPr>
        </p:nvGraphicFramePr>
        <p:xfrm>
          <a:off x="1447800" y="3581400"/>
          <a:ext cx="6324600" cy="234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60"/>
                <a:gridCol w="1209040"/>
                <a:gridCol w="1219200"/>
                <a:gridCol w="1981200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Table (2): Data results by ellipsometer for Alumina thin film deposited by ALD.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</a:t>
                      </a:r>
                      <a:r>
                        <a:rPr lang="en-US" sz="1200" dirty="0" smtClean="0">
                          <a:effectLst/>
                        </a:rPr>
                        <a:t>nm Alumina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 </a:t>
                      </a:r>
                      <a:r>
                        <a:rPr lang="en-US" sz="1200" dirty="0" smtClean="0">
                          <a:effectLst/>
                        </a:rPr>
                        <a:t>nm Alumina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of cycles (X)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Film growth per Cycle = ~1.07Å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Theoretically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Thickness (Y)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 nm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nm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Measured Thickness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26.99 nm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47nm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deviation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- 0.99%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Refractive index (n)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1.638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9393" y="1678763"/>
            <a:ext cx="6301105" cy="4124959"/>
            <a:chOff x="0" y="0"/>
            <a:chExt cx="6301334" cy="4125433"/>
          </a:xfrm>
        </p:grpSpPr>
        <p:sp>
          <p:nvSpPr>
            <p:cNvPr id="8" name="Text Box 404"/>
            <p:cNvSpPr txBox="1"/>
            <p:nvPr/>
          </p:nvSpPr>
          <p:spPr>
            <a:xfrm>
              <a:off x="0" y="2679405"/>
              <a:ext cx="5935345" cy="14460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Figure (</a:t>
              </a:r>
              <a:r>
                <a:rPr lang="ar-SA" sz="1200" b="1" dirty="0">
                  <a:effectLst/>
                  <a:latin typeface="Times New Roman"/>
                  <a:ea typeface="Calibri"/>
                  <a:cs typeface="Arial"/>
                </a:rPr>
                <a:t>3</a:t>
              </a: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): Roughness results for thin films  deposited on Co-Cr-Mo alloy  by optical Profilometer</a:t>
              </a:r>
              <a:r>
                <a:rPr lang="en-US" sz="1400" dirty="0">
                  <a:effectLst/>
                  <a:latin typeface="Times New Roman"/>
                  <a:ea typeface="Calibri"/>
                  <a:cs typeface="Arial"/>
                </a:rPr>
                <a:t>  </a:t>
              </a: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at;</a:t>
              </a:r>
              <a:endParaRPr lang="en-US" sz="1100" dirty="0">
                <a:effectLst/>
                <a:ea typeface="Calibri"/>
                <a:cs typeface="Arial"/>
              </a:endParaRPr>
            </a:p>
            <a:p>
              <a:pPr marL="900430">
                <a:lnSpc>
                  <a:spcPct val="150000"/>
                </a:lnSpc>
                <a:spcAft>
                  <a:spcPts val="1000"/>
                </a:spcAft>
              </a:pP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a) 25nm Alumina</a:t>
              </a:r>
              <a:endParaRPr lang="en-US" sz="1100" dirty="0">
                <a:effectLst/>
                <a:ea typeface="Calibri"/>
                <a:cs typeface="Arial"/>
              </a:endParaRPr>
            </a:p>
            <a:p>
              <a:pPr marL="900430">
                <a:lnSpc>
                  <a:spcPct val="150000"/>
                </a:lnSpc>
                <a:spcAft>
                  <a:spcPts val="1000"/>
                </a:spcAft>
              </a:pP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d) 25 nm Titania</a:t>
              </a:r>
              <a:endParaRPr lang="en-US" sz="1100" dirty="0">
                <a:effectLst/>
                <a:ea typeface="Calibri"/>
                <a:cs typeface="Arial"/>
              </a:endParaRPr>
            </a:p>
            <a:p>
              <a:pPr marL="457200">
                <a:lnSpc>
                  <a:spcPct val="150000"/>
                </a:lnSpc>
                <a:spcAft>
                  <a:spcPts val="1000"/>
                </a:spcAft>
              </a:pPr>
              <a:r>
                <a:rPr lang="en-US" sz="1200" b="1" dirty="0"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9" name="Text Box 192"/>
            <p:cNvSpPr txBox="1"/>
            <p:nvPr/>
          </p:nvSpPr>
          <p:spPr>
            <a:xfrm>
              <a:off x="42530" y="0"/>
              <a:ext cx="3239385" cy="251948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10" name="Text Box 197"/>
            <p:cNvSpPr txBox="1"/>
            <p:nvPr/>
          </p:nvSpPr>
          <p:spPr>
            <a:xfrm>
              <a:off x="3062177" y="42531"/>
              <a:ext cx="3239157" cy="251904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>
                <a:effectLst/>
                <a:ea typeface="Calibri"/>
                <a:cs typeface="Arial"/>
              </a:endParaRPr>
            </a:p>
          </p:txBody>
        </p:sp>
      </p:grpSp>
      <p:pic>
        <p:nvPicPr>
          <p:cNvPr id="11" name="Picture 10" descr="E:\النائج في ميزوري 10 1\Results 9  9  2014\ALD\Profile  Work\25 A\6 6 2014\co\image _ 4.78 nm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1" y="1620076"/>
            <a:ext cx="3569113" cy="263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:\النائج في ميزوري 10 1\Results 9  9  2014\ALD\Profile  Work\25 T\6 7 2014\co\3-D_ 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7" y="1660370"/>
            <a:ext cx="3373958" cy="2607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410"/>
          <p:cNvSpPr txBox="1"/>
          <p:nvPr/>
        </p:nvSpPr>
        <p:spPr>
          <a:xfrm>
            <a:off x="1501944" y="3618548"/>
            <a:ext cx="425450" cy="3790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FFFFFF"/>
                </a:solidFill>
                <a:ea typeface="Calibri"/>
                <a:cs typeface="Arial"/>
              </a:rPr>
              <a:t>a</a:t>
            </a:r>
            <a:r>
              <a:rPr lang="en-US" sz="1200" b="1" dirty="0" smtClean="0">
                <a:solidFill>
                  <a:srgbClr val="FFFFFF"/>
                </a:solidFill>
                <a:effectLst/>
                <a:ea typeface="Calibri"/>
                <a:cs typeface="Arial"/>
              </a:rPr>
              <a:t>)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4" name="Text Box 410"/>
          <p:cNvSpPr txBox="1"/>
          <p:nvPr/>
        </p:nvSpPr>
        <p:spPr>
          <a:xfrm>
            <a:off x="4659946" y="3551696"/>
            <a:ext cx="425450" cy="3790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FFFFFF"/>
                </a:solidFill>
                <a:ea typeface="Calibri"/>
                <a:cs typeface="Arial"/>
              </a:rPr>
              <a:t>b</a:t>
            </a:r>
            <a:r>
              <a:rPr lang="en-US" sz="1200" b="1" dirty="0" smtClean="0">
                <a:solidFill>
                  <a:srgbClr val="FFFFFF"/>
                </a:solidFill>
                <a:effectLst/>
                <a:ea typeface="Calibri"/>
                <a:cs typeface="Arial"/>
              </a:rPr>
              <a:t>)</a:t>
            </a:r>
            <a:endParaRPr lang="en-US" sz="11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0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النائج في ميزوري 10 1\Results 9  9  2014\ALD\TEM - Rolla\Lift-out Images\Used in the thesis\Lifting sample free i-beam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33" y="1637347"/>
            <a:ext cx="3128010" cy="28797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 descr="E:\النائج في ميزوري 10 1\Results 9  9  2014\ALD\TEM - Rolla\Lift-out Images\Used in the thesis\Lifting sample free i-beam 2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7346"/>
            <a:ext cx="3128010" cy="28797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 Box 41"/>
          <p:cNvSpPr txBox="1"/>
          <p:nvPr/>
        </p:nvSpPr>
        <p:spPr>
          <a:xfrm>
            <a:off x="1676400" y="4953000"/>
            <a:ext cx="5638800" cy="1127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0430" indent="-990600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Figure (4): Lifting sample free I-beam by Omniprobe</a:t>
            </a:r>
            <a:r>
              <a:rPr lang="en-US" sz="1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for the 50nm Titania film at ;</a:t>
            </a:r>
            <a:endParaRPr lang="en-US" sz="1100" dirty="0">
              <a:effectLst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30 µ magnification. </a:t>
            </a:r>
            <a:endParaRPr lang="en-US" sz="1100" dirty="0">
              <a:effectLst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5 µ magnification .</a:t>
            </a:r>
            <a:endParaRPr lang="en-US" sz="1100" dirty="0">
              <a:effectLst/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18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7"/>
          <p:cNvSpPr txBox="1"/>
          <p:nvPr/>
        </p:nvSpPr>
        <p:spPr>
          <a:xfrm>
            <a:off x="602769" y="4572000"/>
            <a:ext cx="4038600" cy="13738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0430" indent="-900430"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Figure (5): High-resolution transmission electron microscopy  micrograph (HRTEM) for 50 nm Titania</a:t>
            </a:r>
            <a:r>
              <a:rPr lang="en-US" sz="1200" b="1" baseline="-25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thin film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after lift-out</a:t>
            </a: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1100" dirty="0">
              <a:effectLst/>
              <a:ea typeface="Calibri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3114" y="1702326"/>
            <a:ext cx="3597910" cy="2885440"/>
            <a:chOff x="0" y="0"/>
            <a:chExt cx="3598223" cy="2885704"/>
          </a:xfrm>
        </p:grpSpPr>
        <p:pic>
          <p:nvPicPr>
            <p:cNvPr id="10" name="Picture 9" descr="E:\النائج في ميزوري\نتائج 22 8   2014\ALD\TEM - Rolla\extracted TEM &amp; STEM in rolla 14-8-2014\15-Acquire CCD Image Display-Acquire CCD -0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8223" cy="288570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1" name="Text Box 1046"/>
            <p:cNvSpPr txBox="1"/>
            <p:nvPr/>
          </p:nvSpPr>
          <p:spPr>
            <a:xfrm>
              <a:off x="1246801" y="2589057"/>
              <a:ext cx="802640" cy="2137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Arial"/>
                </a:rPr>
                <a:t>5 nm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0600" y="1702326"/>
            <a:ext cx="3597910" cy="2885440"/>
            <a:chOff x="0" y="0"/>
            <a:chExt cx="3598223" cy="2885704"/>
          </a:xfrm>
        </p:grpSpPr>
        <p:pic>
          <p:nvPicPr>
            <p:cNvPr id="8" name="Picture 7" descr="E:\النائج في ميزوري\نتائج 22 8   2014\ALD\TEM - Rolla\extracted TEM &amp; STEM in rolla 14-8-2014\Si on ZA - SADP 300mm -2.8A 0.66B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8223" cy="288570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9" name="Text Box 288"/>
            <p:cNvSpPr txBox="1"/>
            <p:nvPr/>
          </p:nvSpPr>
          <p:spPr>
            <a:xfrm>
              <a:off x="0" y="2505693"/>
              <a:ext cx="614045" cy="2660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Arial"/>
                </a:rPr>
                <a:t>21 nm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  <p:sp>
        <p:nvSpPr>
          <p:cNvPr id="7" name="Text Box 227"/>
          <p:cNvSpPr txBox="1"/>
          <p:nvPr/>
        </p:nvSpPr>
        <p:spPr>
          <a:xfrm>
            <a:off x="4572001" y="4621924"/>
            <a:ext cx="3962400" cy="9054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90600" indent="-990600"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Figure (6): Selected area diffraction pattern( SADP) for 50 nm Titania</a:t>
            </a:r>
            <a:r>
              <a:rPr lang="en-US" sz="1200" b="1" baseline="-250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thin film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after lift-out.</a:t>
            </a:r>
            <a:endParaRPr lang="en-US" sz="11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37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16" y="1219200"/>
            <a:ext cx="7767484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96592"/>
            <a:ext cx="8153400" cy="142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 rtl="1">
              <a:buFont typeface="Wingdings" pitchFamily="2" charset="2"/>
              <a:buNone/>
            </a:pPr>
            <a:r>
              <a:rPr lang="en-US" sz="2800" b="1" i="1" kern="0" dirty="0" smtClean="0">
                <a:solidFill>
                  <a:srgbClr val="FF0000"/>
                </a:solidFill>
              </a:rPr>
              <a:t>Thank you </a:t>
            </a:r>
            <a:r>
              <a:rPr lang="en-US" sz="2800" b="1" i="1" kern="0" smtClean="0">
                <a:solidFill>
                  <a:srgbClr val="FF0000"/>
                </a:solidFill>
              </a:rPr>
              <a:t>for listening </a:t>
            </a:r>
            <a:endParaRPr lang="en-US" sz="2800" b="1" i="1" kern="0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None/>
            </a:pPr>
            <a:r>
              <a:rPr lang="en-US" sz="2800" b="1" i="1" kern="0" dirty="0" smtClean="0">
                <a:solidFill>
                  <a:srgbClr val="FF0000"/>
                </a:solidFill>
                <a:cs typeface="Aharoni" pitchFamily="2" charset="-79"/>
              </a:rPr>
              <a:t>I appreciate it</a:t>
            </a:r>
            <a:endParaRPr lang="en-US" sz="2800" b="1" i="1" kern="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13593" y="4682359"/>
            <a:ext cx="775538" cy="953649"/>
          </a:xfrm>
          <a:custGeom>
            <a:avLst/>
            <a:gdLst>
              <a:gd name="connsiteX0" fmla="*/ 18793 w 775538"/>
              <a:gd name="connsiteY0" fmla="*/ 583324 h 953649"/>
              <a:gd name="connsiteX1" fmla="*/ 97621 w 775538"/>
              <a:gd name="connsiteY1" fmla="*/ 930165 h 953649"/>
              <a:gd name="connsiteX2" fmla="*/ 775538 w 775538"/>
              <a:gd name="connsiteY2" fmla="*/ 0 h 95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538" h="953649">
                <a:moveTo>
                  <a:pt x="18793" y="583324"/>
                </a:moveTo>
                <a:cubicBezTo>
                  <a:pt x="-4855" y="805355"/>
                  <a:pt x="-28503" y="1027386"/>
                  <a:pt x="97621" y="930165"/>
                </a:cubicBezTo>
                <a:cubicBezTo>
                  <a:pt x="223745" y="832944"/>
                  <a:pt x="652042" y="128752"/>
                  <a:pt x="775538" y="0"/>
                </a:cubicBezTo>
              </a:path>
            </a:pathLst>
          </a:custGeom>
          <a:noFill/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itham\Downloads\Joint Replac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C:\Users\Haitham\Downloads\Dental Impl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000" y="4114800"/>
            <a:ext cx="14400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Haitham\Downloads\Blood Vessel Prosthe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000" y="5562600"/>
            <a:ext cx="1440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Haitham\Downloads\Bone Pla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1371600"/>
            <a:ext cx="14478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C:\Users\Haitham\Downloads\Artificial ligaments and tendons,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743200"/>
            <a:ext cx="16002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724400" cy="975360"/>
          </a:xfrm>
        </p:spPr>
        <p:txBody>
          <a:bodyPr/>
          <a:lstStyle/>
          <a:p>
            <a:pPr algn="r"/>
            <a:r>
              <a:rPr lang="ar-IQ" sz="2400" b="1" u="sng" dirty="0" smtClean="0">
                <a:solidFill>
                  <a:schemeClr val="tx1"/>
                </a:solidFill>
                <a:effectLst/>
              </a:rPr>
              <a:t>المقدمة: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943600" cy="1981200"/>
          </a:xfrm>
        </p:spPr>
        <p:txBody>
          <a:bodyPr/>
          <a:lstStyle/>
          <a:p>
            <a:pPr marL="0" indent="0" algn="r" rtl="1">
              <a:buNone/>
            </a:pPr>
            <a:r>
              <a:rPr lang="ar-IQ" sz="2400" b="1" u="sng" dirty="0" smtClean="0">
                <a:effectLst/>
              </a:rPr>
              <a:t> مراحل العمل في ميزوري :</a:t>
            </a:r>
            <a:endParaRPr lang="en-US" sz="2400" dirty="0">
              <a:effectLst/>
            </a:endParaRPr>
          </a:p>
          <a:p>
            <a:pPr algn="r" rtl="1"/>
            <a:r>
              <a:rPr lang="ar-IQ" sz="2400" dirty="0" smtClean="0">
                <a:effectLst/>
              </a:rPr>
              <a:t>اولا </a:t>
            </a:r>
            <a:r>
              <a:rPr lang="ar-IQ" sz="2400" dirty="0">
                <a:effectLst/>
              </a:rPr>
              <a:t>: </a:t>
            </a:r>
            <a:r>
              <a:rPr lang="ar-IQ" sz="2400" dirty="0" smtClean="0">
                <a:effectLst/>
              </a:rPr>
              <a:t>التدريب </a:t>
            </a:r>
            <a:r>
              <a:rPr lang="ar-IQ" sz="2400" dirty="0">
                <a:effectLst/>
              </a:rPr>
              <a:t>على الاجهزة </a:t>
            </a:r>
            <a:r>
              <a:rPr lang="ar-IQ" sz="2400" dirty="0" smtClean="0">
                <a:effectLst/>
              </a:rPr>
              <a:t>المختبرية .</a:t>
            </a:r>
            <a:endParaRPr lang="en-US" sz="2400" dirty="0">
              <a:effectLst/>
            </a:endParaRPr>
          </a:p>
          <a:p>
            <a:pPr algn="r" rtl="1"/>
            <a:r>
              <a:rPr lang="ar-IQ" sz="2400" dirty="0">
                <a:effectLst/>
              </a:rPr>
              <a:t>ثانيا : </a:t>
            </a:r>
            <a:r>
              <a:rPr lang="ar-IQ" sz="2400" dirty="0" smtClean="0">
                <a:effectLst/>
              </a:rPr>
              <a:t>العمل البحث</a:t>
            </a:r>
            <a:r>
              <a:rPr lang="en-US" sz="2400" dirty="0" smtClean="0">
                <a:effectLst/>
              </a:rPr>
              <a:t> .</a:t>
            </a:r>
            <a:endParaRPr lang="en-US" sz="2400" dirty="0">
              <a:effectLst/>
            </a:endParaRPr>
          </a:p>
          <a:p>
            <a:pPr algn="r" rtl="1"/>
            <a:r>
              <a:rPr lang="ar-IQ" sz="2400" dirty="0">
                <a:effectLst/>
              </a:rPr>
              <a:t>ثالثا </a:t>
            </a:r>
            <a:r>
              <a:rPr lang="ar-IQ" sz="2400" dirty="0" smtClean="0">
                <a:effectLst/>
              </a:rPr>
              <a:t>:جمع النتائج ومطابقتها وتوثيقها </a:t>
            </a:r>
            <a:r>
              <a:rPr lang="ar-IQ" sz="2400" dirty="0">
                <a:effectLst/>
              </a:rPr>
              <a:t>.</a:t>
            </a:r>
            <a:endParaRPr lang="en-US" sz="2400" dirty="0">
              <a:effectLst/>
            </a:endParaRPr>
          </a:p>
          <a:p>
            <a:pPr marL="0" indent="0" algn="r" rtl="1">
              <a:buNone/>
            </a:pPr>
            <a:r>
              <a:rPr lang="ar-IQ" sz="2400" i="1" dirty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3855" y="35433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r" rtl="1"/>
            <a:r>
              <a:rPr lang="ar-IQ" sz="2400" b="1" u="sng" dirty="0" smtClean="0">
                <a:solidFill>
                  <a:schemeClr val="bg2"/>
                </a:solidFill>
                <a:effectLst/>
              </a:rPr>
              <a:t>الهدف من البعثة البحثية:</a:t>
            </a:r>
          </a:p>
          <a:p>
            <a:pPr lvl="0"/>
            <a:r>
              <a:rPr lang="en-US" sz="2000" b="1" i="1" dirty="0">
                <a:effectLst/>
              </a:rPr>
              <a:t>Synthesis nano coatings </a:t>
            </a:r>
            <a:r>
              <a:rPr lang="en-US" sz="2000" b="1" i="1" dirty="0" smtClean="0">
                <a:effectLst/>
              </a:rPr>
              <a:t>thin films for </a:t>
            </a:r>
            <a:r>
              <a:rPr lang="en-US" sz="2000" b="1" i="1" dirty="0">
                <a:effectLst/>
              </a:rPr>
              <a:t>surgical implants </a:t>
            </a:r>
            <a:r>
              <a:rPr lang="en-US" sz="2000" b="1" i="1" dirty="0" smtClean="0">
                <a:effectLst/>
              </a:rPr>
              <a:t>alloys by advance nanocoatings methods.</a:t>
            </a:r>
          </a:p>
          <a:p>
            <a:pPr marL="0" lvl="0" indent="0">
              <a:buNone/>
            </a:pPr>
            <a:endParaRPr lang="en-US" sz="2000" dirty="0">
              <a:effectLst/>
            </a:endParaRPr>
          </a:p>
          <a:p>
            <a:pPr lvl="0"/>
            <a:r>
              <a:rPr lang="en-US" sz="2000" b="1" i="1" dirty="0">
                <a:effectLst/>
              </a:rPr>
              <a:t>Characterization and Evaluations the nano coatings </a:t>
            </a:r>
            <a:r>
              <a:rPr lang="en-US" sz="2000" b="1" i="1" dirty="0" smtClean="0">
                <a:effectLst/>
              </a:rPr>
              <a:t>thin films by </a:t>
            </a:r>
            <a:r>
              <a:rPr lang="en-US" sz="2000" b="1" i="1" dirty="0">
                <a:effectLst/>
              </a:rPr>
              <a:t>using </a:t>
            </a:r>
            <a:r>
              <a:rPr lang="en-US" sz="2000" b="1" i="1" dirty="0" smtClean="0">
                <a:effectLst/>
              </a:rPr>
              <a:t>Ellipsometry and Raman spectroscopy, TEM, AFM</a:t>
            </a:r>
            <a:r>
              <a:rPr lang="en-US" sz="2000" b="1" i="1" dirty="0">
                <a:effectLst/>
              </a:rPr>
              <a:t>, and other techniques.</a:t>
            </a:r>
            <a:endParaRPr lang="en-US" sz="2000" dirty="0">
              <a:effectLst/>
            </a:endParaRPr>
          </a:p>
          <a:p>
            <a:pPr algn="r" rtl="1"/>
            <a:endParaRPr lang="en-US" sz="2000" i="1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39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689388"/>
              </p:ext>
            </p:extLst>
          </p:nvPr>
        </p:nvGraphicFramePr>
        <p:xfrm>
          <a:off x="1447800" y="1210003"/>
          <a:ext cx="4648200" cy="2057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48200"/>
              </a:tblGrid>
              <a:tr h="0"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Atomic Layer Deposition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Raman Spectroscopy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X-Ray Diffraction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Optical Profilometer 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Ellipsometry Spectroscopy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04800" y="205403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i="1" dirty="0">
                <a:solidFill>
                  <a:schemeClr val="bg2"/>
                </a:solidFill>
              </a:rPr>
              <a:t>First; 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4572000"/>
            <a:ext cx="3681095" cy="211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52400"/>
            <a:ext cx="2267607" cy="3429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13" descr="C:\Users\hathem\Desktop\Optical profillometer type Veeco model WYKO NT 91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60" y="4572000"/>
            <a:ext cx="3176905" cy="202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athem\Desktop\xr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81" y="3751951"/>
            <a:ext cx="2242502" cy="28346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hem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990"/>
            <a:ext cx="6477000" cy="67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1625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Second: Details of Work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744"/>
            <a:ext cx="2286000" cy="6730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2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109" descr="Sputtering">
            <a:hlinkClick r:id="rId2" tooltip="&quot;Sputtering systems&quot;"/>
          </p:cNvPr>
          <p:cNvPicPr preferRelativeResize="0"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20125"/>
            <a:ext cx="198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3048000"/>
            <a:ext cx="430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2">
                    <a:lumMod val="95000"/>
                    <a:lumOff val="5000"/>
                  </a:schemeClr>
                </a:solidFill>
                <a:hlinkClick r:id="rId4" tooltip="Plasma enhanced chemical vapor deposition"/>
              </a:rPr>
              <a:t>Plasma  </a:t>
            </a:r>
            <a:r>
              <a:rPr lang="en-US" b="1" i="1" u="sng" dirty="0">
                <a:solidFill>
                  <a:schemeClr val="bg2">
                    <a:lumMod val="95000"/>
                    <a:lumOff val="5000"/>
                  </a:schemeClr>
                </a:solidFill>
                <a:hlinkClick r:id="rId4" tooltip="Plasma enhanced chemical vapor deposition"/>
              </a:rPr>
              <a:t>enhanced  </a:t>
            </a:r>
            <a:r>
              <a:rPr lang="en-US" b="1" i="1" u="sng" dirty="0" smtClean="0">
                <a:solidFill>
                  <a:schemeClr val="bg2">
                    <a:lumMod val="95000"/>
                    <a:lumOff val="5000"/>
                  </a:schemeClr>
                </a:solidFill>
                <a:hlinkClick r:id="rId4" tooltip="Plasma enhanced chemical vapor deposition"/>
              </a:rPr>
              <a:t>chemical</a:t>
            </a:r>
          </a:p>
          <a:p>
            <a:pPr algn="ctr"/>
            <a:r>
              <a:rPr lang="en-US" b="1" i="1" u="sng" dirty="0" smtClean="0">
                <a:solidFill>
                  <a:schemeClr val="bg2">
                    <a:lumMod val="95000"/>
                    <a:lumOff val="5000"/>
                  </a:schemeClr>
                </a:solidFill>
                <a:hlinkClick r:id="rId4" tooltip="Plasma enhanced chemical vapor deposition"/>
              </a:rPr>
              <a:t> </a:t>
            </a:r>
            <a:r>
              <a:rPr lang="en-US" b="1" i="1" u="sng" dirty="0">
                <a:solidFill>
                  <a:schemeClr val="bg2">
                    <a:lumMod val="95000"/>
                    <a:lumOff val="5000"/>
                  </a:schemeClr>
                </a:solidFill>
                <a:hlinkClick r:id="rId4" tooltip="Plasma enhanced chemical vapor deposition"/>
              </a:rPr>
              <a:t>vapor deposition</a:t>
            </a:r>
            <a:endParaRPr lang="en-US" b="1" i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صورة 105" descr="P-5000">
            <a:hlinkClick r:id="rId4" tooltip="&quot;Plasma enhanced chemical vapor deposition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199" y="1283225"/>
            <a:ext cx="198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836880" y="3059668"/>
            <a:ext cx="3773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chemeClr val="bg2">
                    <a:lumMod val="95000"/>
                    <a:lumOff val="5000"/>
                  </a:schemeClr>
                </a:solidFill>
                <a:hlinkClick r:id="rId6" tooltip="Electron Beam evaporation"/>
              </a:rPr>
              <a:t>Electron </a:t>
            </a:r>
            <a:r>
              <a:rPr lang="en-US" b="1" i="1" u="sng" dirty="0" smtClean="0">
                <a:solidFill>
                  <a:schemeClr val="bg2">
                    <a:lumMod val="95000"/>
                    <a:lumOff val="5000"/>
                  </a:schemeClr>
                </a:solidFill>
                <a:hlinkClick r:id="rId6" tooltip="Electron Beam evaporation"/>
              </a:rPr>
              <a:t>Beam evaporations</a:t>
            </a:r>
            <a:endParaRPr lang="en-US" b="1" i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صورة 107" descr="E-Beam">
            <a:hlinkClick r:id="rId6" tooltip="&quot;Electron Beam evaporation&quot;"/>
          </p:cNvPr>
          <p:cNvPicPr preferRelativeResize="0"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9985" y="1322169"/>
            <a:ext cx="198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-152400" y="5555258"/>
            <a:ext cx="5103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chemeClr val="accent2">
                    <a:lumMod val="50000"/>
                  </a:schemeClr>
                </a:solidFill>
                <a:hlinkClick r:id="rId2" tooltip="Sputtering systems"/>
              </a:rPr>
              <a:t>Sputtering </a:t>
            </a: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  <a:hlinkClick r:id="rId2" tooltip="Sputtering systems"/>
              </a:rPr>
              <a:t>systems</a:t>
            </a:r>
            <a:endParaRPr lang="en-US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(ion-beam sputtering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,&amp; 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magnetron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sputtering).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en-US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MU Nanocoatings </a:t>
            </a:r>
            <a:r>
              <a:rPr lang="en-US" sz="2400" b="1" i="1" kern="0" dirty="0">
                <a:solidFill>
                  <a:srgbClr val="FF0000"/>
                </a:solidFill>
              </a:rPr>
              <a:t>M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ethods</a:t>
            </a:r>
            <a:endParaRPr lang="en-US" sz="2400" b="1" i="1" kern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5694812"/>
            <a:ext cx="322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Atomic Layer Deposition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(ALD)</a:t>
            </a:r>
          </a:p>
        </p:txBody>
      </p:sp>
      <p:pic>
        <p:nvPicPr>
          <p:cNvPr id="17" name="صورة 95" descr="Atomic Layer Deposition">
            <a:hlinkClick r:id="rId8" tooltip="&quot;Atomic Layer Deposition(ALD)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0090" y="3755281"/>
            <a:ext cx="1881310" cy="1654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Freeform 17"/>
          <p:cNvSpPr/>
          <p:nvPr/>
        </p:nvSpPr>
        <p:spPr bwMode="auto">
          <a:xfrm>
            <a:off x="6966269" y="4929401"/>
            <a:ext cx="1665940" cy="765411"/>
          </a:xfrm>
          <a:custGeom>
            <a:avLst/>
            <a:gdLst>
              <a:gd name="connsiteX0" fmla="*/ 146233 w 1665940"/>
              <a:gd name="connsiteY0" fmla="*/ 283336 h 765411"/>
              <a:gd name="connsiteX1" fmla="*/ 146233 w 1665940"/>
              <a:gd name="connsiteY1" fmla="*/ 759854 h 765411"/>
              <a:gd name="connsiteX2" fmla="*/ 1665940 w 1665940"/>
              <a:gd name="connsiteY2" fmla="*/ 0 h 7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940" h="765411">
                <a:moveTo>
                  <a:pt x="146233" y="283336"/>
                </a:moveTo>
                <a:cubicBezTo>
                  <a:pt x="19591" y="545206"/>
                  <a:pt x="-107051" y="807077"/>
                  <a:pt x="146233" y="759854"/>
                </a:cubicBezTo>
                <a:cubicBezTo>
                  <a:pt x="399517" y="712631"/>
                  <a:pt x="1406216" y="186744"/>
                  <a:pt x="1665940" y="0"/>
                </a:cubicBezTo>
              </a:path>
            </a:pathLst>
          </a:custGeom>
          <a:noFill/>
          <a:ln w="6032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Atomic Layer Deposition (ALD)</a:t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/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800" b="1" i="1" dirty="0">
                <a:solidFill>
                  <a:schemeClr val="bg2"/>
                </a:solidFill>
                <a:effectLst/>
              </a:rPr>
              <a:t/>
            </a:r>
            <a:br>
              <a:rPr lang="en-US" sz="2800" b="1" i="1" dirty="0">
                <a:solidFill>
                  <a:schemeClr val="bg2"/>
                </a:solidFill>
                <a:effectLst/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ar-IQ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724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i="1" u="sng" kern="1200" dirty="0"/>
              <a:t>Introduction : </a:t>
            </a:r>
          </a:p>
          <a:p>
            <a:pPr algn="just"/>
            <a:r>
              <a:rPr lang="en-US" sz="1800" i="1" dirty="0">
                <a:latin typeface="Tahoma" pitchFamily="34" charset="0"/>
              </a:rPr>
              <a:t>A method of applying thin films to various substrates with atomic scale precision. </a:t>
            </a:r>
          </a:p>
          <a:p>
            <a:pPr marL="0" indent="0" algn="just">
              <a:buNone/>
            </a:pPr>
            <a:endParaRPr lang="en-US" sz="1800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r>
              <a:rPr lang="en-US" sz="1800" i="1" dirty="0">
                <a:latin typeface="Tahoma" pitchFamily="34" charset="0"/>
              </a:rPr>
              <a:t>Introduced in 1974 by Dr. </a:t>
            </a:r>
            <a:r>
              <a:rPr lang="en-US" sz="1800" i="1" dirty="0" err="1">
                <a:latin typeface="Tahoma" pitchFamily="34" charset="0"/>
              </a:rPr>
              <a:t>Tuomo</a:t>
            </a:r>
            <a:r>
              <a:rPr lang="en-US" sz="1800" i="1" dirty="0">
                <a:latin typeface="Tahoma" pitchFamily="34" charset="0"/>
              </a:rPr>
              <a:t> </a:t>
            </a:r>
            <a:r>
              <a:rPr lang="en-US" sz="1800" i="1" dirty="0" err="1">
                <a:latin typeface="Tahoma" pitchFamily="34" charset="0"/>
              </a:rPr>
              <a:t>Suntola</a:t>
            </a:r>
            <a:r>
              <a:rPr lang="en-US" sz="1800" i="1" dirty="0">
                <a:latin typeface="Tahoma" pitchFamily="34" charset="0"/>
              </a:rPr>
              <a:t> and co-workers in Finland to improve the quality of </a:t>
            </a:r>
            <a:r>
              <a:rPr lang="en-US" sz="1800" i="1" dirty="0" err="1">
                <a:latin typeface="Tahoma" pitchFamily="34" charset="0"/>
              </a:rPr>
              <a:t>ZnS</a:t>
            </a:r>
            <a:r>
              <a:rPr lang="en-US" sz="1800" i="1" dirty="0">
                <a:latin typeface="Tahoma" pitchFamily="34" charset="0"/>
              </a:rPr>
              <a:t> films used in electroluminescent </a:t>
            </a:r>
            <a:r>
              <a:rPr lang="en-US" sz="1800" i="1" dirty="0" smtClean="0">
                <a:latin typeface="Tahoma" pitchFamily="34" charset="0"/>
              </a:rPr>
              <a:t>displays</a:t>
            </a:r>
          </a:p>
          <a:p>
            <a:pPr marL="0" indent="0" algn="just">
              <a:buNone/>
            </a:pPr>
            <a:endParaRPr lang="en-US" sz="1800" i="1" baseline="30000" dirty="0" smtClean="0">
              <a:solidFill>
                <a:schemeClr val="bg2"/>
              </a:solidFill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n-US" sz="1800" i="1" dirty="0" smtClean="0"/>
              <a:t>Is a thin film Deposition </a:t>
            </a:r>
            <a:r>
              <a:rPr lang="en-US" sz="1800" i="1" dirty="0"/>
              <a:t>method by which precursor gases or vapors are alternately pulsed on to the substrate </a:t>
            </a:r>
            <a:r>
              <a:rPr lang="en-US" sz="1800" i="1" dirty="0" smtClean="0"/>
              <a:t>surface 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800" i="1" dirty="0"/>
          </a:p>
          <a:p>
            <a:pPr algn="just">
              <a:lnSpc>
                <a:spcPct val="90000"/>
              </a:lnSpc>
            </a:pPr>
            <a:r>
              <a:rPr lang="en-US" sz="1800" i="1" dirty="0"/>
              <a:t>Precursor gases introduced on to the substrate surface will chemisorb or surface reaction takes place at the </a:t>
            </a:r>
            <a:r>
              <a:rPr lang="en-US" sz="1800" i="1" dirty="0" smtClean="0"/>
              <a:t>surface 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800" i="1" dirty="0"/>
          </a:p>
          <a:p>
            <a:pPr algn="just">
              <a:lnSpc>
                <a:spcPct val="90000"/>
              </a:lnSpc>
            </a:pPr>
            <a:r>
              <a:rPr lang="en-US" sz="1800" i="1" dirty="0"/>
              <a:t>Surface reactions on ALD are complementarity and </a:t>
            </a:r>
            <a:r>
              <a:rPr lang="en-US" sz="1800" i="1" dirty="0" smtClean="0"/>
              <a:t>self-limiting 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800" i="1" dirty="0"/>
          </a:p>
          <a:p>
            <a:pPr algn="just"/>
            <a:endParaRPr lang="en-US" sz="1800" i="1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76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24" y="0"/>
            <a:ext cx="2880000" cy="19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24" y="0"/>
            <a:ext cx="2880000" cy="19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" y="-1"/>
            <a:ext cx="2880000" cy="19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124" y="1905000"/>
            <a:ext cx="88080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b-NO" altLang="ar-IQ" sz="1800" i="1" kern="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b-NO" altLang="ar-IQ" sz="2000" b="1" i="1" u="sng" dirty="0"/>
              <a:t>Advantge :</a:t>
            </a:r>
          </a:p>
          <a:p>
            <a:pPr marL="355600" indent="-355600">
              <a:buFont typeface="+mj-lt"/>
              <a:buAutoNum type="arabicPeriod"/>
            </a:pPr>
            <a:r>
              <a:rPr lang="nb-NO" altLang="ar-IQ" sz="1800" i="1" kern="0" dirty="0" smtClean="0"/>
              <a:t>Excellent </a:t>
            </a:r>
            <a:r>
              <a:rPr lang="nb-NO" altLang="ar-IQ" sz="1800" i="1" kern="0" dirty="0"/>
              <a:t>t</a:t>
            </a:r>
            <a:r>
              <a:rPr lang="nb-NO" sz="1800" i="1" kern="0" dirty="0" smtClean="0"/>
              <a:t>hin films </a:t>
            </a:r>
            <a:r>
              <a:rPr lang="nb-NO" altLang="ar-IQ" sz="1800" i="1" kern="0" dirty="0" smtClean="0"/>
              <a:t>thickness controll (</a:t>
            </a:r>
            <a:r>
              <a:rPr lang="en-US" sz="1800" i="1" dirty="0" smtClean="0"/>
              <a:t>by counting </a:t>
            </a:r>
            <a:r>
              <a:rPr lang="en-US" sz="1800" i="1" dirty="0"/>
              <a:t>the number of </a:t>
            </a:r>
            <a:r>
              <a:rPr lang="en-US" sz="1800" i="1" dirty="0" smtClean="0"/>
              <a:t>reaction cycles </a:t>
            </a:r>
            <a:endParaRPr lang="nb-NO" sz="1800" i="1" kern="0" dirty="0"/>
          </a:p>
          <a:p>
            <a:pPr marL="355600" indent="-355600">
              <a:buFont typeface="+mj-lt"/>
              <a:buAutoNum type="arabicPeriod"/>
            </a:pPr>
            <a:r>
              <a:rPr lang="en-US" sz="1800" i="1" dirty="0" smtClean="0"/>
              <a:t>Uniform </a:t>
            </a:r>
            <a:r>
              <a:rPr lang="en-US" sz="1800" i="1" dirty="0"/>
              <a:t>thickness over large areas and inside narrow </a:t>
            </a:r>
            <a:r>
              <a:rPr lang="en-US" sz="1800" i="1" dirty="0" smtClean="0"/>
              <a:t>holes (3D)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1800" i="1" dirty="0" smtClean="0"/>
              <a:t>Atomic </a:t>
            </a:r>
            <a:r>
              <a:rPr lang="en-US" sz="1800" i="1" dirty="0"/>
              <a:t>level of control over film </a:t>
            </a:r>
            <a:r>
              <a:rPr lang="en-US" sz="1800" i="1" dirty="0" smtClean="0"/>
              <a:t>composition ⇒ </a:t>
            </a:r>
            <a:r>
              <a:rPr lang="en-US" sz="1800" i="1" dirty="0" err="1" smtClean="0"/>
              <a:t>nano</a:t>
            </a:r>
            <a:r>
              <a:rPr lang="en-US" sz="1800" i="1" dirty="0" smtClean="0"/>
              <a:t> laminates </a:t>
            </a:r>
            <a:r>
              <a:rPr lang="en-US" sz="1800" i="1" dirty="0"/>
              <a:t>and </a:t>
            </a:r>
            <a:r>
              <a:rPr lang="en-US" sz="1800" i="1" dirty="0" smtClean="0"/>
              <a:t>multi-  component materials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1800" i="1" dirty="0" smtClean="0"/>
              <a:t>Very </a:t>
            </a:r>
            <a:r>
              <a:rPr lang="en-US" sz="1800" i="1" dirty="0"/>
              <a:t>smooth surfaces (for amorphous films</a:t>
            </a:r>
            <a:r>
              <a:rPr lang="en-US" sz="1800" i="1" dirty="0" smtClean="0"/>
              <a:t>)</a:t>
            </a:r>
          </a:p>
          <a:p>
            <a:pPr marL="355600" indent="-355600">
              <a:buFont typeface="+mj-lt"/>
              <a:buAutoNum type="arabicPeriod"/>
            </a:pPr>
            <a:r>
              <a:rPr lang="nb-NO" sz="1800" i="1" kern="0" dirty="0" smtClean="0"/>
              <a:t>High </a:t>
            </a:r>
            <a:r>
              <a:rPr lang="nb-NO" sz="1800" i="1" kern="0" dirty="0"/>
              <a:t>density film and no pinholes</a:t>
            </a:r>
          </a:p>
          <a:p>
            <a:pPr marL="355600" indent="-355600">
              <a:buFont typeface="+mj-lt"/>
              <a:buAutoNum type="arabicPeriod"/>
            </a:pPr>
            <a:r>
              <a:rPr lang="nb-NO" altLang="ar-IQ" sz="1800" i="1" kern="0" dirty="0" smtClean="0"/>
              <a:t>Self-limited process and </a:t>
            </a:r>
            <a:r>
              <a:rPr lang="nb-NO" sz="1800" i="1" kern="0" dirty="0"/>
              <a:t>Easy to scale </a:t>
            </a:r>
            <a:r>
              <a:rPr lang="nb-NO" sz="1800" i="1" kern="0" dirty="0" smtClean="0"/>
              <a:t>up</a:t>
            </a:r>
            <a:r>
              <a:rPr lang="nb-NO" altLang="ar-IQ" sz="1800" i="1" kern="0" dirty="0" smtClean="0"/>
              <a:t> .</a:t>
            </a:r>
            <a:r>
              <a:rPr lang="en-US" altLang="ar-IQ" sz="1800" i="1" dirty="0"/>
              <a:t> </a:t>
            </a:r>
            <a:endParaRPr lang="nb-NO" altLang="ar-IQ" sz="1800" i="1" kern="0" dirty="0" smtClean="0"/>
          </a:p>
          <a:p>
            <a:pPr marL="355600" indent="-355600">
              <a:buFont typeface="+mj-lt"/>
              <a:buAutoNum type="arabicPeriod"/>
            </a:pPr>
            <a:r>
              <a:rPr lang="en-US" sz="1800" i="1" dirty="0" smtClean="0"/>
              <a:t>Low </a:t>
            </a:r>
            <a:r>
              <a:rPr lang="en-US" sz="1800" i="1" dirty="0"/>
              <a:t>deposition temperatures (for very reactive precursors)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i="1" dirty="0"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CN" sz="1800" b="1" i="1" u="sng" dirty="0">
              <a:ea typeface="宋体" pitchFamily="2" charset="-12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b="1" i="1" u="sng" dirty="0">
              <a:ea typeface="宋体" pitchFamily="2" charset="-12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CN" sz="1800" i="1" dirty="0">
              <a:ea typeface="宋体" pitchFamily="2" charset="-122"/>
            </a:endParaRP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nb-NO" sz="1800" i="1" kern="0" dirty="0" smtClean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nb-NO" sz="1800" i="1" kern="0" dirty="0" smtClean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nb-NO" sz="1800" i="1" kern="0" dirty="0" smtClean="0"/>
          </a:p>
          <a:p>
            <a:endParaRPr lang="ar-IQ" sz="1800" i="1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5" y="5257800"/>
            <a:ext cx="2762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724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i="1" u="sng" dirty="0"/>
              <a:t>Applications</a:t>
            </a:r>
            <a:endParaRPr lang="en-US" altLang="zh-CN" sz="2000" b="1" i="1" u="sng" dirty="0" smtClean="0">
              <a:ea typeface="宋体" pitchFamily="2" charset="-122"/>
            </a:endParaRPr>
          </a:p>
          <a:p>
            <a:pPr marL="531813" indent="-354013" fontAlgn="auto">
              <a:spcAft>
                <a:spcPts val="0"/>
              </a:spcAft>
              <a:defRPr/>
            </a:pPr>
            <a:r>
              <a:rPr lang="en-US" altLang="zh-CN" sz="1800" i="1" dirty="0" smtClean="0">
                <a:ea typeface="宋体" pitchFamily="2" charset="-122"/>
              </a:rPr>
              <a:t>Biomedical </a:t>
            </a:r>
            <a:r>
              <a:rPr lang="en-US" altLang="zh-CN" sz="1800" i="1" dirty="0">
                <a:ea typeface="宋体" pitchFamily="2" charset="-122"/>
              </a:rPr>
              <a:t>coatings</a:t>
            </a:r>
            <a:r>
              <a:rPr lang="en-US" altLang="zh-CN" sz="1800" i="1" dirty="0">
                <a:solidFill>
                  <a:schemeClr val="bg2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zh-CN" sz="1800" i="1" dirty="0">
                <a:ea typeface="宋体" pitchFamily="2" charset="-122"/>
              </a:rPr>
              <a:t>Biocompatible ) </a:t>
            </a:r>
            <a:r>
              <a:rPr lang="en-US" altLang="zh-CN" sz="1800" i="1" dirty="0">
                <a:solidFill>
                  <a:schemeClr val="bg2"/>
                </a:solidFill>
                <a:latin typeface="Verdana" pitchFamily="34" charset="0"/>
                <a:cs typeface="Arial" charset="0"/>
              </a:rPr>
              <a:t>:</a:t>
            </a:r>
            <a:r>
              <a:rPr lang="en-US" altLang="zh-CN" sz="1800" i="1" dirty="0">
                <a:ea typeface="宋体" pitchFamily="2" charset="-122"/>
              </a:rPr>
              <a:t> (</a:t>
            </a:r>
            <a:r>
              <a:rPr lang="en-US" altLang="zh-CN" sz="1800" i="1" dirty="0" err="1">
                <a:ea typeface="宋体" pitchFamily="2" charset="-122"/>
              </a:rPr>
              <a:t>TiN</a:t>
            </a:r>
            <a:r>
              <a:rPr lang="en-US" altLang="zh-CN" sz="1800" i="1" dirty="0">
                <a:ea typeface="宋体" pitchFamily="2" charset="-122"/>
              </a:rPr>
              <a:t>, </a:t>
            </a:r>
            <a:r>
              <a:rPr lang="en-US" altLang="zh-CN" sz="1800" i="1" dirty="0" err="1">
                <a:ea typeface="宋体" pitchFamily="2" charset="-122"/>
              </a:rPr>
              <a:t>ZrN</a:t>
            </a:r>
            <a:r>
              <a:rPr lang="en-US" altLang="zh-CN" sz="1800" i="1" dirty="0">
                <a:ea typeface="宋体" pitchFamily="2" charset="-122"/>
              </a:rPr>
              <a:t>, </a:t>
            </a:r>
            <a:r>
              <a:rPr lang="en-US" altLang="zh-CN" sz="1800" i="1" dirty="0" err="1">
                <a:ea typeface="宋体" pitchFamily="2" charset="-122"/>
              </a:rPr>
              <a:t>CrN</a:t>
            </a:r>
            <a:r>
              <a:rPr lang="en-US" altLang="zh-CN" sz="1800" i="1" dirty="0">
                <a:ea typeface="宋体" pitchFamily="2" charset="-122"/>
              </a:rPr>
              <a:t>, </a:t>
            </a:r>
            <a:r>
              <a:rPr lang="en-US" altLang="zh-CN" sz="1800" i="1" dirty="0" err="1">
                <a:ea typeface="宋体" pitchFamily="2" charset="-122"/>
              </a:rPr>
              <a:t>TiAlN</a:t>
            </a:r>
            <a:r>
              <a:rPr lang="en-US" altLang="zh-CN" sz="1800" i="1" dirty="0">
                <a:ea typeface="宋体" pitchFamily="2" charset="-122"/>
              </a:rPr>
              <a:t>, </a:t>
            </a:r>
            <a:r>
              <a:rPr lang="en-US" altLang="zh-CN" sz="1800" i="1" dirty="0" err="1">
                <a:ea typeface="宋体" pitchFamily="2" charset="-122"/>
              </a:rPr>
              <a:t>AlTiN</a:t>
            </a:r>
            <a:r>
              <a:rPr lang="en-US" altLang="zh-CN" sz="1800" i="1" dirty="0">
                <a:ea typeface="宋体" pitchFamily="2" charset="-122"/>
              </a:rPr>
              <a:t>) </a:t>
            </a:r>
          </a:p>
          <a:p>
            <a:pPr marL="531813" indent="-354013" fontAlgn="auto">
              <a:spcAft>
                <a:spcPts val="0"/>
              </a:spcAft>
              <a:buNone/>
              <a:defRPr/>
            </a:pPr>
            <a:r>
              <a:rPr lang="en-US" altLang="zh-CN" sz="1800" i="1" dirty="0">
                <a:ea typeface="宋体" pitchFamily="2" charset="-122"/>
              </a:rPr>
              <a:t>  </a:t>
            </a:r>
            <a:endParaRPr lang="en-US" altLang="zh-CN" sz="1800" i="1" dirty="0" smtClean="0">
              <a:ea typeface="宋体" pitchFamily="2" charset="-122"/>
            </a:endParaRPr>
          </a:p>
          <a:p>
            <a:pPr marL="531813" indent="-354013" fontAlgn="auto">
              <a:spcAft>
                <a:spcPts val="0"/>
              </a:spcAft>
              <a:defRPr/>
            </a:pPr>
            <a:r>
              <a:rPr lang="en-US" altLang="zh-CN" sz="1800" i="1" dirty="0" smtClean="0">
                <a:ea typeface="宋体" pitchFamily="2" charset="-122"/>
              </a:rPr>
              <a:t>Wear </a:t>
            </a:r>
            <a:r>
              <a:rPr lang="en-US" altLang="zh-CN" sz="1800" i="1" dirty="0">
                <a:ea typeface="宋体" pitchFamily="2" charset="-122"/>
              </a:rPr>
              <a:t>and corrosion inhibiting layers (</a:t>
            </a:r>
            <a:r>
              <a:rPr lang="en-US" sz="1800" i="1" dirty="0"/>
              <a:t>TiO</a:t>
            </a:r>
            <a:r>
              <a:rPr lang="en-US" sz="1800" i="1" baseline="-25000" dirty="0"/>
              <a:t>2 , </a:t>
            </a:r>
            <a:r>
              <a:rPr lang="en-US" altLang="zh-CN" sz="1800" i="1" dirty="0">
                <a:ea typeface="宋体" pitchFamily="2" charset="-122"/>
              </a:rPr>
              <a:t>Al</a:t>
            </a:r>
            <a:r>
              <a:rPr lang="en-US" altLang="zh-CN" sz="1800" i="1" baseline="-25000" dirty="0">
                <a:ea typeface="宋体" pitchFamily="2" charset="-122"/>
              </a:rPr>
              <a:t>2</a:t>
            </a:r>
            <a:r>
              <a:rPr lang="en-US" altLang="zh-CN" sz="1800" i="1" dirty="0">
                <a:ea typeface="宋体" pitchFamily="2" charset="-122"/>
              </a:rPr>
              <a:t>O</a:t>
            </a:r>
            <a:r>
              <a:rPr lang="en-US" altLang="zh-CN" sz="1800" i="1" baseline="-25000" dirty="0">
                <a:ea typeface="宋体" pitchFamily="2" charset="-122"/>
              </a:rPr>
              <a:t>3</a:t>
            </a:r>
            <a:r>
              <a:rPr lang="en-US" altLang="zh-CN" sz="1800" i="1" dirty="0">
                <a:ea typeface="宋体" pitchFamily="2" charset="-122"/>
              </a:rPr>
              <a:t>, ZrO</a:t>
            </a:r>
            <a:r>
              <a:rPr lang="en-US" altLang="zh-CN" sz="1800" i="1" baseline="-25000" dirty="0">
                <a:ea typeface="宋体" pitchFamily="2" charset="-122"/>
              </a:rPr>
              <a:t>2</a:t>
            </a:r>
            <a:r>
              <a:rPr lang="en-US" altLang="zh-CN" sz="1800" i="1" dirty="0">
                <a:ea typeface="宋体" pitchFamily="2" charset="-122"/>
              </a:rPr>
              <a:t>) </a:t>
            </a:r>
          </a:p>
          <a:p>
            <a:pPr marL="531813" indent="-354013" fontAlgn="auto">
              <a:spcAft>
                <a:spcPts val="0"/>
              </a:spcAft>
              <a:defRPr/>
            </a:pPr>
            <a:endParaRPr lang="en-US" sz="1800" i="1" dirty="0" smtClean="0">
              <a:ea typeface="宋体" pitchFamily="2" charset="-122"/>
            </a:endParaRPr>
          </a:p>
          <a:p>
            <a:pPr marL="531813" indent="-354013" fontAlgn="auto">
              <a:spcAft>
                <a:spcPts val="0"/>
              </a:spcAft>
              <a:defRPr/>
            </a:pPr>
            <a:r>
              <a:rPr lang="en-US" sz="1800" i="1" dirty="0" smtClean="0">
                <a:cs typeface="Arial" charset="0"/>
              </a:rPr>
              <a:t>Anti-reflection </a:t>
            </a:r>
            <a:r>
              <a:rPr lang="en-US" sz="1800" i="1" dirty="0">
                <a:cs typeface="Arial" charset="0"/>
              </a:rPr>
              <a:t>and optical filters (Al</a:t>
            </a:r>
            <a:r>
              <a:rPr lang="en-US" sz="1800" i="1" baseline="-25000" dirty="0">
                <a:cs typeface="Arial" charset="0"/>
              </a:rPr>
              <a:t>2</a:t>
            </a:r>
            <a:r>
              <a:rPr lang="en-US" sz="1800" i="1" dirty="0">
                <a:cs typeface="Arial" charset="0"/>
              </a:rPr>
              <a:t>O</a:t>
            </a:r>
            <a:r>
              <a:rPr lang="en-US" sz="1800" i="1" baseline="-25000" dirty="0">
                <a:cs typeface="Arial" charset="0"/>
              </a:rPr>
              <a:t>3</a:t>
            </a:r>
            <a:r>
              <a:rPr lang="en-US" sz="1800" i="1" dirty="0">
                <a:cs typeface="Arial" charset="0"/>
              </a:rPr>
              <a:t>, </a:t>
            </a:r>
            <a:r>
              <a:rPr lang="en-US" sz="1800" i="1" dirty="0" err="1">
                <a:cs typeface="Arial" charset="0"/>
              </a:rPr>
              <a:t>ZnS</a:t>
            </a:r>
            <a:r>
              <a:rPr lang="en-US" sz="1800" i="1" dirty="0">
                <a:cs typeface="Arial" charset="0"/>
              </a:rPr>
              <a:t>, SnO</a:t>
            </a:r>
            <a:r>
              <a:rPr lang="en-US" sz="1800" i="1" baseline="-25000" dirty="0">
                <a:cs typeface="Arial" charset="0"/>
              </a:rPr>
              <a:t>2</a:t>
            </a:r>
            <a:r>
              <a:rPr lang="en-US" sz="1800" i="1" dirty="0">
                <a:cs typeface="Arial" charset="0"/>
              </a:rPr>
              <a:t>, Ta</a:t>
            </a:r>
            <a:r>
              <a:rPr lang="en-US" sz="1800" i="1" baseline="-25000" dirty="0">
                <a:cs typeface="Arial" charset="0"/>
              </a:rPr>
              <a:t>2</a:t>
            </a:r>
            <a:r>
              <a:rPr lang="en-US" sz="1800" i="1" dirty="0">
                <a:cs typeface="Arial" charset="0"/>
              </a:rPr>
              <a:t>O</a:t>
            </a:r>
            <a:r>
              <a:rPr lang="en-US" sz="1800" i="1" baseline="-25000" dirty="0">
                <a:cs typeface="Arial" charset="0"/>
              </a:rPr>
              <a:t>5 </a:t>
            </a:r>
            <a:r>
              <a:rPr lang="en-US" sz="1800" i="1" dirty="0">
                <a:cs typeface="Arial" charset="0"/>
              </a:rPr>
              <a:t>) </a:t>
            </a:r>
          </a:p>
          <a:p>
            <a:pPr marL="531813" indent="-354013" fontAlgn="auto">
              <a:spcAft>
                <a:spcPts val="0"/>
              </a:spcAft>
              <a:defRPr/>
            </a:pPr>
            <a:endParaRPr lang="en-US" sz="1800" i="1" dirty="0" smtClean="0">
              <a:ea typeface="宋体" pitchFamily="2" charset="-122"/>
            </a:endParaRPr>
          </a:p>
          <a:p>
            <a:pPr marL="531813" indent="-354013" fontAlgn="auto">
              <a:spcAft>
                <a:spcPts val="0"/>
              </a:spcAft>
              <a:defRPr/>
            </a:pPr>
            <a:r>
              <a:rPr lang="en-US" sz="1800" i="1" dirty="0" smtClean="0">
                <a:ea typeface="宋体" pitchFamily="2" charset="-122"/>
              </a:rPr>
              <a:t>ALD </a:t>
            </a:r>
            <a:r>
              <a:rPr lang="en-US" sz="1800" i="1" dirty="0">
                <a:ea typeface="宋体" pitchFamily="2" charset="-122"/>
              </a:rPr>
              <a:t>metals (Ru, </a:t>
            </a:r>
            <a:r>
              <a:rPr lang="en-US" sz="1800" i="1" dirty="0" err="1">
                <a:ea typeface="宋体" pitchFamily="2" charset="-122"/>
              </a:rPr>
              <a:t>Pd</a:t>
            </a:r>
            <a:r>
              <a:rPr lang="en-US" sz="1800" i="1" dirty="0">
                <a:ea typeface="宋体" pitchFamily="2" charset="-122"/>
              </a:rPr>
              <a:t>, </a:t>
            </a:r>
            <a:r>
              <a:rPr lang="en-US" sz="1800" i="1" dirty="0" err="1">
                <a:ea typeface="宋体" pitchFamily="2" charset="-122"/>
              </a:rPr>
              <a:t>Ir</a:t>
            </a:r>
            <a:r>
              <a:rPr lang="en-US" sz="1800" i="1" dirty="0">
                <a:ea typeface="宋体" pitchFamily="2" charset="-122"/>
              </a:rPr>
              <a:t>, Pt, Rh, Co, Cu, Fe, Ni)</a:t>
            </a:r>
            <a:r>
              <a:rPr lang="en-US" altLang="zh-CN" sz="1800" i="1" dirty="0">
                <a:ea typeface="宋体" pitchFamily="2" charset="-122"/>
              </a:rPr>
              <a:t> </a:t>
            </a:r>
          </a:p>
          <a:p>
            <a:pPr marL="531813" indent="-354013" fontAlgn="auto">
              <a:spcAft>
                <a:spcPts val="0"/>
              </a:spcAft>
              <a:defRPr/>
            </a:pPr>
            <a:endParaRPr lang="en-US" sz="1800" i="1" dirty="0" smtClean="0">
              <a:cs typeface="Arial" charset="0"/>
            </a:endParaRPr>
          </a:p>
          <a:p>
            <a:pPr marL="531813" indent="-354013" fontAlgn="auto">
              <a:spcAft>
                <a:spcPts val="0"/>
              </a:spcAft>
              <a:defRPr/>
            </a:pPr>
            <a:r>
              <a:rPr lang="en-US" sz="1800" i="1" dirty="0" smtClean="0">
                <a:cs typeface="Arial" charset="0"/>
              </a:rPr>
              <a:t>Nanostructures </a:t>
            </a:r>
            <a:r>
              <a:rPr lang="en-US" sz="1800" i="1" dirty="0">
                <a:cs typeface="Arial" charset="0"/>
              </a:rPr>
              <a:t>(all materials)Conformal deposition around and inside nanostructures and MEMS</a:t>
            </a:r>
          </a:p>
          <a:p>
            <a:pPr marL="531813" indent="-354013">
              <a:lnSpc>
                <a:spcPct val="90000"/>
              </a:lnSpc>
              <a:spcBef>
                <a:spcPct val="0"/>
              </a:spcBef>
            </a:pPr>
            <a:endParaRPr lang="nb-NO" sz="1800" i="1" dirty="0" smtClean="0"/>
          </a:p>
          <a:p>
            <a:pPr marL="531813" indent="-354013">
              <a:lnSpc>
                <a:spcPct val="90000"/>
              </a:lnSpc>
              <a:spcBef>
                <a:spcPct val="0"/>
              </a:spcBef>
            </a:pPr>
            <a:r>
              <a:rPr lang="nb-NO" sz="1800" i="1" dirty="0" smtClean="0"/>
              <a:t>Oxides </a:t>
            </a:r>
            <a:r>
              <a:rPr lang="nb-NO" sz="1800" i="1" dirty="0"/>
              <a:t>(</a:t>
            </a:r>
            <a:r>
              <a:rPr lang="en-US" sz="1800" i="1" dirty="0"/>
              <a:t>Al</a:t>
            </a:r>
            <a:r>
              <a:rPr lang="en-US" sz="1800" i="1" baseline="-25000" dirty="0"/>
              <a:t>2</a:t>
            </a:r>
            <a:r>
              <a:rPr lang="en-US" sz="1800" i="1" dirty="0"/>
              <a:t>O</a:t>
            </a:r>
            <a:r>
              <a:rPr lang="en-US" sz="1800" i="1" baseline="-25000" dirty="0"/>
              <a:t>3</a:t>
            </a:r>
            <a:r>
              <a:rPr lang="en-US" sz="1800" i="1" dirty="0"/>
              <a:t>, </a:t>
            </a:r>
            <a:r>
              <a:rPr lang="en-US" sz="1800" i="1" dirty="0" err="1"/>
              <a:t>ZnO</a:t>
            </a:r>
            <a:r>
              <a:rPr lang="en-US" sz="1800" i="1" dirty="0"/>
              <a:t>, TiO</a:t>
            </a:r>
            <a:r>
              <a:rPr lang="en-US" sz="1800" i="1" baseline="-25000" dirty="0"/>
              <a:t>2</a:t>
            </a:r>
            <a:r>
              <a:rPr lang="en-US" sz="1800" i="1" dirty="0"/>
              <a:t>, HfO</a:t>
            </a:r>
            <a:r>
              <a:rPr lang="en-US" sz="1800" i="1" baseline="-25000" dirty="0"/>
              <a:t>2</a:t>
            </a:r>
            <a:r>
              <a:rPr lang="en-US" sz="1800" i="1" dirty="0"/>
              <a:t> , </a:t>
            </a:r>
            <a:r>
              <a:rPr lang="en-US" sz="1800" i="1" dirty="0" err="1"/>
              <a:t>HfSiO</a:t>
            </a:r>
            <a:r>
              <a:rPr lang="en-US" sz="1800" i="1" dirty="0"/>
              <a:t>, La</a:t>
            </a:r>
            <a:r>
              <a:rPr lang="en-US" sz="1800" i="1" baseline="-25000" dirty="0"/>
              <a:t>2</a:t>
            </a:r>
            <a:r>
              <a:rPr lang="en-US" sz="1800" i="1" dirty="0"/>
              <a:t>O</a:t>
            </a:r>
            <a:r>
              <a:rPr lang="en-US" sz="1800" i="1" baseline="-25000" dirty="0"/>
              <a:t>3</a:t>
            </a:r>
            <a:r>
              <a:rPr lang="en-US" sz="1800" i="1" dirty="0"/>
              <a:t>, SiO</a:t>
            </a:r>
            <a:r>
              <a:rPr lang="en-US" sz="1800" i="1" baseline="-25000" dirty="0"/>
              <a:t>2</a:t>
            </a:r>
            <a:r>
              <a:rPr lang="en-US" sz="1800" i="1" dirty="0"/>
              <a:t>, Ta</a:t>
            </a:r>
            <a:r>
              <a:rPr lang="en-US" sz="1800" i="1" baseline="-25000" dirty="0"/>
              <a:t>2</a:t>
            </a:r>
            <a:r>
              <a:rPr lang="en-US" sz="1800" i="1" dirty="0"/>
              <a:t>O</a:t>
            </a:r>
            <a:r>
              <a:rPr lang="en-US" sz="1800" i="1" baseline="-25000" dirty="0"/>
              <a:t>5</a:t>
            </a:r>
            <a:r>
              <a:rPr lang="nb-NO" sz="1800" i="1" dirty="0"/>
              <a:t>) ,</a:t>
            </a:r>
          </a:p>
          <a:p>
            <a:pPr marL="531813" indent="-354013"/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10018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t="75000"/>
          <a:stretch>
            <a:fillRect/>
          </a:stretch>
        </p:blipFill>
        <p:spPr bwMode="auto">
          <a:xfrm>
            <a:off x="10633" y="0"/>
            <a:ext cx="556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l="9859" t="6250" r="9859" b="31250"/>
          <a:stretch>
            <a:fillRect/>
          </a:stretch>
        </p:blipFill>
        <p:spPr bwMode="auto">
          <a:xfrm>
            <a:off x="5486400" y="-76200"/>
            <a:ext cx="3733800" cy="19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9859" t="4167" r="8450" b="31250"/>
          <a:stretch>
            <a:fillRect/>
          </a:stretch>
        </p:blipFill>
        <p:spPr bwMode="auto">
          <a:xfrm>
            <a:off x="5496246" y="1608162"/>
            <a:ext cx="3770976" cy="201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72917" b="2083"/>
          <a:stretch>
            <a:fillRect/>
          </a:stretch>
        </p:blipFill>
        <p:spPr bwMode="auto">
          <a:xfrm>
            <a:off x="1" y="1643418"/>
            <a:ext cx="5486400" cy="1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 l="11267" t="5881" r="11267" b="26666"/>
          <a:stretch>
            <a:fillRect/>
          </a:stretch>
        </p:blipFill>
        <p:spPr bwMode="auto">
          <a:xfrm>
            <a:off x="5486400" y="3360762"/>
            <a:ext cx="3723955" cy="20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 t="77777"/>
          <a:stretch>
            <a:fillRect/>
          </a:stretch>
        </p:blipFill>
        <p:spPr bwMode="auto">
          <a:xfrm>
            <a:off x="-3411" y="3415354"/>
            <a:ext cx="5499656" cy="16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lum bright="-6000" contrast="36000"/>
          </a:blip>
          <a:srcRect l="8412" t="6383" r="7477" b="27660"/>
          <a:stretch>
            <a:fillRect/>
          </a:stretch>
        </p:blipFill>
        <p:spPr bwMode="auto">
          <a:xfrm>
            <a:off x="5496246" y="5203252"/>
            <a:ext cx="3723954" cy="19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lum bright="-6000" contrast="36000"/>
          </a:blip>
          <a:srcRect t="76596" b="4256"/>
          <a:stretch>
            <a:fillRect/>
          </a:stretch>
        </p:blipFill>
        <p:spPr bwMode="auto">
          <a:xfrm>
            <a:off x="-3411" y="5203253"/>
            <a:ext cx="5489811" cy="16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2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Medical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design templat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13482</TotalTime>
  <Words>727</Words>
  <Application>Microsoft Office PowerPoint</Application>
  <PresentationFormat>On-screen Show (4:3)</PresentationFormat>
  <Paragraphs>176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Synthesis, Structure and Corrosion Behavior of Nanocoatings for Surgical Implants Materials</vt:lpstr>
      <vt:lpstr>المقدمة: </vt:lpstr>
      <vt:lpstr>PowerPoint Presentation</vt:lpstr>
      <vt:lpstr>PowerPoint Presentation</vt:lpstr>
      <vt:lpstr>PowerPoint Presentation</vt:lpstr>
      <vt:lpstr>   Atomic Layer Deposition (ALD)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Synthesis, Structure and Corrosion Behavior of Nano-Coating For Surgical Implants Materials</dc:title>
  <dc:creator>Haitham</dc:creator>
  <cp:lastModifiedBy>hathem</cp:lastModifiedBy>
  <cp:revision>166</cp:revision>
  <dcterms:created xsi:type="dcterms:W3CDTF">2006-08-16T00:00:00Z</dcterms:created>
  <dcterms:modified xsi:type="dcterms:W3CDTF">2015-04-28T07:03:26Z</dcterms:modified>
</cp:coreProperties>
</file>