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306" r:id="rId2"/>
    <p:sldId id="258" r:id="rId3"/>
    <p:sldId id="295" r:id="rId4"/>
    <p:sldId id="296" r:id="rId5"/>
    <p:sldId id="297" r:id="rId6"/>
    <p:sldId id="298" r:id="rId7"/>
    <p:sldId id="299" r:id="rId8"/>
    <p:sldId id="300" r:id="rId9"/>
    <p:sldId id="301" r:id="rId10"/>
    <p:sldId id="302" r:id="rId11"/>
    <p:sldId id="303" r:id="rId12"/>
    <p:sldId id="304" r:id="rId13"/>
    <p:sldId id="305" r:id="rId14"/>
    <p:sldId id="259" r:id="rId15"/>
    <p:sldId id="260" r:id="rId16"/>
    <p:sldId id="261" r:id="rId17"/>
    <p:sldId id="270" r:id="rId18"/>
    <p:sldId id="271" r:id="rId19"/>
    <p:sldId id="273" r:id="rId20"/>
    <p:sldId id="274" r:id="rId21"/>
    <p:sldId id="275" r:id="rId22"/>
    <p:sldId id="293" r:id="rId23"/>
    <p:sldId id="308" r:id="rId24"/>
    <p:sldId id="309" r:id="rId25"/>
    <p:sldId id="31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0093"/>
    <a:srgbClr val="FF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CFAFCC-475F-439C-9182-C3DC6E360798}" type="datetimeFigureOut">
              <a:rPr lang="en-US" smtClean="0"/>
              <a:pPr/>
              <a:t>1/3/2012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48CE83-F3C3-45A9-A31C-912F788B164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38313DB-9049-45C3-8E82-150C29917400}" type="datetimeFigureOut">
              <a:rPr lang="en-US" smtClean="0"/>
              <a:pPr/>
              <a:t>1/3/2012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CDA6DFF-BEF9-4626-8B0F-C06540390E4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38313DB-9049-45C3-8E82-150C29917400}" type="datetimeFigureOut">
              <a:rPr lang="en-US" smtClean="0"/>
              <a:pPr/>
              <a:t>1/3/2012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CDA6DFF-BEF9-4626-8B0F-C06540390E4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38313DB-9049-45C3-8E82-150C29917400}" type="datetimeFigureOut">
              <a:rPr lang="en-US" smtClean="0"/>
              <a:pPr/>
              <a:t>1/3/2012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CDA6DFF-BEF9-4626-8B0F-C06540390E4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38313DB-9049-45C3-8E82-150C29917400}" type="datetimeFigureOut">
              <a:rPr lang="en-US" smtClean="0"/>
              <a:pPr/>
              <a:t>1/3/2012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CDA6DFF-BEF9-4626-8B0F-C06540390E4A}"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38313DB-9049-45C3-8E82-150C29917400}" type="datetimeFigureOut">
              <a:rPr lang="en-US" smtClean="0"/>
              <a:pPr/>
              <a:t>1/3/2012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CDA6DFF-BEF9-4626-8B0F-C06540390E4A}"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38313DB-9049-45C3-8E82-150C29917400}" type="datetimeFigureOut">
              <a:rPr lang="en-US" smtClean="0"/>
              <a:pPr/>
              <a:t>1/3/2012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CDA6DFF-BEF9-4626-8B0F-C06540390E4A}"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38313DB-9049-45C3-8E82-150C29917400}" type="datetimeFigureOut">
              <a:rPr lang="en-US" smtClean="0"/>
              <a:pPr/>
              <a:t>1/3/2012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CDA6DFF-BEF9-4626-8B0F-C06540390E4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38313DB-9049-45C3-8E82-150C29917400}" type="datetimeFigureOut">
              <a:rPr lang="en-US" smtClean="0"/>
              <a:pPr/>
              <a:t>1/3/2012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CDA6DFF-BEF9-4626-8B0F-C06540390E4A}"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38313DB-9049-45C3-8E82-150C29917400}" type="datetimeFigureOut">
              <a:rPr lang="en-US" smtClean="0"/>
              <a:pPr/>
              <a:t>1/3/2012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CDA6DFF-BEF9-4626-8B0F-C06540390E4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38313DB-9049-45C3-8E82-150C29917400}" type="datetimeFigureOut">
              <a:rPr lang="en-US" smtClean="0"/>
              <a:pPr/>
              <a:t>1/3/2012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CDA6DFF-BEF9-4626-8B0F-C06540390E4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38313DB-9049-45C3-8E82-150C29917400}" type="datetimeFigureOut">
              <a:rPr lang="en-US" smtClean="0"/>
              <a:pPr/>
              <a:t>1/3/2012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CDA6DFF-BEF9-4626-8B0F-C06540390E4A}"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60093">
            <a:alpha val="0"/>
          </a:srgbClr>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38313DB-9049-45C3-8E82-150C29917400}" type="datetimeFigureOut">
              <a:rPr lang="en-US" smtClean="0"/>
              <a:pPr/>
              <a:t>1/3/2012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CDA6DFF-BEF9-4626-8B0F-C06540390E4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www.abet.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285860"/>
            <a:ext cx="7815290" cy="1222375"/>
          </a:xfrm>
        </p:spPr>
        <p:txBody>
          <a:bodyPr>
            <a:normAutofit/>
          </a:bodyPr>
          <a:lstStyle/>
          <a:p>
            <a:pPr algn="ctr"/>
            <a:r>
              <a:rPr lang="en-US" sz="4400" b="1" dirty="0" smtClean="0">
                <a:solidFill>
                  <a:schemeClr val="tx1"/>
                </a:solidFill>
              </a:rPr>
              <a:t>ABET  </a:t>
            </a:r>
            <a:r>
              <a:rPr lang="ar-SA" sz="4400" b="1" dirty="0" smtClean="0">
                <a:solidFill>
                  <a:schemeClr val="tx1"/>
                </a:solidFill>
              </a:rPr>
              <a:t> </a:t>
            </a:r>
            <a:r>
              <a:rPr lang="ar-IQ" sz="4400" b="1" dirty="0" smtClean="0">
                <a:solidFill>
                  <a:schemeClr val="tx1"/>
                </a:solidFill>
              </a:rPr>
              <a:t> </a:t>
            </a:r>
            <a:r>
              <a:rPr lang="ar-SA" sz="4400" b="1" dirty="0" smtClean="0">
                <a:solidFill>
                  <a:schemeClr val="tx1"/>
                </a:solidFill>
              </a:rPr>
              <a:t>أسس ومبادئ معايير ال</a:t>
            </a:r>
            <a:r>
              <a:rPr lang="ar-IQ" sz="4400" b="1" dirty="0" smtClean="0">
                <a:solidFill>
                  <a:schemeClr val="tx1"/>
                </a:solidFill>
              </a:rPr>
              <a:t>ـ</a:t>
            </a:r>
            <a:endParaRPr lang="ar-SA" sz="4400" b="1" dirty="0">
              <a:solidFill>
                <a:schemeClr val="tx1"/>
              </a:solidFill>
            </a:endParaRPr>
          </a:p>
        </p:txBody>
      </p:sp>
      <p:sp>
        <p:nvSpPr>
          <p:cNvPr id="3" name="Rectangle 2"/>
          <p:cNvSpPr/>
          <p:nvPr/>
        </p:nvSpPr>
        <p:spPr>
          <a:xfrm>
            <a:off x="571472" y="3000372"/>
            <a:ext cx="7786742" cy="14287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2800" b="1" dirty="0">
                <a:solidFill>
                  <a:schemeClr val="tx1"/>
                </a:solidFill>
                <a:effectLst>
                  <a:outerShdw blurRad="31750" dist="25400" dir="5400000" algn="tl" rotWithShape="0">
                    <a:srgbClr val="000000">
                      <a:alpha val="25000"/>
                    </a:srgbClr>
                  </a:outerShdw>
                </a:effectLst>
                <a:latin typeface="+mj-lt"/>
                <a:ea typeface="+mj-ea"/>
                <a:cs typeface="+mj-cs"/>
              </a:rPr>
              <a:t>محاضرة مقدمة من قبل </a:t>
            </a:r>
          </a:p>
          <a:p>
            <a:pPr algn="ctr"/>
            <a:r>
              <a:rPr lang="ar-IQ" sz="3200" b="1" dirty="0">
                <a:solidFill>
                  <a:schemeClr val="tx1"/>
                </a:solidFill>
                <a:effectLst>
                  <a:outerShdw blurRad="31750" dist="25400" dir="5400000" algn="tl" rotWithShape="0">
                    <a:srgbClr val="000000">
                      <a:alpha val="25000"/>
                    </a:srgbClr>
                  </a:outerShdw>
                </a:effectLst>
                <a:latin typeface="+mj-lt"/>
                <a:ea typeface="+mj-ea"/>
                <a:cs typeface="+mj-cs"/>
              </a:rPr>
              <a:t>قسم ضمان الجودة والاداء الجامعي في الجامعة </a:t>
            </a:r>
            <a:r>
              <a:rPr lang="ar-IQ" sz="3200" b="1" dirty="0" smtClean="0">
                <a:solidFill>
                  <a:schemeClr val="tx1"/>
                </a:solidFill>
                <a:effectLst>
                  <a:outerShdw blurRad="31750" dist="25400" dir="5400000" algn="tl" rotWithShape="0">
                    <a:srgbClr val="000000">
                      <a:alpha val="25000"/>
                    </a:srgbClr>
                  </a:outerShdw>
                </a:effectLst>
                <a:latin typeface="+mj-lt"/>
                <a:ea typeface="+mj-ea"/>
                <a:cs typeface="+mj-cs"/>
              </a:rPr>
              <a:t>التكنولوجية </a:t>
            </a:r>
            <a:endParaRPr lang="en-US" sz="3200" b="1" dirty="0">
              <a:solidFill>
                <a:schemeClr val="tx1"/>
              </a:solidFill>
              <a:effectLst>
                <a:outerShdw blurRad="31750" dist="25400" dir="5400000" algn="tl" rotWithShape="0">
                  <a:srgbClr val="000000">
                    <a:alpha val="25000"/>
                  </a:srgbClr>
                </a:outerShdw>
              </a:effectLst>
              <a:latin typeface="+mj-lt"/>
              <a:ea typeface="+mj-ea"/>
              <a:cs typeface="+mj-cs"/>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348" y="214290"/>
            <a:ext cx="8229600" cy="5643602"/>
          </a:xfrm>
        </p:spPr>
        <p:txBody>
          <a:bodyPr>
            <a:normAutofit lnSpcReduction="10000"/>
          </a:bodyPr>
          <a:lstStyle/>
          <a:p>
            <a:pPr>
              <a:buNone/>
            </a:pPr>
            <a:endParaRPr lang="ar-IQ" sz="2400" b="1" u="sng" dirty="0" smtClean="0">
              <a:solidFill>
                <a:srgbClr val="00B050"/>
              </a:solidFill>
            </a:endParaRPr>
          </a:p>
          <a:p>
            <a:pPr algn="r" rtl="1">
              <a:buNone/>
            </a:pPr>
            <a:r>
              <a:rPr lang="ar-SA" sz="2400" b="1" u="sng" dirty="0" smtClean="0">
                <a:solidFill>
                  <a:srgbClr val="00B050"/>
                </a:solidFill>
              </a:rPr>
              <a:t>المعيار السادس :  ( الكادرالتدريسي </a:t>
            </a:r>
            <a:r>
              <a:rPr lang="ar-SA" sz="2400" dirty="0" smtClean="0">
                <a:solidFill>
                  <a:srgbClr val="00B050"/>
                </a:solidFill>
              </a:rPr>
              <a:t>) :</a:t>
            </a:r>
          </a:p>
          <a:p>
            <a:pPr>
              <a:buNone/>
            </a:pPr>
            <a:endParaRPr lang="ar-SA" sz="2400" dirty="0" smtClean="0">
              <a:solidFill>
                <a:srgbClr val="00B050"/>
              </a:solidFill>
            </a:endParaRPr>
          </a:p>
          <a:p>
            <a:pPr algn="just" rtl="1">
              <a:buNone/>
            </a:pPr>
            <a:r>
              <a:rPr lang="ar-SA" sz="2400" b="1" dirty="0" smtClean="0">
                <a:solidFill>
                  <a:srgbClr val="00B050"/>
                </a:solidFill>
              </a:rPr>
              <a:t>يجب ان يتوفر في الكادر التدريسي :</a:t>
            </a:r>
          </a:p>
          <a:p>
            <a:pPr marL="514350" indent="-514350" algn="just" rtl="1">
              <a:buAutoNum type="arabic1Minus"/>
            </a:pPr>
            <a:r>
              <a:rPr lang="ar-SA" sz="2400" b="1" dirty="0" smtClean="0">
                <a:solidFill>
                  <a:srgbClr val="00B050"/>
                </a:solidFill>
              </a:rPr>
              <a:t>العدد الكافي من التدريسين ممن لهم القابلية لتغطية كافة مفردات البرنامج .</a:t>
            </a:r>
          </a:p>
          <a:p>
            <a:pPr marL="514350" indent="-514350" algn="just" rtl="1">
              <a:buAutoNum type="arabic1Minus"/>
            </a:pPr>
            <a:r>
              <a:rPr lang="ar-SA" sz="2400" b="1" dirty="0" smtClean="0">
                <a:solidFill>
                  <a:srgbClr val="00B050"/>
                </a:solidFill>
              </a:rPr>
              <a:t>يجب ان تتوافر في الهيئة التدريسية مواصفات علمية عالية ليمكنها أن تقدم للطالب النصح الكافي وال</a:t>
            </a:r>
            <a:r>
              <a:rPr lang="ar-IQ" sz="2400" b="1" dirty="0" smtClean="0">
                <a:solidFill>
                  <a:srgbClr val="00B050"/>
                </a:solidFill>
              </a:rPr>
              <a:t>ا</a:t>
            </a:r>
            <a:r>
              <a:rPr lang="ar-SA" sz="2400" b="1" dirty="0" smtClean="0">
                <a:solidFill>
                  <a:srgbClr val="00B050"/>
                </a:solidFill>
              </a:rPr>
              <a:t>رشاد فيما يتعلق بمفردات المنهج , وكذلك يجب أن يكون لعضو الهيئة التدريسية القابلية على تقييم وتقويم البرنامج بصورة مستمرة من ناحية الأهداف التربوية والمخرجات , أن المنظمة الشاملة لعنصر الهيئة التدريسية يجب أن يحكم بها النقاط التالية :</a:t>
            </a:r>
          </a:p>
          <a:p>
            <a:pPr marL="514350" indent="-514350" algn="just" rtl="1">
              <a:buFont typeface="+mj-lt"/>
              <a:buAutoNum type="arabicPeriod"/>
            </a:pPr>
            <a:r>
              <a:rPr lang="ar-SA" sz="2400" b="1" dirty="0" smtClean="0">
                <a:solidFill>
                  <a:srgbClr val="00B050"/>
                </a:solidFill>
              </a:rPr>
              <a:t>تنوع الثقافة وخلفيتها .</a:t>
            </a:r>
          </a:p>
          <a:p>
            <a:pPr marL="514350" indent="-514350" algn="just" rtl="1">
              <a:buFont typeface="+mj-lt"/>
              <a:buAutoNum type="arabicPeriod"/>
            </a:pPr>
            <a:r>
              <a:rPr lang="ar-SA" sz="2400" b="1" dirty="0" smtClean="0">
                <a:solidFill>
                  <a:srgbClr val="00B050"/>
                </a:solidFill>
              </a:rPr>
              <a:t>الخبرة وكفاءة التدريس .</a:t>
            </a:r>
          </a:p>
          <a:p>
            <a:pPr marL="514350" indent="-514350" algn="just" rtl="1">
              <a:buFont typeface="+mj-lt"/>
              <a:buAutoNum type="arabicPeriod"/>
            </a:pPr>
            <a:r>
              <a:rPr lang="ar-SA" sz="2400" b="1" dirty="0" smtClean="0">
                <a:solidFill>
                  <a:srgbClr val="00B050"/>
                </a:solidFill>
              </a:rPr>
              <a:t>القابلية على التواصل .</a:t>
            </a:r>
          </a:p>
          <a:p>
            <a:pPr marL="514350" indent="-514350" algn="just" rtl="1">
              <a:buFont typeface="+mj-lt"/>
              <a:buAutoNum type="arabicPeriod"/>
            </a:pPr>
            <a:r>
              <a:rPr lang="ar-SA" sz="2400" b="1" dirty="0" smtClean="0">
                <a:solidFill>
                  <a:srgbClr val="00B050"/>
                </a:solidFill>
              </a:rPr>
              <a:t>الرغبة في العمل على تطوير البرامج من ناحية الكفاءة .</a:t>
            </a:r>
          </a:p>
          <a:p>
            <a:pPr marL="514350" indent="-514350" algn="just" rtl="1">
              <a:buFont typeface="+mj-lt"/>
              <a:buAutoNum type="arabicPeriod"/>
            </a:pPr>
            <a:r>
              <a:rPr lang="ar-SA" sz="2400" b="1" dirty="0" smtClean="0">
                <a:solidFill>
                  <a:srgbClr val="00B050"/>
                </a:solidFill>
              </a:rPr>
              <a:t>المشاركة في المجتمعات المهنية .</a:t>
            </a:r>
            <a:endParaRPr lang="ar-SA" sz="2000" b="1" dirty="0" smtClean="0">
              <a:solidFill>
                <a:srgbClr val="00B050"/>
              </a:solidFill>
            </a:endParaRPr>
          </a:p>
          <a:p>
            <a:pPr marL="514350" indent="-514350">
              <a:buFont typeface="+mj-lt"/>
              <a:buAutoNum type="arabicPeriod"/>
            </a:pPr>
            <a:endParaRPr lang="ar-SA" sz="2000" dirty="0" smtClean="0"/>
          </a:p>
          <a:p>
            <a:pPr>
              <a:buNone/>
            </a:pPr>
            <a:endParaRPr lang="ar-SA" sz="200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785794"/>
            <a:ext cx="8229600" cy="4525963"/>
          </a:xfrm>
        </p:spPr>
        <p:txBody>
          <a:bodyPr>
            <a:normAutofit/>
          </a:bodyPr>
          <a:lstStyle/>
          <a:p>
            <a:pPr algn="r" rtl="1">
              <a:buNone/>
            </a:pPr>
            <a:r>
              <a:rPr lang="ar-SA" sz="2400" b="1" u="sng" dirty="0" smtClean="0">
                <a:solidFill>
                  <a:srgbClr val="00B050"/>
                </a:solidFill>
              </a:rPr>
              <a:t>المعيار السابع :(متطلبات </a:t>
            </a:r>
            <a:r>
              <a:rPr lang="ar-SA" sz="2400" b="1" u="sng" dirty="0" err="1" smtClean="0">
                <a:solidFill>
                  <a:srgbClr val="00B050"/>
                </a:solidFill>
              </a:rPr>
              <a:t>البنى</a:t>
            </a:r>
            <a:r>
              <a:rPr lang="ar-SA" sz="2400" b="1" u="sng" dirty="0" smtClean="0">
                <a:solidFill>
                  <a:srgbClr val="00B050"/>
                </a:solidFill>
              </a:rPr>
              <a:t> التحتية ) </a:t>
            </a:r>
            <a:r>
              <a:rPr lang="ar-SA" sz="2400" u="sng" dirty="0" smtClean="0">
                <a:solidFill>
                  <a:srgbClr val="00B050"/>
                </a:solidFill>
              </a:rPr>
              <a:t>:</a:t>
            </a:r>
          </a:p>
          <a:p>
            <a:pPr algn="just" rtl="1">
              <a:buNone/>
            </a:pPr>
            <a:endParaRPr lang="ar-SA" sz="2400" b="1" dirty="0" smtClean="0">
              <a:solidFill>
                <a:srgbClr val="00B050"/>
              </a:solidFill>
            </a:endParaRPr>
          </a:p>
          <a:p>
            <a:pPr algn="just" rtl="1"/>
            <a:r>
              <a:rPr lang="ar-SA" sz="2400" b="1" dirty="0" smtClean="0">
                <a:solidFill>
                  <a:srgbClr val="00B050"/>
                </a:solidFill>
              </a:rPr>
              <a:t>يجب توفر قاعات دراسية ومختبرات مع أجهزة حديثة والتي </a:t>
            </a:r>
            <a:r>
              <a:rPr lang="ar-SA" sz="2400" b="1" dirty="0" err="1" smtClean="0">
                <a:solidFill>
                  <a:srgbClr val="00B050"/>
                </a:solidFill>
              </a:rPr>
              <a:t>تتلائم</a:t>
            </a:r>
            <a:r>
              <a:rPr lang="ar-SA" sz="2400" b="1" dirty="0" smtClean="0">
                <a:solidFill>
                  <a:srgbClr val="00B050"/>
                </a:solidFill>
              </a:rPr>
              <a:t> مع </a:t>
            </a:r>
            <a:r>
              <a:rPr lang="ar-SA" sz="2400" b="1" dirty="0" err="1" smtClean="0">
                <a:solidFill>
                  <a:srgbClr val="00B050"/>
                </a:solidFill>
              </a:rPr>
              <a:t>اهداف</a:t>
            </a:r>
            <a:r>
              <a:rPr lang="ar-SA" sz="2400" b="1" dirty="0" smtClean="0">
                <a:solidFill>
                  <a:srgbClr val="00B050"/>
                </a:solidFill>
              </a:rPr>
              <a:t> البرنامج وتوفر بيئة مناسبة تعليمية .</a:t>
            </a:r>
          </a:p>
          <a:p>
            <a:pPr algn="just" rtl="1"/>
            <a:r>
              <a:rPr lang="ar-SA" sz="2400" b="1" dirty="0" smtClean="0">
                <a:solidFill>
                  <a:srgbClr val="00B050"/>
                </a:solidFill>
              </a:rPr>
              <a:t>أن توفر</a:t>
            </a:r>
            <a:r>
              <a:rPr lang="ar-IQ" sz="2400" b="1" dirty="0" smtClean="0">
                <a:solidFill>
                  <a:srgbClr val="00B050"/>
                </a:solidFill>
              </a:rPr>
              <a:t> </a:t>
            </a:r>
            <a:r>
              <a:rPr lang="ar-SA" sz="2400" b="1" dirty="0" smtClean="0">
                <a:solidFill>
                  <a:srgbClr val="00B050"/>
                </a:solidFill>
              </a:rPr>
              <a:t>هذه المتطلبات ضرورية لزيادة التفاعل بين الهيئة التدريسية والطلبة وتخلق المناخ الملائم والمشجع على تنمية المهنة وتطورها .</a:t>
            </a:r>
          </a:p>
          <a:p>
            <a:pPr algn="just" rtl="1"/>
            <a:r>
              <a:rPr lang="ar-SA" sz="2400" b="1" dirty="0" smtClean="0">
                <a:solidFill>
                  <a:srgbClr val="00B050"/>
                </a:solidFill>
              </a:rPr>
              <a:t>يجب أن يوفر البرنامج فرصة للطلبة للتعليم </a:t>
            </a:r>
            <a:r>
              <a:rPr lang="ar-SA" sz="2400" b="1" dirty="0" err="1" smtClean="0">
                <a:solidFill>
                  <a:srgbClr val="00B050"/>
                </a:solidFill>
              </a:rPr>
              <a:t>وأستخدام</a:t>
            </a:r>
            <a:r>
              <a:rPr lang="ar-SA" sz="2400" b="1" dirty="0" smtClean="0">
                <a:solidFill>
                  <a:srgbClr val="00B050"/>
                </a:solidFill>
              </a:rPr>
              <a:t> أحدث ألأدوات ألهندسية</a:t>
            </a:r>
          </a:p>
          <a:p>
            <a:pPr algn="just" rtl="1"/>
            <a:r>
              <a:rPr lang="ar-SA" sz="2400" b="1" dirty="0" smtClean="0">
                <a:solidFill>
                  <a:srgbClr val="00B050"/>
                </a:solidFill>
              </a:rPr>
              <a:t>أن </a:t>
            </a:r>
            <a:r>
              <a:rPr lang="ar-SA" sz="2400" b="1" dirty="0" err="1" smtClean="0">
                <a:solidFill>
                  <a:srgbClr val="00B050"/>
                </a:solidFill>
              </a:rPr>
              <a:t>البنى</a:t>
            </a:r>
            <a:r>
              <a:rPr lang="ar-SA" sz="2400" b="1" dirty="0" smtClean="0">
                <a:solidFill>
                  <a:srgbClr val="00B050"/>
                </a:solidFill>
              </a:rPr>
              <a:t> التحتية المتعلقة بتكنولوجيا المعلومات يجب أن تكون متوفرة لكي تدعم الفعاليات التعليمية التي يقوم </a:t>
            </a:r>
            <a:r>
              <a:rPr lang="ar-SA" sz="2400" b="1" dirty="0" err="1" smtClean="0">
                <a:solidFill>
                  <a:srgbClr val="00B050"/>
                </a:solidFill>
              </a:rPr>
              <a:t>بها</a:t>
            </a:r>
            <a:r>
              <a:rPr lang="ar-SA" sz="2400" b="1" dirty="0" smtClean="0">
                <a:solidFill>
                  <a:srgbClr val="00B050"/>
                </a:solidFill>
              </a:rPr>
              <a:t> الطلبة والتدريسيين والأهداف التربوية للبرنامج والمؤسسة التعليمية </a:t>
            </a:r>
            <a:r>
              <a:rPr lang="ar-SA" sz="2400" dirty="0" smtClean="0">
                <a:solidFill>
                  <a:srgbClr val="00B050"/>
                </a:solidFill>
              </a:rPr>
              <a:t>.</a:t>
            </a:r>
            <a:endParaRPr lang="ar-SA" sz="2400" dirty="0">
              <a:solidFill>
                <a:srgbClr val="00B050"/>
              </a:solidFill>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1214422"/>
            <a:ext cx="8229600" cy="3571900"/>
          </a:xfrm>
        </p:spPr>
        <p:txBody>
          <a:bodyPr>
            <a:normAutofit/>
          </a:bodyPr>
          <a:lstStyle/>
          <a:p>
            <a:pPr algn="just">
              <a:buNone/>
            </a:pPr>
            <a:endParaRPr lang="ar-IQ" sz="2400" b="1" u="sng" dirty="0" smtClean="0">
              <a:solidFill>
                <a:srgbClr val="00B050"/>
              </a:solidFill>
            </a:endParaRPr>
          </a:p>
          <a:p>
            <a:pPr algn="just" rtl="1">
              <a:buNone/>
            </a:pPr>
            <a:r>
              <a:rPr lang="ar-SA" sz="2400" b="1" u="sng" dirty="0" smtClean="0">
                <a:solidFill>
                  <a:srgbClr val="00B050"/>
                </a:solidFill>
              </a:rPr>
              <a:t>المعيار الثامن : ( ألدعم ) </a:t>
            </a:r>
            <a:r>
              <a:rPr lang="ar-SA" sz="2400" u="sng" dirty="0" smtClean="0">
                <a:solidFill>
                  <a:srgbClr val="00B050"/>
                </a:solidFill>
              </a:rPr>
              <a:t>:</a:t>
            </a:r>
          </a:p>
          <a:p>
            <a:pPr algn="just" rtl="1">
              <a:buNone/>
            </a:pPr>
            <a:endParaRPr lang="ar-SA" sz="2400" u="sng" dirty="0" smtClean="0">
              <a:solidFill>
                <a:srgbClr val="00B050"/>
              </a:solidFill>
            </a:endParaRPr>
          </a:p>
          <a:p>
            <a:pPr algn="just" rtl="1">
              <a:buNone/>
            </a:pPr>
            <a:r>
              <a:rPr lang="ar-SA" sz="2400" b="1" dirty="0" smtClean="0">
                <a:solidFill>
                  <a:srgbClr val="00B050"/>
                </a:solidFill>
              </a:rPr>
              <a:t>أن دعم ألمؤسسة التعليمية من ناحية الموارد المالية والقيادة البناءة يجب أن يكون الدعم فعالا لضمان ديمومة وقيمة البرنامج , أن الموارد يجب أن تكون مهيئة لضمان ال</a:t>
            </a:r>
            <a:r>
              <a:rPr lang="ar-IQ" sz="2400" b="1" dirty="0" smtClean="0">
                <a:solidFill>
                  <a:srgbClr val="00B050"/>
                </a:solidFill>
              </a:rPr>
              <a:t>ا</a:t>
            </a:r>
            <a:r>
              <a:rPr lang="ar-SA" sz="2400" b="1" dirty="0" smtClean="0">
                <a:solidFill>
                  <a:srgbClr val="00B050"/>
                </a:solidFill>
              </a:rPr>
              <a:t>ستمرارية والتشغيل لكافة المرافق والأجهزة المختبرية المتعلقة بالبرنامج , اضافة الى دعم الفقرات المتعلقة بالخدمات .</a:t>
            </a:r>
            <a:endParaRPr lang="en-US" sz="2400" b="1" dirty="0" smtClean="0">
              <a:solidFill>
                <a:srgbClr val="00B050"/>
              </a:solidFill>
            </a:endParaRPr>
          </a:p>
          <a:p>
            <a:pPr>
              <a:buNone/>
            </a:pPr>
            <a:endParaRPr lang="ar-SA" b="1"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348" y="1714488"/>
            <a:ext cx="8229600" cy="2400303"/>
          </a:xfrm>
        </p:spPr>
        <p:txBody>
          <a:bodyPr>
            <a:normAutofit fontScale="92500" lnSpcReduction="20000"/>
          </a:bodyPr>
          <a:lstStyle/>
          <a:p>
            <a:pPr algn="r" rtl="1">
              <a:buNone/>
            </a:pPr>
            <a:r>
              <a:rPr lang="ar-SA" sz="2600" b="1" u="sng" dirty="0" smtClean="0">
                <a:solidFill>
                  <a:srgbClr val="00B050"/>
                </a:solidFill>
              </a:rPr>
              <a:t>المعيار التاسع :(معايير البرنامج) :</a:t>
            </a:r>
          </a:p>
          <a:p>
            <a:pPr algn="just" rtl="1">
              <a:buNone/>
            </a:pPr>
            <a:endParaRPr lang="ar-SA" sz="2600" dirty="0" smtClean="0">
              <a:solidFill>
                <a:srgbClr val="00B050"/>
              </a:solidFill>
            </a:endParaRPr>
          </a:p>
          <a:p>
            <a:pPr algn="just" rtl="1"/>
            <a:r>
              <a:rPr lang="ar-SA" sz="2600" b="1" dirty="0" smtClean="0">
                <a:solidFill>
                  <a:srgbClr val="00B050"/>
                </a:solidFill>
              </a:rPr>
              <a:t>يجب على البرنامج أن يستوفي على معايير البرنامج التطبيقية . أن معايير البرنامج توفر ال</a:t>
            </a:r>
            <a:r>
              <a:rPr lang="ar-IQ" sz="2600" b="1" dirty="0" smtClean="0">
                <a:solidFill>
                  <a:srgbClr val="00B050"/>
                </a:solidFill>
              </a:rPr>
              <a:t>ا</a:t>
            </a:r>
            <a:r>
              <a:rPr lang="ar-SA" sz="2600" b="1" dirty="0" smtClean="0">
                <a:solidFill>
                  <a:srgbClr val="00B050"/>
                </a:solidFill>
              </a:rPr>
              <a:t>حتياجات النوعية لدرجة البكالوريوس والتي يمكن تطبيقها حسب ال</a:t>
            </a:r>
            <a:r>
              <a:rPr lang="ar-IQ" sz="2600" b="1" dirty="0" smtClean="0">
                <a:solidFill>
                  <a:srgbClr val="00B050"/>
                </a:solidFill>
              </a:rPr>
              <a:t>ا</a:t>
            </a:r>
            <a:r>
              <a:rPr lang="ar-SA" sz="2600" b="1" dirty="0" smtClean="0">
                <a:solidFill>
                  <a:srgbClr val="00B050"/>
                </a:solidFill>
              </a:rPr>
              <a:t>ختصاص الهندسي . </a:t>
            </a:r>
          </a:p>
          <a:p>
            <a:pPr algn="just" rtl="1"/>
            <a:r>
              <a:rPr lang="ar-SA" sz="2600" b="1" dirty="0" smtClean="0">
                <a:solidFill>
                  <a:srgbClr val="00B050"/>
                </a:solidFill>
              </a:rPr>
              <a:t>أن متطلبات معايير برنامج معين تكون محددة حسب </a:t>
            </a:r>
            <a:r>
              <a:rPr lang="ar-SA" sz="2600" b="1" dirty="0" err="1" smtClean="0">
                <a:solidFill>
                  <a:srgbClr val="00B050"/>
                </a:solidFill>
              </a:rPr>
              <a:t>أختصاص</a:t>
            </a:r>
            <a:r>
              <a:rPr lang="ar-SA" sz="2600" b="1" dirty="0" smtClean="0">
                <a:solidFill>
                  <a:srgbClr val="00B050"/>
                </a:solidFill>
              </a:rPr>
              <a:t> البرنامج وتخصصات أعضاء الهيئة التدريسية . </a:t>
            </a:r>
          </a:p>
          <a:p>
            <a:pPr algn="just">
              <a:buNone/>
            </a:pPr>
            <a:endParaRPr lang="ar-SA" sz="2800" dirty="0">
              <a:solidFill>
                <a:srgbClr val="00B050"/>
              </a:solidFill>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pPr>
              <a:defRPr/>
            </a:pPr>
            <a:fld id="{00EAAD80-DFB8-44D2-BE17-6AA08CB6E034}" type="slidenum">
              <a:rPr lang="en-US"/>
              <a:pPr>
                <a:defRPr/>
              </a:pPr>
              <a:t>14</a:t>
            </a:fld>
            <a:endParaRPr lang="en-US"/>
          </a:p>
        </p:txBody>
      </p:sp>
      <p:sp>
        <p:nvSpPr>
          <p:cNvPr id="17411" name="Rectangle 2"/>
          <p:cNvSpPr>
            <a:spLocks noChangeArrowheads="1"/>
          </p:cNvSpPr>
          <p:nvPr/>
        </p:nvSpPr>
        <p:spPr bwMode="auto">
          <a:xfrm>
            <a:off x="1828800" y="3698875"/>
            <a:ext cx="6248400" cy="720725"/>
          </a:xfrm>
          <a:prstGeom prst="rect">
            <a:avLst/>
          </a:prstGeom>
          <a:solidFill>
            <a:srgbClr val="0000FF"/>
          </a:solidFill>
          <a:ln w="38100">
            <a:solidFill>
              <a:srgbClr val="99CC00"/>
            </a:solidFill>
            <a:miter lim="800000"/>
            <a:headEnd type="none" w="sm" len="sm"/>
            <a:tailEnd type="none" w="sm" len="sm"/>
          </a:ln>
        </p:spPr>
        <p:txBody>
          <a:bodyPr wrap="none" anchor="ctr"/>
          <a:lstStyle/>
          <a:p>
            <a:endParaRPr lang="en-US"/>
          </a:p>
        </p:txBody>
      </p:sp>
      <p:sp>
        <p:nvSpPr>
          <p:cNvPr id="140292" name="Text Box 4"/>
          <p:cNvSpPr txBox="1">
            <a:spLocks noChangeArrowheads="1"/>
          </p:cNvSpPr>
          <p:nvPr/>
        </p:nvSpPr>
        <p:spPr bwMode="auto">
          <a:xfrm>
            <a:off x="0" y="914400"/>
            <a:ext cx="9144000" cy="823913"/>
          </a:xfrm>
          <a:prstGeom prst="rect">
            <a:avLst/>
          </a:prstGeom>
          <a:noFill/>
          <a:ln w="9525">
            <a:noFill/>
            <a:miter lim="800000"/>
            <a:headEnd/>
            <a:tailEnd/>
          </a:ln>
          <a:effectLst/>
        </p:spPr>
        <p:txBody>
          <a:bodyPr>
            <a:spAutoFit/>
          </a:bodyPr>
          <a:lstStyle/>
          <a:p>
            <a:pPr algn="ctr" eaLnBrk="1" hangingPunct="1">
              <a:spcBef>
                <a:spcPct val="50000"/>
              </a:spcBef>
              <a:defRPr/>
            </a:pPr>
            <a:r>
              <a:rPr lang="ar-EG" sz="4800" b="1">
                <a:solidFill>
                  <a:srgbClr val="FF0000"/>
                </a:solidFill>
                <a:effectLst>
                  <a:outerShdw blurRad="38100" dist="38100" dir="2700000" algn="tl">
                    <a:srgbClr val="C0C0C0"/>
                  </a:outerShdw>
                </a:effectLst>
                <a:latin typeface="Arial" charset="0"/>
                <a:cs typeface="Arabic Transparent" pitchFamily="2" charset="-78"/>
              </a:rPr>
              <a:t>فكرة الاعتماد الأكاديمى</a:t>
            </a:r>
            <a:endParaRPr lang="en-GB" sz="4800" b="1">
              <a:solidFill>
                <a:srgbClr val="FF0000"/>
              </a:solidFill>
              <a:effectLst>
                <a:outerShdw blurRad="38100" dist="38100" dir="2700000" algn="tl">
                  <a:srgbClr val="C0C0C0"/>
                </a:outerShdw>
              </a:effectLst>
              <a:latin typeface="Arial" charset="0"/>
              <a:cs typeface="Arabic Transparent" pitchFamily="2" charset="-78"/>
            </a:endParaRPr>
          </a:p>
        </p:txBody>
      </p:sp>
      <p:sp>
        <p:nvSpPr>
          <p:cNvPr id="140293" name="Rectangle 5"/>
          <p:cNvSpPr>
            <a:spLocks noChangeArrowheads="1"/>
          </p:cNvSpPr>
          <p:nvPr/>
        </p:nvSpPr>
        <p:spPr bwMode="auto">
          <a:xfrm>
            <a:off x="1219200" y="2501900"/>
            <a:ext cx="7740650" cy="3713182"/>
          </a:xfrm>
          <a:prstGeom prst="rect">
            <a:avLst/>
          </a:prstGeom>
          <a:noFill/>
          <a:ln w="12700">
            <a:noFill/>
            <a:miter lim="800000"/>
            <a:headEnd/>
            <a:tailEnd/>
          </a:ln>
          <a:effectLst/>
        </p:spPr>
        <p:txBody>
          <a:bodyPr lIns="90488" tIns="44450" rIns="90488" bIns="44450"/>
          <a:lstStyle/>
          <a:p>
            <a:pPr marL="342900" indent="-342900" algn="justLow" rtl="1" eaLnBrk="1" hangingPunct="1">
              <a:lnSpc>
                <a:spcPct val="80000"/>
              </a:lnSpc>
              <a:spcBef>
                <a:spcPct val="20000"/>
              </a:spcBef>
              <a:buClr>
                <a:schemeClr val="tx1"/>
              </a:buClr>
              <a:buSzPct val="75000"/>
              <a:buFont typeface="Wingdings" pitchFamily="2" charset="2"/>
              <a:buChar char="l"/>
              <a:defRPr/>
            </a:pPr>
            <a:r>
              <a:rPr lang="ar-SA" sz="2400" dirty="0">
                <a:solidFill>
                  <a:schemeClr val="bg1"/>
                </a:solidFill>
                <a:effectLst>
                  <a:outerShdw blurRad="38100" dist="38100" dir="2700000" algn="tl">
                    <a:srgbClr val="C0C0C0"/>
                  </a:outerShdw>
                </a:effectLst>
                <a:latin typeface="Arial" charset="0"/>
                <a:cs typeface="Arabic Transparent" pitchFamily="2" charset="-78"/>
              </a:rPr>
              <a:t> </a:t>
            </a:r>
            <a:r>
              <a:rPr lang="ar-SA" sz="2800" b="1" dirty="0">
                <a:solidFill>
                  <a:srgbClr val="FF0000"/>
                </a:solidFill>
                <a:latin typeface="Arial" charset="0"/>
                <a:cs typeface="+mj-cs"/>
              </a:rPr>
              <a:t>لا تستطيع الكلية - مثلها فى ذلك مثل أى منشأة - أن تحسن فى أدائها بطريقة منهجية قبل التعرف على كل من</a:t>
            </a:r>
            <a:r>
              <a:rPr lang="ar-SA" sz="2800" b="1" dirty="0">
                <a:solidFill>
                  <a:schemeClr val="bg1"/>
                </a:solidFill>
                <a:latin typeface="Arial" charset="0"/>
                <a:cs typeface="+mj-cs"/>
              </a:rPr>
              <a:t> </a:t>
            </a:r>
            <a:r>
              <a:rPr lang="ar-SA" sz="2800" b="1" u="sng" dirty="0">
                <a:solidFill>
                  <a:srgbClr val="0033CC"/>
                </a:solidFill>
                <a:latin typeface="Arial" charset="0"/>
                <a:cs typeface="+mj-cs"/>
              </a:rPr>
              <a:t>الإيجابيات</a:t>
            </a:r>
            <a:r>
              <a:rPr lang="ar-SA" sz="2800" b="1" dirty="0">
                <a:solidFill>
                  <a:srgbClr val="0033CC"/>
                </a:solidFill>
                <a:latin typeface="Arial" charset="0"/>
                <a:cs typeface="+mj-cs"/>
              </a:rPr>
              <a:t> و</a:t>
            </a:r>
            <a:r>
              <a:rPr lang="ar-SA" sz="2800" b="1" u="sng" dirty="0">
                <a:solidFill>
                  <a:srgbClr val="0033CC"/>
                </a:solidFill>
                <a:latin typeface="Arial" charset="0"/>
                <a:cs typeface="+mj-cs"/>
              </a:rPr>
              <a:t>السلبيات</a:t>
            </a:r>
            <a:r>
              <a:rPr lang="ar-SA" sz="2800" b="1" dirty="0">
                <a:solidFill>
                  <a:schemeClr val="bg1"/>
                </a:solidFill>
                <a:latin typeface="Arial" charset="0"/>
                <a:cs typeface="+mj-cs"/>
              </a:rPr>
              <a:t>.</a:t>
            </a:r>
          </a:p>
          <a:p>
            <a:pPr marL="342900" indent="-342900" algn="justLow" rtl="1" eaLnBrk="1" hangingPunct="1">
              <a:lnSpc>
                <a:spcPct val="80000"/>
              </a:lnSpc>
              <a:spcBef>
                <a:spcPct val="20000"/>
              </a:spcBef>
              <a:buClr>
                <a:schemeClr val="tx1"/>
              </a:buClr>
              <a:buSzPct val="75000"/>
              <a:defRPr/>
            </a:pPr>
            <a:endParaRPr lang="ar-SA" sz="2000" dirty="0" smtClean="0">
              <a:solidFill>
                <a:schemeClr val="bg1"/>
              </a:solidFill>
              <a:effectLst>
                <a:outerShdw blurRad="38100" dist="38100" dir="2700000" algn="tl">
                  <a:srgbClr val="C0C0C0"/>
                </a:outerShdw>
              </a:effectLst>
              <a:latin typeface="Arial" charset="0"/>
              <a:cs typeface="Arabic Transparent" pitchFamily="2" charset="-78"/>
            </a:endParaRPr>
          </a:p>
          <a:p>
            <a:pPr marL="342900" indent="-342900" algn="justLow" rtl="1" eaLnBrk="1" hangingPunct="1">
              <a:lnSpc>
                <a:spcPct val="80000"/>
              </a:lnSpc>
              <a:spcBef>
                <a:spcPct val="20000"/>
              </a:spcBef>
              <a:buClr>
                <a:schemeClr val="tx1"/>
              </a:buClr>
              <a:buSzPct val="75000"/>
              <a:buFont typeface="Wingdings" pitchFamily="2" charset="2"/>
              <a:buNone/>
              <a:defRPr/>
            </a:pPr>
            <a:r>
              <a:rPr lang="ar-IQ" sz="2400" dirty="0" smtClean="0">
                <a:solidFill>
                  <a:srgbClr val="FFFF00"/>
                </a:solidFill>
                <a:latin typeface="Arial" charset="0"/>
                <a:cs typeface="+mj-cs"/>
              </a:rPr>
              <a:t> </a:t>
            </a:r>
            <a:r>
              <a:rPr lang="ar-SA" sz="2400" dirty="0" smtClean="0">
                <a:solidFill>
                  <a:srgbClr val="FFFF00"/>
                </a:solidFill>
                <a:latin typeface="Arial" charset="0"/>
                <a:cs typeface="+mj-cs"/>
              </a:rPr>
              <a:t>      </a:t>
            </a:r>
            <a:r>
              <a:rPr lang="ar-IQ" sz="2400" dirty="0" smtClean="0">
                <a:solidFill>
                  <a:srgbClr val="FFFF00"/>
                </a:solidFill>
                <a:latin typeface="Arial" charset="0"/>
                <a:cs typeface="+mj-cs"/>
              </a:rPr>
              <a:t> </a:t>
            </a:r>
            <a:r>
              <a:rPr lang="en-US" sz="2400" dirty="0" smtClean="0">
                <a:solidFill>
                  <a:srgbClr val="FFFF00"/>
                </a:solidFill>
                <a:latin typeface="Arial" charset="0"/>
                <a:cs typeface="+mj-cs"/>
              </a:rPr>
              <a:t>        </a:t>
            </a:r>
            <a:r>
              <a:rPr lang="ar-IQ" sz="2400" dirty="0" smtClean="0">
                <a:solidFill>
                  <a:srgbClr val="FFFF00"/>
                </a:solidFill>
                <a:latin typeface="Arial" charset="0"/>
                <a:cs typeface="+mj-cs"/>
              </a:rPr>
              <a:t>  </a:t>
            </a:r>
            <a:r>
              <a:rPr lang="ar-SA" sz="2400" b="1" dirty="0">
                <a:solidFill>
                  <a:srgbClr val="FFFF00"/>
                </a:solidFill>
                <a:latin typeface="Arial" charset="0"/>
                <a:cs typeface="+mj-cs"/>
              </a:rPr>
              <a:t>أى أن الكلية تحتاج إلى القيام بعمليات تقويم أكاديمى</a:t>
            </a:r>
            <a:r>
              <a:rPr lang="ar-SA" sz="2400" dirty="0">
                <a:solidFill>
                  <a:srgbClr val="FFFF00"/>
                </a:solidFill>
                <a:effectLst>
                  <a:outerShdw blurRad="38100" dist="38100" dir="2700000" algn="tl">
                    <a:srgbClr val="C0C0C0"/>
                  </a:outerShdw>
                </a:effectLst>
                <a:latin typeface="Arial" charset="0"/>
                <a:cs typeface="+mj-cs"/>
              </a:rPr>
              <a:t>.</a:t>
            </a:r>
          </a:p>
          <a:p>
            <a:pPr marL="342900" indent="-342900" algn="justLow" rtl="1" eaLnBrk="1" hangingPunct="1">
              <a:lnSpc>
                <a:spcPct val="80000"/>
              </a:lnSpc>
              <a:spcBef>
                <a:spcPct val="20000"/>
              </a:spcBef>
              <a:buClr>
                <a:schemeClr val="tx1"/>
              </a:buClr>
              <a:buSzPct val="75000"/>
              <a:buFont typeface="Wingdings" pitchFamily="2" charset="2"/>
              <a:buChar char="l"/>
              <a:defRPr/>
            </a:pPr>
            <a:endParaRPr lang="ar-SA" sz="2400" dirty="0">
              <a:solidFill>
                <a:schemeClr val="bg1"/>
              </a:solidFill>
              <a:effectLst>
                <a:outerShdw blurRad="38100" dist="38100" dir="2700000" algn="tl">
                  <a:srgbClr val="C0C0C0"/>
                </a:outerShdw>
              </a:effectLst>
              <a:latin typeface="Arial" charset="0"/>
              <a:cs typeface="Arabic Transparent" pitchFamily="2" charset="-78"/>
            </a:endParaRPr>
          </a:p>
          <a:p>
            <a:pPr marL="342900" indent="-342900" algn="justLow" rtl="1" eaLnBrk="1" hangingPunct="1">
              <a:lnSpc>
                <a:spcPct val="80000"/>
              </a:lnSpc>
              <a:spcBef>
                <a:spcPct val="20000"/>
              </a:spcBef>
              <a:buClr>
                <a:schemeClr val="tx1"/>
              </a:buClr>
              <a:buSzPct val="75000"/>
              <a:buFont typeface="Wingdings" pitchFamily="2" charset="2"/>
              <a:buChar char="l"/>
              <a:defRPr/>
            </a:pPr>
            <a:r>
              <a:rPr lang="ar-SA" sz="2800" b="1" dirty="0" smtClean="0">
                <a:solidFill>
                  <a:srgbClr val="FF0000"/>
                </a:solidFill>
                <a:latin typeface="Arial" charset="0"/>
                <a:cs typeface="+mj-cs"/>
              </a:rPr>
              <a:t>والتقويم </a:t>
            </a:r>
            <a:r>
              <a:rPr lang="ar-SA" sz="2800" b="1" dirty="0">
                <a:solidFill>
                  <a:srgbClr val="FF0000"/>
                </a:solidFill>
                <a:latin typeface="Arial" charset="0"/>
                <a:cs typeface="+mj-cs"/>
              </a:rPr>
              <a:t>يمكن أن يكون تقويماً ذاتياً أو اعتماداً خارجياً، ولكل منهما ميزاته، وحتى نستطيع أن نكسب</a:t>
            </a:r>
            <a:r>
              <a:rPr lang="ar-IQ" sz="2800" b="1" dirty="0">
                <a:solidFill>
                  <a:srgbClr val="FF0000"/>
                </a:solidFill>
                <a:latin typeface="Arial" charset="0"/>
                <a:cs typeface="+mj-cs"/>
              </a:rPr>
              <a:t> </a:t>
            </a:r>
            <a:r>
              <a:rPr lang="ar-SA" sz="2800" b="1" dirty="0">
                <a:solidFill>
                  <a:srgbClr val="FF0000"/>
                </a:solidFill>
                <a:latin typeface="Arial" charset="0"/>
                <a:cs typeface="+mj-cs"/>
              </a:rPr>
              <a:t>ميزاتهما معا يجب أن نبدأ بعملية تقويم ذاتى يعقبها </a:t>
            </a:r>
            <a:r>
              <a:rPr lang="ar-EG" sz="2800" b="1" dirty="0">
                <a:solidFill>
                  <a:srgbClr val="FF0000"/>
                </a:solidFill>
                <a:latin typeface="Arial" charset="0"/>
                <a:cs typeface="+mj-cs"/>
              </a:rPr>
              <a:t>إ</a:t>
            </a:r>
            <a:r>
              <a:rPr lang="ar-SA" sz="2800" b="1" dirty="0">
                <a:solidFill>
                  <a:srgbClr val="FF0000"/>
                </a:solidFill>
                <a:latin typeface="Arial" charset="0"/>
                <a:cs typeface="+mj-cs"/>
              </a:rPr>
              <a:t>عتماد أكاديمى خارجى من بعض المؤسسات مثل </a:t>
            </a:r>
            <a:r>
              <a:rPr lang="en-US" sz="2800" b="1" dirty="0">
                <a:solidFill>
                  <a:srgbClr val="FF0000"/>
                </a:solidFill>
                <a:latin typeface="Arial" charset="0"/>
                <a:cs typeface="+mj-cs"/>
              </a:rPr>
              <a:t>(</a:t>
            </a:r>
            <a:r>
              <a:rPr lang="en-US" sz="2800" b="1" dirty="0">
                <a:solidFill>
                  <a:srgbClr val="002060"/>
                </a:solidFill>
                <a:latin typeface="Arial" charset="0"/>
                <a:cs typeface="+mj-cs"/>
              </a:rPr>
              <a:t>ABET</a:t>
            </a:r>
            <a:r>
              <a:rPr lang="en-US" sz="2800" b="1" dirty="0">
                <a:solidFill>
                  <a:srgbClr val="FF0000"/>
                </a:solidFill>
                <a:latin typeface="Arial" charset="0"/>
                <a:cs typeface="+mj-cs"/>
              </a:rPr>
              <a:t>)</a:t>
            </a:r>
            <a:r>
              <a:rPr lang="ar-SA" sz="2800" b="1" dirty="0">
                <a:solidFill>
                  <a:srgbClr val="FF0000"/>
                </a:solidFill>
                <a:latin typeface="Arial" charset="0"/>
                <a:cs typeface="+mj-cs"/>
              </a:rPr>
              <a:t>.</a:t>
            </a:r>
            <a:endParaRPr lang="en-US" sz="2800" b="1" dirty="0">
              <a:solidFill>
                <a:srgbClr val="FF0000"/>
              </a:solidFill>
              <a:latin typeface="Arial" charset="0"/>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3C8EE9EA-E1A8-4A0F-A1CD-76593FFC8338}" type="slidenum">
              <a:rPr lang="en-US"/>
              <a:pPr>
                <a:defRPr/>
              </a:pPr>
              <a:t>15</a:t>
            </a:fld>
            <a:endParaRPr lang="en-US"/>
          </a:p>
        </p:txBody>
      </p:sp>
      <p:sp>
        <p:nvSpPr>
          <p:cNvPr id="125956" name="Rectangle 4"/>
          <p:cNvSpPr>
            <a:spLocks noChangeArrowheads="1"/>
          </p:cNvSpPr>
          <p:nvPr/>
        </p:nvSpPr>
        <p:spPr bwMode="auto">
          <a:xfrm>
            <a:off x="1143000" y="2514600"/>
            <a:ext cx="7816850" cy="3733800"/>
          </a:xfrm>
          <a:prstGeom prst="rect">
            <a:avLst/>
          </a:prstGeom>
          <a:noFill/>
          <a:ln w="12700">
            <a:noFill/>
            <a:miter lim="800000"/>
            <a:headEnd/>
            <a:tailEnd/>
          </a:ln>
          <a:effectLst/>
        </p:spPr>
        <p:txBody>
          <a:bodyPr lIns="90488" tIns="44450" rIns="90488" bIns="44450"/>
          <a:lstStyle/>
          <a:p>
            <a:pPr marL="342900" indent="-342900" algn="just" rtl="1" eaLnBrk="1" hangingPunct="1">
              <a:spcBef>
                <a:spcPct val="20000"/>
              </a:spcBef>
              <a:buClr>
                <a:srgbClr val="FFFF00"/>
              </a:buClr>
              <a:buSzPct val="75000"/>
              <a:buFont typeface="Wingdings" pitchFamily="2" charset="2"/>
              <a:buChar char="l"/>
              <a:defRPr/>
            </a:pPr>
            <a:r>
              <a:rPr lang="ar-SA" sz="3200" b="1" u="sng" dirty="0">
                <a:solidFill>
                  <a:srgbClr val="8C2828"/>
                </a:solidFill>
                <a:latin typeface="Arial" charset="0"/>
                <a:cs typeface="+mj-cs"/>
              </a:rPr>
              <a:t>تنظيم</a:t>
            </a:r>
            <a:r>
              <a:rPr lang="ar-SA" sz="3200" b="1" dirty="0">
                <a:solidFill>
                  <a:srgbClr val="8C2828"/>
                </a:solidFill>
                <a:latin typeface="Arial" charset="0"/>
                <a:cs typeface="+mj-cs"/>
              </a:rPr>
              <a:t> عملية الاعتماد الأكاديمى للجهات التى تعطى برامج هندسية تعليمية تمهيداً لدرجة علمية.</a:t>
            </a:r>
          </a:p>
          <a:p>
            <a:pPr marL="342900" indent="-342900" algn="just" rtl="1" eaLnBrk="1" hangingPunct="1">
              <a:spcBef>
                <a:spcPct val="20000"/>
              </a:spcBef>
              <a:buClr>
                <a:srgbClr val="FFFF00"/>
              </a:buClr>
              <a:buSzPct val="75000"/>
              <a:buFont typeface="Wingdings" pitchFamily="2" charset="2"/>
              <a:buChar char="l"/>
              <a:defRPr/>
            </a:pPr>
            <a:r>
              <a:rPr lang="ar-SA" sz="3200" b="1" u="sng" dirty="0" smtClean="0">
                <a:solidFill>
                  <a:srgbClr val="8C2828"/>
                </a:solidFill>
                <a:latin typeface="Arial" charset="0"/>
                <a:cs typeface="+mj-cs"/>
              </a:rPr>
              <a:t>مساعدة</a:t>
            </a:r>
            <a:r>
              <a:rPr lang="ar-SA" sz="3200" b="1" dirty="0" smtClean="0">
                <a:solidFill>
                  <a:srgbClr val="8C2828"/>
                </a:solidFill>
                <a:latin typeface="Arial" charset="0"/>
                <a:cs typeface="+mj-cs"/>
              </a:rPr>
              <a:t> </a:t>
            </a:r>
            <a:r>
              <a:rPr lang="ar-SA" sz="3200" b="1" dirty="0">
                <a:solidFill>
                  <a:srgbClr val="8C2828"/>
                </a:solidFill>
                <a:latin typeface="Arial" charset="0"/>
                <a:cs typeface="+mj-cs"/>
              </a:rPr>
              <a:t>الجهات الأكاديمية فى تخطيط برامجها الهندسية التعليمية</a:t>
            </a:r>
          </a:p>
          <a:p>
            <a:pPr marL="342900" indent="-342900" algn="just" rtl="1" eaLnBrk="1" hangingPunct="1">
              <a:spcBef>
                <a:spcPct val="20000"/>
              </a:spcBef>
              <a:buClr>
                <a:srgbClr val="FFFF00"/>
              </a:buClr>
              <a:buSzPct val="75000"/>
              <a:buFont typeface="Wingdings" pitchFamily="2" charset="2"/>
              <a:buChar char="l"/>
              <a:defRPr/>
            </a:pPr>
            <a:r>
              <a:rPr lang="ar-SA" sz="3200" b="1" u="sng" dirty="0" smtClean="0">
                <a:solidFill>
                  <a:srgbClr val="8C2828"/>
                </a:solidFill>
                <a:latin typeface="Arial" charset="0"/>
                <a:cs typeface="+mj-cs"/>
              </a:rPr>
              <a:t>نشر</a:t>
            </a:r>
            <a:r>
              <a:rPr lang="ar-SA" sz="3200" b="1" dirty="0" smtClean="0">
                <a:solidFill>
                  <a:srgbClr val="8C2828"/>
                </a:solidFill>
                <a:latin typeface="Arial" charset="0"/>
                <a:cs typeface="+mj-cs"/>
              </a:rPr>
              <a:t> </a:t>
            </a:r>
            <a:r>
              <a:rPr lang="ar-SA" sz="3200" b="1" dirty="0">
                <a:solidFill>
                  <a:srgbClr val="8C2828"/>
                </a:solidFill>
                <a:latin typeface="Arial" charset="0"/>
                <a:cs typeface="+mj-cs"/>
              </a:rPr>
              <a:t>فكرة التطوير للمهتمين بالمجالات الهندسية وما يناظرها</a:t>
            </a:r>
          </a:p>
        </p:txBody>
      </p:sp>
      <p:sp>
        <p:nvSpPr>
          <p:cNvPr id="125957" name="WordArt 5"/>
          <p:cNvSpPr>
            <a:spLocks noChangeArrowheads="1" noChangeShapeType="1" noTextEdit="1"/>
          </p:cNvSpPr>
          <p:nvPr/>
        </p:nvSpPr>
        <p:spPr bwMode="auto">
          <a:xfrm>
            <a:off x="3048000" y="1066800"/>
            <a:ext cx="3886200" cy="633413"/>
          </a:xfrm>
          <a:prstGeom prst="rect">
            <a:avLst/>
          </a:prstGeom>
        </p:spPr>
        <p:txBody>
          <a:bodyPr wrap="none" fromWordArt="1">
            <a:prstTxWarp prst="textPlain">
              <a:avLst>
                <a:gd name="adj" fmla="val 50000"/>
              </a:avLst>
            </a:prstTxWarp>
          </a:bodyPr>
          <a:lstStyle/>
          <a:p>
            <a:pPr algn="ctr" rtl="1">
              <a:defRPr/>
            </a:pPr>
            <a:r>
              <a:rPr lang="ar-IQ" sz="3600" b="1" kern="10">
                <a:ln w="9525">
                  <a:noFill/>
                  <a:round/>
                  <a:headEnd/>
                  <a:tailEnd/>
                </a:ln>
                <a:solidFill>
                  <a:srgbClr val="FF0000"/>
                </a:solidFill>
                <a:effectLst>
                  <a:prstShdw prst="shdw17" dist="17961" dir="2700000">
                    <a:srgbClr val="FF0000">
                      <a:gamma/>
                      <a:shade val="60000"/>
                      <a:invGamma/>
                    </a:srgbClr>
                  </a:prstShdw>
                </a:effectLst>
                <a:latin typeface="Arial Black"/>
              </a:rPr>
              <a:t>الغرض من </a:t>
            </a:r>
            <a:r>
              <a:rPr lang="en-US" sz="3600" b="1" kern="10">
                <a:ln w="9525">
                  <a:noFill/>
                  <a:round/>
                  <a:headEnd/>
                  <a:tailEnd/>
                </a:ln>
                <a:solidFill>
                  <a:srgbClr val="FF0000"/>
                </a:solidFill>
                <a:effectLst>
                  <a:prstShdw prst="shdw17" dist="17961" dir="2700000">
                    <a:srgbClr val="FF0000">
                      <a:gamma/>
                      <a:shade val="60000"/>
                      <a:invGamma/>
                    </a:srgbClr>
                  </a:prstShdw>
                </a:effectLst>
                <a:latin typeface="Arial Black"/>
              </a:rPr>
              <a:t>ABET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5956">
                                            <p:txEl>
                                              <p:pRg st="0" end="0"/>
                                            </p:txEl>
                                          </p:spTgt>
                                        </p:tgtEl>
                                        <p:attrNameLst>
                                          <p:attrName>style.visibility</p:attrName>
                                        </p:attrNameLst>
                                      </p:cBhvr>
                                      <p:to>
                                        <p:strVal val="visible"/>
                                      </p:to>
                                    </p:set>
                                    <p:anim calcmode="lin" valueType="num">
                                      <p:cBhvr additive="base">
                                        <p:cTn id="7" dur="500" fill="hold"/>
                                        <p:tgtEl>
                                          <p:spTgt spid="12595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595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5956">
                                            <p:txEl>
                                              <p:pRg st="1" end="1"/>
                                            </p:txEl>
                                          </p:spTgt>
                                        </p:tgtEl>
                                        <p:attrNameLst>
                                          <p:attrName>style.visibility</p:attrName>
                                        </p:attrNameLst>
                                      </p:cBhvr>
                                      <p:to>
                                        <p:strVal val="visible"/>
                                      </p:to>
                                    </p:set>
                                    <p:anim calcmode="lin" valueType="num">
                                      <p:cBhvr additive="base">
                                        <p:cTn id="13" dur="500" fill="hold"/>
                                        <p:tgtEl>
                                          <p:spTgt spid="12595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595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5956">
                                            <p:txEl>
                                              <p:pRg st="2" end="2"/>
                                            </p:txEl>
                                          </p:spTgt>
                                        </p:tgtEl>
                                        <p:attrNameLst>
                                          <p:attrName>style.visibility</p:attrName>
                                        </p:attrNameLst>
                                      </p:cBhvr>
                                      <p:to>
                                        <p:strVal val="visible"/>
                                      </p:to>
                                    </p:set>
                                    <p:anim calcmode="lin" valueType="num">
                                      <p:cBhvr additive="base">
                                        <p:cTn id="19" dur="500" fill="hold"/>
                                        <p:tgtEl>
                                          <p:spTgt spid="12595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595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pPr>
              <a:defRPr/>
            </a:pPr>
            <a:fld id="{C8E20E17-DD34-4923-8EBD-81957922CBB7}" type="slidenum">
              <a:rPr lang="en-US"/>
              <a:pPr>
                <a:defRPr/>
              </a:pPr>
              <a:t>16</a:t>
            </a:fld>
            <a:endParaRPr lang="en-US"/>
          </a:p>
        </p:txBody>
      </p:sp>
      <p:sp>
        <p:nvSpPr>
          <p:cNvPr id="142339" name="Text Box 3"/>
          <p:cNvSpPr txBox="1">
            <a:spLocks noChangeArrowheads="1"/>
          </p:cNvSpPr>
          <p:nvPr/>
        </p:nvSpPr>
        <p:spPr bwMode="auto">
          <a:xfrm>
            <a:off x="685800" y="928688"/>
            <a:ext cx="7924800" cy="823912"/>
          </a:xfrm>
          <a:prstGeom prst="rect">
            <a:avLst/>
          </a:prstGeom>
          <a:noFill/>
          <a:ln w="9525">
            <a:noFill/>
            <a:miter lim="800000"/>
            <a:headEnd/>
            <a:tailEnd/>
          </a:ln>
          <a:effectLst/>
        </p:spPr>
        <p:txBody>
          <a:bodyPr>
            <a:spAutoFit/>
          </a:bodyPr>
          <a:lstStyle/>
          <a:p>
            <a:pPr algn="ctr" eaLnBrk="1" hangingPunct="1">
              <a:spcBef>
                <a:spcPct val="50000"/>
              </a:spcBef>
              <a:defRPr/>
            </a:pPr>
            <a:r>
              <a:rPr lang="ar-EG" sz="4800" b="1">
                <a:solidFill>
                  <a:srgbClr val="FF0000"/>
                </a:solidFill>
                <a:effectLst>
                  <a:outerShdw blurRad="38100" dist="38100" dir="2700000" algn="tl">
                    <a:srgbClr val="C0C0C0"/>
                  </a:outerShdw>
                </a:effectLst>
                <a:latin typeface="Arial" charset="0"/>
                <a:cs typeface="Arabic Transparent" pitchFamily="2" charset="-78"/>
              </a:rPr>
              <a:t>أهمية الاعتماد الأكاديمى</a:t>
            </a:r>
            <a:endParaRPr lang="en-GB" sz="4800" b="1">
              <a:solidFill>
                <a:srgbClr val="FF0000"/>
              </a:solidFill>
              <a:effectLst>
                <a:outerShdw blurRad="38100" dist="38100" dir="2700000" algn="tl">
                  <a:srgbClr val="C0C0C0"/>
                </a:outerShdw>
              </a:effectLst>
              <a:latin typeface="Arial" charset="0"/>
              <a:cs typeface="Arabic Transparent" pitchFamily="2" charset="-78"/>
            </a:endParaRPr>
          </a:p>
        </p:txBody>
      </p:sp>
      <p:sp>
        <p:nvSpPr>
          <p:cNvPr id="142341" name="Rectangle 5"/>
          <p:cNvSpPr>
            <a:spLocks noChangeArrowheads="1"/>
          </p:cNvSpPr>
          <p:nvPr/>
        </p:nvSpPr>
        <p:spPr bwMode="auto">
          <a:xfrm>
            <a:off x="1066800" y="2438400"/>
            <a:ext cx="7824788" cy="4343400"/>
          </a:xfrm>
          <a:prstGeom prst="rect">
            <a:avLst/>
          </a:prstGeom>
          <a:noFill/>
          <a:ln w="12700">
            <a:noFill/>
            <a:miter lim="800000"/>
            <a:headEnd/>
            <a:tailEnd/>
          </a:ln>
          <a:effectLst/>
        </p:spPr>
        <p:txBody>
          <a:bodyPr lIns="90488" tIns="44450" rIns="90488" bIns="44450"/>
          <a:lstStyle/>
          <a:p>
            <a:pPr marL="342900" indent="-342900" algn="just" rtl="1">
              <a:spcBef>
                <a:spcPct val="20000"/>
              </a:spcBef>
              <a:buClr>
                <a:srgbClr val="FF0000"/>
              </a:buClr>
              <a:buSzPct val="100000"/>
              <a:buFontTx/>
              <a:buChar char="•"/>
              <a:defRPr/>
            </a:pPr>
            <a:r>
              <a:rPr lang="ar-SA" sz="3600" b="1" dirty="0">
                <a:solidFill>
                  <a:srgbClr val="0033CC"/>
                </a:solidFill>
                <a:effectLst>
                  <a:outerShdw blurRad="38100" dist="38100" dir="2700000" algn="tl">
                    <a:srgbClr val="C0C0C0"/>
                  </a:outerShdw>
                </a:effectLst>
                <a:latin typeface="Times New Roman" pitchFamily="18" charset="0"/>
                <a:cs typeface="Simplified Arabic" pitchFamily="2" charset="-78"/>
              </a:rPr>
              <a:t>تعريف</a:t>
            </a:r>
            <a:r>
              <a:rPr lang="ar-SA" sz="2800" b="1" dirty="0">
                <a:solidFill>
                  <a:schemeClr val="accent2"/>
                </a:solidFill>
                <a:effectLst>
                  <a:outerShdw blurRad="38100" dist="38100" dir="2700000" algn="tl">
                    <a:srgbClr val="C0C0C0"/>
                  </a:outerShdw>
                </a:effectLst>
                <a:latin typeface="Times New Roman" pitchFamily="18" charset="0"/>
                <a:cs typeface="Simplified Arabic" pitchFamily="2" charset="-78"/>
              </a:rPr>
              <a:t> </a:t>
            </a:r>
            <a:r>
              <a:rPr lang="ar-IQ" sz="2800" b="1" dirty="0" smtClean="0">
                <a:solidFill>
                  <a:schemeClr val="accent2"/>
                </a:solidFill>
                <a:latin typeface="Times New Roman" pitchFamily="18" charset="0"/>
                <a:cs typeface="Simplified Arabic" pitchFamily="2" charset="-78"/>
              </a:rPr>
              <a:t>ال</a:t>
            </a:r>
            <a:r>
              <a:rPr lang="ar-SA" sz="2800" b="1" dirty="0" smtClean="0">
                <a:solidFill>
                  <a:schemeClr val="accent2"/>
                </a:solidFill>
                <a:latin typeface="Times New Roman" pitchFamily="18" charset="0"/>
                <a:cs typeface="Simplified Arabic" pitchFamily="2" charset="-78"/>
              </a:rPr>
              <a:t>طلاب </a:t>
            </a:r>
            <a:r>
              <a:rPr lang="ar-SA" sz="2800" b="1" dirty="0">
                <a:solidFill>
                  <a:schemeClr val="accent2"/>
                </a:solidFill>
                <a:latin typeface="Times New Roman" pitchFamily="18" charset="0"/>
                <a:cs typeface="Simplified Arabic" pitchFamily="2" charset="-78"/>
              </a:rPr>
              <a:t>ومعاهد </a:t>
            </a:r>
            <a:r>
              <a:rPr lang="ar-IQ" sz="2800" b="1" dirty="0" smtClean="0">
                <a:solidFill>
                  <a:schemeClr val="accent2"/>
                </a:solidFill>
                <a:latin typeface="Times New Roman" pitchFamily="18" charset="0"/>
                <a:cs typeface="Simplified Arabic" pitchFamily="2" charset="-78"/>
              </a:rPr>
              <a:t>ال</a:t>
            </a:r>
            <a:r>
              <a:rPr lang="ar-SA" sz="2800" b="1" dirty="0" smtClean="0">
                <a:solidFill>
                  <a:schemeClr val="accent2"/>
                </a:solidFill>
                <a:latin typeface="Times New Roman" pitchFamily="18" charset="0"/>
                <a:cs typeface="Simplified Arabic" pitchFamily="2" charset="-78"/>
              </a:rPr>
              <a:t>تعليم </a:t>
            </a:r>
            <a:r>
              <a:rPr lang="ar-SA" sz="2800" b="1" dirty="0">
                <a:solidFill>
                  <a:schemeClr val="accent2"/>
                </a:solidFill>
                <a:latin typeface="Times New Roman" pitchFamily="18" charset="0"/>
                <a:cs typeface="Simplified Arabic" pitchFamily="2" charset="-78"/>
              </a:rPr>
              <a:t>وجهات توظ</a:t>
            </a:r>
            <a:r>
              <a:rPr lang="ar-EG" sz="2800" b="1" dirty="0">
                <a:solidFill>
                  <a:schemeClr val="accent2"/>
                </a:solidFill>
                <a:latin typeface="Times New Roman" pitchFamily="18" charset="0"/>
                <a:cs typeface="Simplified Arabic" pitchFamily="2" charset="-78"/>
              </a:rPr>
              <a:t>ي</a:t>
            </a:r>
            <a:r>
              <a:rPr lang="ar-SA" sz="2800" b="1" dirty="0">
                <a:solidFill>
                  <a:schemeClr val="accent2"/>
                </a:solidFill>
                <a:latin typeface="Times New Roman" pitchFamily="18" charset="0"/>
                <a:cs typeface="Simplified Arabic" pitchFamily="2" charset="-78"/>
              </a:rPr>
              <a:t>فية والجهات الحكومية المعنية بالبرامج التعليمية التى ترقى إلى مستوى الاعتماد الأكاديمى</a:t>
            </a:r>
          </a:p>
          <a:p>
            <a:pPr marL="342900" indent="-342900" algn="just" rtl="1">
              <a:spcBef>
                <a:spcPct val="20000"/>
              </a:spcBef>
              <a:buClr>
                <a:srgbClr val="FF0000"/>
              </a:buClr>
              <a:buSzPct val="100000"/>
              <a:buFontTx/>
              <a:buChar char="•"/>
              <a:defRPr/>
            </a:pPr>
            <a:endParaRPr lang="ar-SA" sz="900" b="1" dirty="0">
              <a:solidFill>
                <a:schemeClr val="accent2"/>
              </a:solidFill>
              <a:latin typeface="Times New Roman" pitchFamily="18" charset="0"/>
              <a:cs typeface="Simplified Arabic" pitchFamily="2" charset="-78"/>
            </a:endParaRPr>
          </a:p>
          <a:p>
            <a:pPr marL="342900" indent="-342900" algn="just" rtl="1">
              <a:spcBef>
                <a:spcPct val="20000"/>
              </a:spcBef>
              <a:buClr>
                <a:srgbClr val="FF0000"/>
              </a:buClr>
              <a:buSzPct val="100000"/>
              <a:buFontTx/>
              <a:buChar char="•"/>
              <a:defRPr/>
            </a:pPr>
            <a:r>
              <a:rPr lang="ar-SA" sz="3600" b="1" dirty="0">
                <a:solidFill>
                  <a:srgbClr val="0033CC"/>
                </a:solidFill>
                <a:latin typeface="Times New Roman" pitchFamily="18" charset="0"/>
                <a:cs typeface="Simplified Arabic" pitchFamily="2" charset="-78"/>
              </a:rPr>
              <a:t>الإرشاد</a:t>
            </a:r>
            <a:r>
              <a:rPr lang="ar-SA" sz="2800" b="1" dirty="0">
                <a:solidFill>
                  <a:schemeClr val="accent2"/>
                </a:solidFill>
                <a:latin typeface="Times New Roman" pitchFamily="18" charset="0"/>
                <a:cs typeface="Simplified Arabic" pitchFamily="2" charset="-78"/>
              </a:rPr>
              <a:t> إلى تحسين البرامج التعليمية الحالية وتطويرها مستقبلاً من خلال برامج مستحدثة</a:t>
            </a:r>
          </a:p>
          <a:p>
            <a:pPr marL="342900" indent="-342900" algn="just" rtl="1">
              <a:spcBef>
                <a:spcPct val="20000"/>
              </a:spcBef>
              <a:buClr>
                <a:srgbClr val="FF0000"/>
              </a:buClr>
              <a:buSzPct val="100000"/>
              <a:buFontTx/>
              <a:buChar char="•"/>
              <a:defRPr/>
            </a:pPr>
            <a:endParaRPr lang="ar-SA" sz="900" b="1" dirty="0">
              <a:solidFill>
                <a:schemeClr val="accent2"/>
              </a:solidFill>
              <a:latin typeface="Times New Roman" pitchFamily="18" charset="0"/>
              <a:cs typeface="Simplified Arabic" pitchFamily="2" charset="-78"/>
            </a:endParaRPr>
          </a:p>
          <a:p>
            <a:pPr marL="342900" indent="-342900" algn="just" rtl="1">
              <a:spcBef>
                <a:spcPct val="20000"/>
              </a:spcBef>
              <a:buClr>
                <a:srgbClr val="FF0000"/>
              </a:buClr>
              <a:buSzPct val="100000"/>
              <a:buFontTx/>
              <a:buChar char="•"/>
              <a:defRPr/>
            </a:pPr>
            <a:r>
              <a:rPr lang="ar-SA" sz="3600" b="1" dirty="0">
                <a:solidFill>
                  <a:srgbClr val="0033CC"/>
                </a:solidFill>
                <a:latin typeface="Times New Roman" pitchFamily="18" charset="0"/>
                <a:cs typeface="Simplified Arabic" pitchFamily="2" charset="-78"/>
              </a:rPr>
              <a:t>إشاعة</a:t>
            </a:r>
            <a:r>
              <a:rPr lang="ar-SA" sz="2800" b="1" dirty="0">
                <a:solidFill>
                  <a:schemeClr val="accent2"/>
                </a:solidFill>
                <a:latin typeface="Times New Roman" pitchFamily="18" charset="0"/>
                <a:cs typeface="Simplified Arabic" pitchFamily="2" charset="-78"/>
              </a:rPr>
              <a:t> مناخ يؤدى إلى تحسين البرامج التعليمية</a:t>
            </a:r>
          </a:p>
        </p:txBody>
      </p:sp>
      <p:sp>
        <p:nvSpPr>
          <p:cNvPr id="142343" name="Rectangle 7"/>
          <p:cNvSpPr>
            <a:spLocks noChangeArrowheads="1"/>
          </p:cNvSpPr>
          <p:nvPr/>
        </p:nvSpPr>
        <p:spPr bwMode="auto">
          <a:xfrm>
            <a:off x="4405313" y="1766888"/>
            <a:ext cx="3124200" cy="609600"/>
          </a:xfrm>
          <a:prstGeom prst="rect">
            <a:avLst/>
          </a:prstGeom>
          <a:noFill/>
          <a:ln w="12700">
            <a:noFill/>
            <a:miter lim="800000"/>
            <a:headEnd/>
            <a:tailEnd/>
          </a:ln>
          <a:effectLst/>
        </p:spPr>
        <p:txBody>
          <a:bodyPr lIns="90488" tIns="44450" rIns="90488" bIns="44450" anchor="b"/>
          <a:lstStyle/>
          <a:p>
            <a:pPr algn="r" rtl="1">
              <a:defRPr/>
            </a:pPr>
            <a:r>
              <a:rPr lang="ar-SA" sz="2400" b="1" dirty="0">
                <a:solidFill>
                  <a:srgbClr val="FF3300"/>
                </a:solidFill>
                <a:latin typeface="Times New Roman" pitchFamily="18" charset="0"/>
                <a:cs typeface="+mj-cs"/>
              </a:rPr>
              <a:t>من قبل مؤسسة </a:t>
            </a:r>
            <a:r>
              <a:rPr lang="en-US" sz="2400" b="1" dirty="0">
                <a:solidFill>
                  <a:srgbClr val="FF3300"/>
                </a:solidFill>
                <a:latin typeface="Times New Roman" pitchFamily="18" charset="0"/>
                <a:cs typeface="+mj-cs"/>
              </a:rPr>
              <a:t>ABET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42341">
                                            <p:txEl>
                                              <p:pRg st="0" end="0"/>
                                            </p:txEl>
                                          </p:spTgt>
                                        </p:tgtEl>
                                        <p:attrNameLst>
                                          <p:attrName>style.visibility</p:attrName>
                                        </p:attrNameLst>
                                      </p:cBhvr>
                                      <p:to>
                                        <p:strVal val="visible"/>
                                      </p:to>
                                    </p:set>
                                    <p:animEffect transition="in" filter="box(in)">
                                      <p:cBhvr>
                                        <p:cTn id="7" dur="500"/>
                                        <p:tgtEl>
                                          <p:spTgt spid="14234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42341">
                                            <p:txEl>
                                              <p:pRg st="2" end="2"/>
                                            </p:txEl>
                                          </p:spTgt>
                                        </p:tgtEl>
                                        <p:attrNameLst>
                                          <p:attrName>style.visibility</p:attrName>
                                        </p:attrNameLst>
                                      </p:cBhvr>
                                      <p:to>
                                        <p:strVal val="visible"/>
                                      </p:to>
                                    </p:set>
                                    <p:animEffect transition="in" filter="box(in)">
                                      <p:cBhvr>
                                        <p:cTn id="12" dur="500"/>
                                        <p:tgtEl>
                                          <p:spTgt spid="14234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42341">
                                            <p:txEl>
                                              <p:pRg st="4" end="4"/>
                                            </p:txEl>
                                          </p:spTgt>
                                        </p:tgtEl>
                                        <p:attrNameLst>
                                          <p:attrName>style.visibility</p:attrName>
                                        </p:attrNameLst>
                                      </p:cBhvr>
                                      <p:to>
                                        <p:strVal val="visible"/>
                                      </p:to>
                                    </p:set>
                                    <p:animEffect transition="in" filter="box(in)">
                                      <p:cBhvr>
                                        <p:cTn id="17" dur="500"/>
                                        <p:tgtEl>
                                          <p:spTgt spid="14234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9" name="Rectangle 3"/>
          <p:cNvSpPr>
            <a:spLocks noGrp="1" noChangeArrowheads="1"/>
          </p:cNvSpPr>
          <p:nvPr>
            <p:ph idx="1"/>
          </p:nvPr>
        </p:nvSpPr>
        <p:spPr>
          <a:xfrm>
            <a:off x="990600" y="2344738"/>
            <a:ext cx="7848600" cy="2989262"/>
          </a:xfrm>
          <a:noFill/>
        </p:spPr>
        <p:txBody>
          <a:bodyPr/>
          <a:lstStyle/>
          <a:p>
            <a:pPr marL="444500" indent="-444500" algn="just" rtl="1" eaLnBrk="1" hangingPunct="1">
              <a:lnSpc>
                <a:spcPct val="80000"/>
              </a:lnSpc>
            </a:pPr>
            <a:r>
              <a:rPr lang="ar-IQ" sz="2600" b="1" dirty="0" smtClean="0">
                <a:cs typeface="Arial" charset="0"/>
              </a:rPr>
              <a:t>نهدف الى </a:t>
            </a:r>
            <a:r>
              <a:rPr lang="ar-SA" sz="2600" b="1" dirty="0" smtClean="0">
                <a:cs typeface="Arial" charset="0"/>
              </a:rPr>
              <a:t>تخريج المهندسين المتخصصين لمواكبة التطورات العلمية والتكنولوجية التي تتصف بالعمق والسرعة والشمول</a:t>
            </a:r>
            <a:r>
              <a:rPr lang="ar-IQ" sz="2600" b="1" dirty="0" smtClean="0">
                <a:cs typeface="Arial" charset="0"/>
              </a:rPr>
              <a:t>.</a:t>
            </a:r>
          </a:p>
          <a:p>
            <a:pPr marL="444500" indent="-444500" algn="just" rtl="1" eaLnBrk="1" hangingPunct="1">
              <a:lnSpc>
                <a:spcPct val="80000"/>
              </a:lnSpc>
            </a:pPr>
            <a:r>
              <a:rPr lang="ar-SA" sz="2600" b="1" dirty="0" smtClean="0">
                <a:cs typeface="Arial" charset="0"/>
              </a:rPr>
              <a:t> </a:t>
            </a:r>
            <a:r>
              <a:rPr lang="ar-IQ" sz="2600" b="1" dirty="0" smtClean="0">
                <a:cs typeface="Arial" charset="0"/>
              </a:rPr>
              <a:t>نطمح الى </a:t>
            </a:r>
            <a:r>
              <a:rPr lang="ar-SA" sz="2600" b="1" dirty="0" smtClean="0">
                <a:cs typeface="Arial" charset="0"/>
              </a:rPr>
              <a:t>تخريج المهندسين المتخصصين في جميع المجالات الهندسية </a:t>
            </a:r>
            <a:r>
              <a:rPr lang="ar-IQ" sz="2600" b="1" dirty="0" smtClean="0">
                <a:cs typeface="Arial" charset="0"/>
              </a:rPr>
              <a:t>(هندسة الميكانيك الكهرباء والبناء والانشاءات وهندسة المواد والهندسة المعمارية والهندسة الكيمياوية وباقي فروع الهندسة في الجامعة ) </a:t>
            </a:r>
            <a:r>
              <a:rPr lang="ar-SA" sz="2600" b="1" dirty="0" smtClean="0">
                <a:cs typeface="Arial" charset="0"/>
              </a:rPr>
              <a:t>بصورة تؤمن وجود علاقة صحيحة بين طريقة إعداد الطلبة والحاجة الفنية للتنمية والمجتمع.</a:t>
            </a:r>
            <a:endParaRPr lang="ar-IQ" sz="2600" b="1" dirty="0" smtClean="0">
              <a:cs typeface="Arial" charset="0"/>
            </a:endParaRPr>
          </a:p>
        </p:txBody>
      </p:sp>
      <p:sp>
        <p:nvSpPr>
          <p:cNvPr id="6" name="Slide Number Placeholder 5"/>
          <p:cNvSpPr>
            <a:spLocks noGrp="1"/>
          </p:cNvSpPr>
          <p:nvPr>
            <p:ph type="sldNum" sz="quarter" idx="12"/>
          </p:nvPr>
        </p:nvSpPr>
        <p:spPr/>
        <p:txBody>
          <a:bodyPr/>
          <a:lstStyle/>
          <a:p>
            <a:pPr>
              <a:defRPr/>
            </a:pPr>
            <a:fld id="{78476AD6-F00B-402B-8C66-A699095EEF01}" type="slidenum">
              <a:rPr lang="en-US"/>
              <a:pPr>
                <a:defRPr/>
              </a:pPr>
              <a:t>17</a:t>
            </a:fld>
            <a:endParaRPr lang="en-US"/>
          </a:p>
        </p:txBody>
      </p:sp>
      <p:sp>
        <p:nvSpPr>
          <p:cNvPr id="132102" name="AutoShape 6"/>
          <p:cNvSpPr>
            <a:spLocks noGrp="1" noChangeArrowheads="1"/>
          </p:cNvSpPr>
          <p:nvPr>
            <p:ph type="title"/>
          </p:nvPr>
        </p:nvSpPr>
        <p:spPr>
          <a:xfrm>
            <a:off x="762000" y="533400"/>
            <a:ext cx="7924800" cy="1143000"/>
          </a:xfrm>
        </p:spPr>
        <p:txBody>
          <a:bodyPr/>
          <a:lstStyle/>
          <a:p>
            <a:pPr algn="r" rtl="1" eaLnBrk="1" hangingPunct="1">
              <a:defRPr/>
            </a:pPr>
            <a:r>
              <a:rPr lang="ar-IQ" sz="5400" dirty="0" smtClean="0">
                <a:solidFill>
                  <a:srgbClr val="FF0000"/>
                </a:solidFill>
                <a:effectLst>
                  <a:outerShdw blurRad="38100" dist="38100" dir="2700000" algn="tl">
                    <a:srgbClr val="C0C0C0"/>
                  </a:outerShdw>
                </a:effectLst>
                <a:cs typeface="Arial" charset="0"/>
              </a:rPr>
              <a:t>نحن في الجامعة التكنولوجية </a:t>
            </a:r>
            <a:endParaRPr lang="en-US" sz="5400" dirty="0" smtClean="0">
              <a:solidFill>
                <a:srgbClr val="FF0000"/>
              </a:solidFill>
              <a:effectLst>
                <a:outerShdw blurRad="38100" dist="38100" dir="2700000" algn="tl">
                  <a:srgbClr val="C0C0C0"/>
                </a:outerShdw>
              </a:effectLst>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2099">
                                            <p:txEl>
                                              <p:pRg st="0" end="0"/>
                                            </p:txEl>
                                          </p:spTgt>
                                        </p:tgtEl>
                                        <p:attrNameLst>
                                          <p:attrName>style.visibility</p:attrName>
                                        </p:attrNameLst>
                                      </p:cBhvr>
                                      <p:to>
                                        <p:strVal val="visible"/>
                                      </p:to>
                                    </p:set>
                                    <p:animEffect transition="in" filter="fade">
                                      <p:cBhvr>
                                        <p:cTn id="7" dur="1000"/>
                                        <p:tgtEl>
                                          <p:spTgt spid="132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2099">
                                            <p:txEl>
                                              <p:pRg st="1" end="1"/>
                                            </p:txEl>
                                          </p:spTgt>
                                        </p:tgtEl>
                                        <p:attrNameLst>
                                          <p:attrName>style.visibility</p:attrName>
                                        </p:attrNameLst>
                                      </p:cBhvr>
                                      <p:to>
                                        <p:strVal val="visible"/>
                                      </p:to>
                                    </p:set>
                                    <p:animEffect transition="in" filter="fade">
                                      <p:cBhvr>
                                        <p:cTn id="12" dur="1000"/>
                                        <p:tgtEl>
                                          <p:spTgt spid="1320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3" name="Rectangle 3"/>
          <p:cNvSpPr>
            <a:spLocks noGrp="1" noChangeArrowheads="1"/>
          </p:cNvSpPr>
          <p:nvPr>
            <p:ph idx="1"/>
          </p:nvPr>
        </p:nvSpPr>
        <p:spPr>
          <a:xfrm>
            <a:off x="990600" y="2344738"/>
            <a:ext cx="7848600" cy="2989262"/>
          </a:xfrm>
          <a:noFill/>
        </p:spPr>
        <p:txBody>
          <a:bodyPr/>
          <a:lstStyle/>
          <a:p>
            <a:pPr marL="444500" indent="-444500" algn="just" rtl="1" eaLnBrk="1" hangingPunct="1">
              <a:lnSpc>
                <a:spcPct val="80000"/>
              </a:lnSpc>
            </a:pPr>
            <a:r>
              <a:rPr lang="ar-SA" sz="2400" b="1" dirty="0" smtClean="0">
                <a:cs typeface="Arial" charset="0"/>
              </a:rPr>
              <a:t>مدعو</a:t>
            </a:r>
            <a:r>
              <a:rPr lang="ar-IQ" sz="2400" b="1" dirty="0" smtClean="0">
                <a:cs typeface="Arial" charset="0"/>
              </a:rPr>
              <a:t>ون</a:t>
            </a:r>
            <a:r>
              <a:rPr lang="ar-SA" sz="2400" b="1" dirty="0" smtClean="0">
                <a:cs typeface="Arial" charset="0"/>
              </a:rPr>
              <a:t> للإسهام في حل المش</a:t>
            </a:r>
            <a:r>
              <a:rPr lang="ar-IQ" sz="2400" b="1" dirty="0" smtClean="0">
                <a:cs typeface="Arial" charset="0"/>
              </a:rPr>
              <a:t>كلات </a:t>
            </a:r>
            <a:r>
              <a:rPr lang="ar-SA" sz="2400" b="1" dirty="0" smtClean="0">
                <a:cs typeface="Arial" charset="0"/>
              </a:rPr>
              <a:t>الصناعية </a:t>
            </a:r>
            <a:r>
              <a:rPr lang="ar-SA" sz="2400" b="1" dirty="0" smtClean="0">
                <a:cs typeface="Arial" charset="0"/>
              </a:rPr>
              <a:t>والتكنولوجية </a:t>
            </a:r>
            <a:r>
              <a:rPr lang="ar-SA" sz="2400" b="1" dirty="0" smtClean="0">
                <a:cs typeface="Arial" charset="0"/>
              </a:rPr>
              <a:t>والتي تشكل عقبات رئيسية في سبيل تطور المجتمع</a:t>
            </a:r>
            <a:r>
              <a:rPr lang="ar-IQ" sz="2400" b="1" dirty="0" smtClean="0">
                <a:cs typeface="Arial" charset="0"/>
              </a:rPr>
              <a:t>.</a:t>
            </a:r>
          </a:p>
          <a:p>
            <a:pPr marL="444500" indent="-444500" algn="just" rtl="1" eaLnBrk="1" hangingPunct="1">
              <a:lnSpc>
                <a:spcPct val="80000"/>
              </a:lnSpc>
              <a:buFont typeface="Wingdings" pitchFamily="2" charset="2"/>
              <a:buNone/>
            </a:pPr>
            <a:r>
              <a:rPr lang="ar-IQ" sz="2400" b="1" dirty="0" smtClean="0">
                <a:cs typeface="Arial" charset="0"/>
              </a:rPr>
              <a:t>	</a:t>
            </a:r>
            <a:r>
              <a:rPr lang="ar-SA" sz="2400" b="1" dirty="0" smtClean="0">
                <a:cs typeface="Arial" charset="0"/>
              </a:rPr>
              <a:t>وبعبارة أخرى تحويل المعارف والعلوم المكتسبة إلى مردودات علمية ذات قيمة حقيقية من خلال التفاعل الإيجابي الواعي والانخراط في الحياة الصناعية والعلمية بحيث تصبح المؤسسات التعليمية مؤهلة لمعرفة تفاصيل مشاكل المجتمع الصناعية والزراعية والاجتماعية ولا يأتي ذلك إلا باختيار طرق تدريس تعتمد على الاستيعاب ولا تقوم على الحفظ والاستظهار كما هو الحال في الكثير من مؤسستنا التعليمية التقليدية</a:t>
            </a:r>
            <a:r>
              <a:rPr lang="ar-IQ" sz="2400" b="1" dirty="0" smtClean="0">
                <a:cs typeface="Arial" charset="0"/>
              </a:rPr>
              <a:t>.</a:t>
            </a:r>
          </a:p>
        </p:txBody>
      </p:sp>
      <p:sp>
        <p:nvSpPr>
          <p:cNvPr id="6" name="Slide Number Placeholder 5"/>
          <p:cNvSpPr>
            <a:spLocks noGrp="1"/>
          </p:cNvSpPr>
          <p:nvPr>
            <p:ph type="sldNum" sz="quarter" idx="12"/>
          </p:nvPr>
        </p:nvSpPr>
        <p:spPr/>
        <p:txBody>
          <a:bodyPr/>
          <a:lstStyle/>
          <a:p>
            <a:pPr>
              <a:defRPr/>
            </a:pPr>
            <a:fld id="{A88A8F0C-C0E4-422B-AA04-181DF20D0DC2}" type="slidenum">
              <a:rPr lang="en-US"/>
              <a:pPr>
                <a:defRPr/>
              </a:pPr>
              <a:t>18</a:t>
            </a:fld>
            <a:endParaRPr lang="en-US"/>
          </a:p>
        </p:txBody>
      </p:sp>
      <p:sp>
        <p:nvSpPr>
          <p:cNvPr id="133126" name="AutoShape 6"/>
          <p:cNvSpPr>
            <a:spLocks noGrp="1" noChangeArrowheads="1"/>
          </p:cNvSpPr>
          <p:nvPr>
            <p:ph type="title"/>
          </p:nvPr>
        </p:nvSpPr>
        <p:spPr>
          <a:xfrm>
            <a:off x="762000" y="533400"/>
            <a:ext cx="7924800" cy="1143000"/>
          </a:xfrm>
        </p:spPr>
        <p:txBody>
          <a:bodyPr/>
          <a:lstStyle/>
          <a:p>
            <a:pPr algn="r" rtl="1" eaLnBrk="1" hangingPunct="1">
              <a:defRPr/>
            </a:pPr>
            <a:r>
              <a:rPr lang="ar-IQ" sz="5400" dirty="0" smtClean="0">
                <a:solidFill>
                  <a:srgbClr val="FF0000"/>
                </a:solidFill>
                <a:effectLst>
                  <a:outerShdw blurRad="38100" dist="38100" dir="2700000" algn="tl">
                    <a:srgbClr val="C0C0C0"/>
                  </a:outerShdw>
                </a:effectLst>
                <a:cs typeface="Arial" charset="0"/>
              </a:rPr>
              <a:t>نحن في الجامعة عموما </a:t>
            </a:r>
            <a:endParaRPr lang="en-US" sz="5400" dirty="0" smtClean="0">
              <a:solidFill>
                <a:srgbClr val="FF0000"/>
              </a:solidFill>
              <a:effectLst>
                <a:outerShdw blurRad="38100" dist="38100" dir="2700000" algn="tl">
                  <a:srgbClr val="C0C0C0"/>
                </a:outerShdw>
              </a:effectLst>
              <a:cs typeface="Arial" charset="0"/>
            </a:endParaRPr>
          </a:p>
        </p:txBody>
      </p:sp>
      <p:pic>
        <p:nvPicPr>
          <p:cNvPr id="29701" name="Picture 5" descr="fgchallengerey3"/>
          <p:cNvPicPr>
            <a:picLocks noChangeAspect="1" noChangeArrowheads="1"/>
          </p:cNvPicPr>
          <p:nvPr/>
        </p:nvPicPr>
        <p:blipFill>
          <a:blip r:embed="rId2"/>
          <a:srcRect/>
          <a:stretch>
            <a:fillRect/>
          </a:stretch>
        </p:blipFill>
        <p:spPr bwMode="auto">
          <a:xfrm>
            <a:off x="6553200" y="5043488"/>
            <a:ext cx="2060575" cy="181451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3123">
                                            <p:txEl>
                                              <p:pRg st="0" end="0"/>
                                            </p:txEl>
                                          </p:spTgt>
                                        </p:tgtEl>
                                        <p:attrNameLst>
                                          <p:attrName>style.visibility</p:attrName>
                                        </p:attrNameLst>
                                      </p:cBhvr>
                                      <p:to>
                                        <p:strVal val="visible"/>
                                      </p:to>
                                    </p:set>
                                    <p:animEffect transition="in" filter="fade">
                                      <p:cBhvr>
                                        <p:cTn id="7" dur="1000"/>
                                        <p:tgtEl>
                                          <p:spTgt spid="133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3123">
                                            <p:txEl>
                                              <p:pRg st="1" end="1"/>
                                            </p:txEl>
                                          </p:spTgt>
                                        </p:tgtEl>
                                        <p:attrNameLst>
                                          <p:attrName>style.visibility</p:attrName>
                                        </p:attrNameLst>
                                      </p:cBhvr>
                                      <p:to>
                                        <p:strVal val="visible"/>
                                      </p:to>
                                    </p:set>
                                    <p:animEffect transition="in" filter="fade">
                                      <p:cBhvr>
                                        <p:cTn id="12" dur="1000"/>
                                        <p:tgtEl>
                                          <p:spTgt spid="1331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5" name="Rectangle 7"/>
          <p:cNvSpPr>
            <a:spLocks noGrp="1" noChangeArrowheads="1"/>
          </p:cNvSpPr>
          <p:nvPr>
            <p:ph idx="1"/>
          </p:nvPr>
        </p:nvSpPr>
        <p:spPr>
          <a:xfrm>
            <a:off x="457200" y="2446338"/>
            <a:ext cx="8305800" cy="2430462"/>
          </a:xfrm>
          <a:noFill/>
        </p:spPr>
        <p:txBody>
          <a:bodyPr/>
          <a:lstStyle/>
          <a:p>
            <a:pPr marL="444500" indent="-444500" algn="r" rtl="1" eaLnBrk="1" hangingPunct="1">
              <a:lnSpc>
                <a:spcPct val="80000"/>
              </a:lnSpc>
            </a:pPr>
            <a:r>
              <a:rPr lang="ar-SA" sz="2400" b="1" smtClean="0"/>
              <a:t>تغيير الاتجاهات السلبية </a:t>
            </a:r>
            <a:r>
              <a:rPr lang="ar-IQ" sz="2400" b="1" smtClean="0">
                <a:cs typeface="Arial" charset="0"/>
              </a:rPr>
              <a:t>للمجتمع </a:t>
            </a:r>
            <a:r>
              <a:rPr lang="ar-SA" sz="2400" b="1" smtClean="0"/>
              <a:t>نحو التكنولوجيا</a:t>
            </a:r>
            <a:r>
              <a:rPr lang="ar-IQ" sz="2400" b="1" smtClean="0"/>
              <a:t>.</a:t>
            </a:r>
          </a:p>
          <a:p>
            <a:pPr marL="444500" indent="-444500" algn="r" rtl="1" eaLnBrk="1" hangingPunct="1">
              <a:lnSpc>
                <a:spcPct val="80000"/>
              </a:lnSpc>
            </a:pPr>
            <a:r>
              <a:rPr lang="ar-IQ" sz="2400" b="1" smtClean="0"/>
              <a:t>إتاحة فرص عديدة </a:t>
            </a:r>
            <a:r>
              <a:rPr lang="ar-IQ" sz="2400" b="1" smtClean="0">
                <a:cs typeface="Arial" charset="0"/>
              </a:rPr>
              <a:t>للطلبة</a:t>
            </a:r>
            <a:r>
              <a:rPr lang="ar-IQ" sz="2400" b="1" smtClean="0"/>
              <a:t> </a:t>
            </a:r>
            <a:r>
              <a:rPr lang="ar-SA" sz="2400" b="1" smtClean="0"/>
              <a:t>لا</a:t>
            </a:r>
            <a:r>
              <a:rPr lang="ar-SY" sz="2400" b="1" smtClean="0"/>
              <a:t>كتشاف طاقاتهم الكامنة وتنم</a:t>
            </a:r>
            <a:r>
              <a:rPr lang="ar-IQ" sz="2400" b="1" smtClean="0">
                <a:cs typeface="Arial" charset="0"/>
              </a:rPr>
              <a:t>ي</a:t>
            </a:r>
            <a:r>
              <a:rPr lang="ar-IQ" sz="2400" b="1" smtClean="0"/>
              <a:t>تها وتوظيفها.</a:t>
            </a:r>
            <a:endParaRPr lang="en-US" sz="2400" b="1" smtClean="0"/>
          </a:p>
          <a:p>
            <a:pPr marL="444500" indent="-444500" algn="r" rtl="1" eaLnBrk="1" hangingPunct="1">
              <a:lnSpc>
                <a:spcPct val="80000"/>
              </a:lnSpc>
            </a:pPr>
            <a:r>
              <a:rPr lang="ar-IQ" sz="2500" b="1" smtClean="0">
                <a:solidFill>
                  <a:srgbClr val="000000"/>
                </a:solidFill>
              </a:rPr>
              <a:t>تطوير أساليب البحث العلمي وتقنياته، وتوظيف نتاجاته.</a:t>
            </a:r>
            <a:r>
              <a:rPr lang="en-US" sz="2500" b="1" smtClean="0"/>
              <a:t> </a:t>
            </a:r>
          </a:p>
        </p:txBody>
      </p:sp>
      <p:sp>
        <p:nvSpPr>
          <p:cNvPr id="8" name="Slide Number Placeholder 5"/>
          <p:cNvSpPr>
            <a:spLocks noGrp="1"/>
          </p:cNvSpPr>
          <p:nvPr>
            <p:ph type="sldNum" sz="quarter" idx="12"/>
          </p:nvPr>
        </p:nvSpPr>
        <p:spPr/>
        <p:txBody>
          <a:bodyPr/>
          <a:lstStyle/>
          <a:p>
            <a:pPr>
              <a:defRPr/>
            </a:pPr>
            <a:fld id="{89BE005A-0B7B-442F-BC62-31BEFBCDD6BE}" type="slidenum">
              <a:rPr lang="en-US"/>
              <a:pPr>
                <a:defRPr/>
              </a:pPr>
              <a:t>19</a:t>
            </a:fld>
            <a:endParaRPr lang="en-US"/>
          </a:p>
        </p:txBody>
      </p:sp>
      <p:sp>
        <p:nvSpPr>
          <p:cNvPr id="73745" name="AutoShape 17"/>
          <p:cNvSpPr>
            <a:spLocks noGrp="1" noChangeArrowheads="1"/>
          </p:cNvSpPr>
          <p:nvPr>
            <p:ph type="title"/>
          </p:nvPr>
        </p:nvSpPr>
        <p:spPr>
          <a:xfrm>
            <a:off x="762000" y="533400"/>
            <a:ext cx="7924800" cy="1143000"/>
          </a:xfrm>
        </p:spPr>
        <p:txBody>
          <a:bodyPr/>
          <a:lstStyle/>
          <a:p>
            <a:pPr algn="r" rtl="1" eaLnBrk="1" hangingPunct="1">
              <a:defRPr/>
            </a:pPr>
            <a:r>
              <a:rPr lang="ar-IQ" sz="5400" dirty="0" smtClean="0">
                <a:solidFill>
                  <a:srgbClr val="FF0000"/>
                </a:solidFill>
                <a:effectLst>
                  <a:outerShdw blurRad="38100" dist="38100" dir="2700000" algn="tl">
                    <a:srgbClr val="C0C0C0"/>
                  </a:outerShdw>
                </a:effectLst>
                <a:cs typeface="Arial" charset="0"/>
              </a:rPr>
              <a:t>نحن في الجامعة </a:t>
            </a:r>
            <a:endParaRPr lang="en-US" sz="5400" dirty="0" smtClean="0">
              <a:solidFill>
                <a:srgbClr val="FF0000"/>
              </a:solidFill>
              <a:effectLst>
                <a:outerShdw blurRad="38100" dist="38100" dir="2700000" algn="tl">
                  <a:srgbClr val="C0C0C0"/>
                </a:outerShdw>
              </a:effectLst>
              <a:cs typeface="Arial" charset="0"/>
            </a:endParaRPr>
          </a:p>
        </p:txBody>
      </p:sp>
      <p:sp>
        <p:nvSpPr>
          <p:cNvPr id="73747" name="AutoShape 19"/>
          <p:cNvSpPr>
            <a:spLocks noChangeArrowheads="1"/>
          </p:cNvSpPr>
          <p:nvPr/>
        </p:nvSpPr>
        <p:spPr bwMode="auto">
          <a:xfrm>
            <a:off x="914400" y="1295400"/>
            <a:ext cx="7924800" cy="1143000"/>
          </a:xfrm>
          <a:prstGeom prst="roundRect">
            <a:avLst>
              <a:gd name="adj" fmla="val 21667"/>
            </a:avLst>
          </a:prstGeom>
          <a:noFill/>
          <a:ln w="9525">
            <a:noFill/>
            <a:round/>
            <a:headEnd/>
            <a:tailEnd/>
          </a:ln>
          <a:effectLst/>
        </p:spPr>
        <p:txBody>
          <a:bodyPr anchor="b"/>
          <a:lstStyle/>
          <a:p>
            <a:pPr algn="r" rtl="1" eaLnBrk="1" hangingPunct="1">
              <a:lnSpc>
                <a:spcPct val="90000"/>
              </a:lnSpc>
              <a:defRPr/>
            </a:pPr>
            <a:r>
              <a:rPr lang="ar-IQ" sz="3600" b="1">
                <a:solidFill>
                  <a:srgbClr val="FF0000"/>
                </a:solidFill>
                <a:effectLst>
                  <a:outerShdw blurRad="38100" dist="38100" dir="2700000" algn="tl">
                    <a:srgbClr val="C0C0C0"/>
                  </a:outerShdw>
                </a:effectLst>
                <a:latin typeface="Arial" charset="0"/>
                <a:cs typeface="Arial" charset="0"/>
              </a:rPr>
              <a:t>نرغب في...</a:t>
            </a:r>
            <a:endParaRPr lang="en-US" sz="3600" b="1">
              <a:solidFill>
                <a:srgbClr val="FF0000"/>
              </a:solidFill>
              <a:effectLst>
                <a:outerShdw blurRad="38100" dist="38100" dir="2700000" algn="tl">
                  <a:srgbClr val="C0C0C0"/>
                </a:outerShdw>
              </a:effectLst>
              <a:latin typeface="Arial" charset="0"/>
              <a:cs typeface="Arial" charset="0"/>
            </a:endParaRPr>
          </a:p>
        </p:txBody>
      </p:sp>
      <p:pic>
        <p:nvPicPr>
          <p:cNvPr id="31752" name="Picture 21" descr="graduate_main"/>
          <p:cNvPicPr>
            <a:picLocks noChangeAspect="1" noChangeArrowheads="1"/>
          </p:cNvPicPr>
          <p:nvPr/>
        </p:nvPicPr>
        <p:blipFill>
          <a:blip r:embed="rId2"/>
          <a:srcRect/>
          <a:stretch>
            <a:fillRect/>
          </a:stretch>
        </p:blipFill>
        <p:spPr bwMode="auto">
          <a:xfrm>
            <a:off x="3714743" y="3714752"/>
            <a:ext cx="2766261" cy="235745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3735">
                                            <p:txEl>
                                              <p:pRg st="0" end="0"/>
                                            </p:txEl>
                                          </p:spTgt>
                                        </p:tgtEl>
                                        <p:attrNameLst>
                                          <p:attrName>style.visibility</p:attrName>
                                        </p:attrNameLst>
                                      </p:cBhvr>
                                      <p:to>
                                        <p:strVal val="visible"/>
                                      </p:to>
                                    </p:set>
                                    <p:animEffect transition="in" filter="fade">
                                      <p:cBhvr>
                                        <p:cTn id="7" dur="1000"/>
                                        <p:tgtEl>
                                          <p:spTgt spid="737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3735">
                                            <p:txEl>
                                              <p:pRg st="1" end="1"/>
                                            </p:txEl>
                                          </p:spTgt>
                                        </p:tgtEl>
                                        <p:attrNameLst>
                                          <p:attrName>style.visibility</p:attrName>
                                        </p:attrNameLst>
                                      </p:cBhvr>
                                      <p:to>
                                        <p:strVal val="visible"/>
                                      </p:to>
                                    </p:set>
                                    <p:animEffect transition="in" filter="fade">
                                      <p:cBhvr>
                                        <p:cTn id="12" dur="1000"/>
                                        <p:tgtEl>
                                          <p:spTgt spid="737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3735">
                                            <p:txEl>
                                              <p:pRg st="2" end="2"/>
                                            </p:txEl>
                                          </p:spTgt>
                                        </p:tgtEl>
                                        <p:attrNameLst>
                                          <p:attrName>style.visibility</p:attrName>
                                        </p:attrNameLst>
                                      </p:cBhvr>
                                      <p:to>
                                        <p:strVal val="visible"/>
                                      </p:to>
                                    </p:set>
                                    <p:animEffect transition="in" filter="fade">
                                      <p:cBhvr>
                                        <p:cTn id="17" dur="1000"/>
                                        <p:tgtEl>
                                          <p:spTgt spid="737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pPr>
              <a:defRPr/>
            </a:pPr>
            <a:fld id="{94DCFBFB-4306-4D6C-AB43-BDC92F6CD35C}" type="slidenum">
              <a:rPr lang="en-US"/>
              <a:pPr>
                <a:defRPr/>
              </a:pPr>
              <a:t>2</a:t>
            </a:fld>
            <a:endParaRPr lang="en-US"/>
          </a:p>
        </p:txBody>
      </p:sp>
      <p:sp>
        <p:nvSpPr>
          <p:cNvPr id="16387" name="Rectangle 5"/>
          <p:cNvSpPr>
            <a:spLocks noChangeArrowheads="1"/>
          </p:cNvSpPr>
          <p:nvPr/>
        </p:nvSpPr>
        <p:spPr bwMode="auto">
          <a:xfrm>
            <a:off x="0" y="2514600"/>
            <a:ext cx="9144000" cy="1371600"/>
          </a:xfrm>
          <a:prstGeom prst="rect">
            <a:avLst/>
          </a:prstGeom>
          <a:noFill/>
          <a:ln w="9525">
            <a:noFill/>
            <a:miter lim="800000"/>
            <a:headEnd/>
            <a:tailEnd/>
          </a:ln>
        </p:spPr>
        <p:txBody>
          <a:bodyPr/>
          <a:lstStyle/>
          <a:p>
            <a:pPr algn="ctr" eaLnBrk="1" hangingPunct="1">
              <a:spcBef>
                <a:spcPct val="20000"/>
              </a:spcBef>
            </a:pPr>
            <a:r>
              <a:rPr lang="en-US" sz="3200" b="1" u="sng">
                <a:solidFill>
                  <a:srgbClr val="FF0000"/>
                </a:solidFill>
                <a:latin typeface="Times New Roman" pitchFamily="18" charset="0"/>
                <a:cs typeface="Times New Roman" pitchFamily="18" charset="0"/>
              </a:rPr>
              <a:t>A</a:t>
            </a:r>
            <a:r>
              <a:rPr lang="en-US" sz="3200" b="1">
                <a:solidFill>
                  <a:srgbClr val="FF0000"/>
                </a:solidFill>
                <a:latin typeface="Times New Roman" pitchFamily="18" charset="0"/>
                <a:cs typeface="Times New Roman" pitchFamily="18" charset="0"/>
              </a:rPr>
              <a:t>ccreditation </a:t>
            </a:r>
            <a:r>
              <a:rPr lang="en-US" sz="3200" b="1" u="sng">
                <a:solidFill>
                  <a:srgbClr val="FF0000"/>
                </a:solidFill>
                <a:latin typeface="Times New Roman" pitchFamily="18" charset="0"/>
                <a:cs typeface="Times New Roman" pitchFamily="18" charset="0"/>
              </a:rPr>
              <a:t>B</a:t>
            </a:r>
            <a:r>
              <a:rPr lang="en-US" sz="3200" b="1">
                <a:solidFill>
                  <a:srgbClr val="FF0000"/>
                </a:solidFill>
                <a:latin typeface="Times New Roman" pitchFamily="18" charset="0"/>
                <a:cs typeface="Times New Roman" pitchFamily="18" charset="0"/>
              </a:rPr>
              <a:t>oard for </a:t>
            </a:r>
            <a:r>
              <a:rPr lang="en-US" sz="3200" b="1" u="sng">
                <a:solidFill>
                  <a:srgbClr val="FF0000"/>
                </a:solidFill>
                <a:latin typeface="Times New Roman" pitchFamily="18" charset="0"/>
                <a:cs typeface="Times New Roman" pitchFamily="18" charset="0"/>
              </a:rPr>
              <a:t>E</a:t>
            </a:r>
            <a:r>
              <a:rPr lang="en-US" sz="3200" b="1">
                <a:solidFill>
                  <a:srgbClr val="FF0000"/>
                </a:solidFill>
                <a:latin typeface="Times New Roman" pitchFamily="18" charset="0"/>
                <a:cs typeface="Times New Roman" pitchFamily="18" charset="0"/>
              </a:rPr>
              <a:t>ngineering and </a:t>
            </a:r>
            <a:r>
              <a:rPr lang="en-US" sz="3200" b="1" u="sng">
                <a:solidFill>
                  <a:srgbClr val="FF0000"/>
                </a:solidFill>
                <a:latin typeface="Times New Roman" pitchFamily="18" charset="0"/>
                <a:cs typeface="Times New Roman" pitchFamily="18" charset="0"/>
              </a:rPr>
              <a:t>T</a:t>
            </a:r>
            <a:r>
              <a:rPr lang="en-US" sz="3200" b="1">
                <a:solidFill>
                  <a:srgbClr val="FF0000"/>
                </a:solidFill>
                <a:latin typeface="Times New Roman" pitchFamily="18" charset="0"/>
                <a:cs typeface="Times New Roman" pitchFamily="18" charset="0"/>
              </a:rPr>
              <a:t>echnology</a:t>
            </a:r>
          </a:p>
        </p:txBody>
      </p:sp>
      <p:sp>
        <p:nvSpPr>
          <p:cNvPr id="16388" name="Rectangle 6"/>
          <p:cNvSpPr>
            <a:spLocks noChangeArrowheads="1"/>
          </p:cNvSpPr>
          <p:nvPr/>
        </p:nvSpPr>
        <p:spPr bwMode="auto">
          <a:xfrm>
            <a:off x="1447800" y="4419600"/>
            <a:ext cx="7038975" cy="1219200"/>
          </a:xfrm>
          <a:prstGeom prst="rect">
            <a:avLst/>
          </a:prstGeom>
          <a:noFill/>
          <a:ln w="12700">
            <a:noFill/>
            <a:miter lim="800000"/>
            <a:headEnd/>
            <a:tailEnd/>
          </a:ln>
        </p:spPr>
        <p:txBody>
          <a:bodyPr lIns="90488" tIns="44450" rIns="90488" bIns="44450"/>
          <a:lstStyle/>
          <a:p>
            <a:pPr marL="342900" indent="-342900" algn="ctr" rtl="1">
              <a:spcBef>
                <a:spcPct val="20000"/>
              </a:spcBef>
              <a:buClr>
                <a:schemeClr val="tx2"/>
              </a:buClr>
              <a:buSzPct val="100000"/>
            </a:pPr>
            <a:r>
              <a:rPr lang="ar-SA" sz="3600" b="1">
                <a:solidFill>
                  <a:srgbClr val="8C2828"/>
                </a:solidFill>
                <a:latin typeface="Times New Roman" pitchFamily="18" charset="0"/>
                <a:cs typeface="Arabic Transparent" pitchFamily="2" charset="0"/>
              </a:rPr>
              <a:t>الاعتماد الأكاديمى</a:t>
            </a:r>
            <a:r>
              <a:rPr lang="en-US" sz="3600" b="1">
                <a:solidFill>
                  <a:srgbClr val="8C2828"/>
                </a:solidFill>
                <a:latin typeface="Times New Roman" pitchFamily="18" charset="0"/>
                <a:cs typeface="Arabic Transparent" pitchFamily="2" charset="0"/>
              </a:rPr>
              <a:t> </a:t>
            </a:r>
            <a:r>
              <a:rPr lang="ar-SA" sz="3600" b="1">
                <a:solidFill>
                  <a:srgbClr val="8C2828"/>
                </a:solidFill>
                <a:latin typeface="Times New Roman" pitchFamily="18" charset="0"/>
                <a:cs typeface="Arabic Transparent" pitchFamily="2" charset="0"/>
              </a:rPr>
              <a:t>للهندسة والتكنولوجيا</a:t>
            </a:r>
            <a:endParaRPr lang="en-US" sz="3600" b="1">
              <a:solidFill>
                <a:srgbClr val="8C2828"/>
              </a:solidFill>
              <a:latin typeface="Times New Roman" pitchFamily="18" charset="0"/>
              <a:cs typeface="Arabic Transparent" pitchFamily="2" charset="0"/>
            </a:endParaRPr>
          </a:p>
        </p:txBody>
      </p:sp>
      <p:sp>
        <p:nvSpPr>
          <p:cNvPr id="16389" name="WordArt 7"/>
          <p:cNvSpPr>
            <a:spLocks noChangeArrowheads="1" noChangeShapeType="1" noTextEdit="1"/>
          </p:cNvSpPr>
          <p:nvPr/>
        </p:nvSpPr>
        <p:spPr bwMode="auto">
          <a:xfrm>
            <a:off x="3124200" y="1143000"/>
            <a:ext cx="3200400" cy="571500"/>
          </a:xfrm>
          <a:prstGeom prst="rect">
            <a:avLst/>
          </a:prstGeom>
        </p:spPr>
        <p:txBody>
          <a:bodyPr wrap="none" fromWordArt="1">
            <a:prstTxWarp prst="textPlain">
              <a:avLst>
                <a:gd name="adj" fmla="val 50000"/>
              </a:avLst>
            </a:prstTxWarp>
          </a:bodyPr>
          <a:lstStyle/>
          <a:p>
            <a:pPr algn="ctr"/>
            <a:r>
              <a:rPr lang="en-US" sz="3600" b="1" kern="10">
                <a:ln w="9525">
                  <a:noFill/>
                  <a:round/>
                  <a:headEnd/>
                  <a:tailEnd/>
                </a:ln>
                <a:solidFill>
                  <a:srgbClr val="FF0000"/>
                </a:solidFill>
                <a:effectLst>
                  <a:prstShdw prst="shdw17" dist="17961" dir="2700000">
                    <a:srgbClr val="990000"/>
                  </a:prstShdw>
                </a:effectLst>
                <a:latin typeface="Arial Black"/>
              </a:rPr>
              <a:t>ABET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2AA4A7EA-D689-4062-B808-5CD8F2D65A64}" type="slidenum">
              <a:rPr lang="en-US"/>
              <a:pPr>
                <a:defRPr/>
              </a:pPr>
              <a:t>20</a:t>
            </a:fld>
            <a:endParaRPr lang="en-US"/>
          </a:p>
        </p:txBody>
      </p:sp>
      <p:sp>
        <p:nvSpPr>
          <p:cNvPr id="143363" name="Text Box 3"/>
          <p:cNvSpPr txBox="1">
            <a:spLocks noChangeArrowheads="1"/>
          </p:cNvSpPr>
          <p:nvPr/>
        </p:nvSpPr>
        <p:spPr bwMode="auto">
          <a:xfrm>
            <a:off x="142844" y="214290"/>
            <a:ext cx="8772556" cy="1938992"/>
          </a:xfrm>
          <a:prstGeom prst="rect">
            <a:avLst/>
          </a:prstGeom>
          <a:noFill/>
          <a:ln w="9525">
            <a:noFill/>
            <a:miter lim="800000"/>
            <a:headEnd/>
            <a:tailEnd/>
          </a:ln>
          <a:effectLst/>
        </p:spPr>
        <p:txBody>
          <a:bodyPr wrap="square">
            <a:spAutoFit/>
          </a:bodyPr>
          <a:lstStyle/>
          <a:p>
            <a:pPr algn="ctr" rtl="1" eaLnBrk="1" hangingPunct="1">
              <a:spcBef>
                <a:spcPct val="50000"/>
              </a:spcBef>
              <a:defRPr/>
            </a:pPr>
            <a:r>
              <a:rPr lang="ar-EG" sz="3600" b="1" dirty="0">
                <a:effectLst>
                  <a:outerShdw blurRad="38100" dist="38100" dir="2700000" algn="tl">
                    <a:srgbClr val="C0C0C0"/>
                  </a:outerShdw>
                </a:effectLst>
                <a:latin typeface="Arial" charset="0"/>
                <a:cs typeface="Arabic Transparent" pitchFamily="2" charset="-78"/>
              </a:rPr>
              <a:t>الجهود </a:t>
            </a:r>
            <a:r>
              <a:rPr lang="ar-IQ" sz="3600" b="1" dirty="0">
                <a:effectLst>
                  <a:outerShdw blurRad="38100" dist="38100" dir="2700000" algn="tl">
                    <a:srgbClr val="C0C0C0"/>
                  </a:outerShdw>
                </a:effectLst>
                <a:latin typeface="Arial" charset="0"/>
                <a:cs typeface="Arabic Transparent" pitchFamily="2" charset="-78"/>
              </a:rPr>
              <a:t>المطلوبة</a:t>
            </a:r>
            <a:r>
              <a:rPr lang="ar-EG" sz="3600" b="1" dirty="0">
                <a:effectLst>
                  <a:outerShdw blurRad="38100" dist="38100" dir="2700000" algn="tl">
                    <a:srgbClr val="C0C0C0"/>
                  </a:outerShdw>
                </a:effectLst>
                <a:latin typeface="Arial" charset="0"/>
                <a:cs typeface="Arabic Transparent" pitchFamily="2" charset="-78"/>
              </a:rPr>
              <a:t> </a:t>
            </a:r>
            <a:r>
              <a:rPr lang="ar-IQ" sz="3600" b="1" dirty="0">
                <a:effectLst>
                  <a:outerShdw blurRad="38100" dist="38100" dir="2700000" algn="tl">
                    <a:srgbClr val="C0C0C0"/>
                  </a:outerShdw>
                </a:effectLst>
                <a:latin typeface="Arial" charset="0"/>
                <a:cs typeface="Arabic Transparent" pitchFamily="2" charset="-78"/>
              </a:rPr>
              <a:t>من </a:t>
            </a:r>
            <a:r>
              <a:rPr lang="ar-IQ" sz="3600" b="1" dirty="0" smtClean="0">
                <a:effectLst>
                  <a:outerShdw blurRad="38100" dist="38100" dir="2700000" algn="tl">
                    <a:srgbClr val="C0C0C0"/>
                  </a:outerShdw>
                </a:effectLst>
                <a:latin typeface="Arial" charset="0"/>
                <a:cs typeface="Arabic Transparent" pitchFamily="2" charset="-78"/>
              </a:rPr>
              <a:t>الاقسام العلمية والهندسية لتنفيذ </a:t>
            </a:r>
            <a:r>
              <a:rPr lang="ar-IQ" sz="3600" b="1" dirty="0">
                <a:effectLst>
                  <a:outerShdw blurRad="38100" dist="38100" dir="2700000" algn="tl">
                    <a:srgbClr val="C0C0C0"/>
                  </a:outerShdw>
                </a:effectLst>
                <a:latin typeface="Arial" charset="0"/>
                <a:cs typeface="Arabic Transparent" pitchFamily="2" charset="-78"/>
              </a:rPr>
              <a:t>الاعتماد </a:t>
            </a:r>
            <a:r>
              <a:rPr lang="ar-IQ" sz="3600" b="1" dirty="0" smtClean="0">
                <a:effectLst>
                  <a:outerShdw blurRad="38100" dist="38100" dir="2700000" algn="tl">
                    <a:srgbClr val="C0C0C0"/>
                  </a:outerShdw>
                </a:effectLst>
                <a:latin typeface="Arial" charset="0"/>
                <a:cs typeface="Arabic Transparent" pitchFamily="2" charset="-78"/>
              </a:rPr>
              <a:t>الاكاديمي </a:t>
            </a:r>
          </a:p>
          <a:p>
            <a:pPr algn="ctr" rtl="1" eaLnBrk="1" hangingPunct="1">
              <a:spcBef>
                <a:spcPct val="50000"/>
              </a:spcBef>
              <a:defRPr/>
            </a:pPr>
            <a:r>
              <a:rPr lang="ar-IQ" sz="3200" b="1" dirty="0" smtClean="0">
                <a:effectLst>
                  <a:outerShdw blurRad="38100" dist="38100" dir="2700000" algn="tl">
                    <a:srgbClr val="C0C0C0"/>
                  </a:outerShdw>
                </a:effectLst>
                <a:latin typeface="Arial" charset="0"/>
                <a:cs typeface="Arabic Transparent" pitchFamily="2" charset="-78"/>
              </a:rPr>
              <a:t>وهو مقترح تجربة كلية هندسة الخوارزمي في جامعة بغداد </a:t>
            </a:r>
            <a:endParaRPr lang="en-GB" sz="3200" b="1" dirty="0">
              <a:effectLst>
                <a:outerShdw blurRad="38100" dist="38100" dir="2700000" algn="tl">
                  <a:srgbClr val="C0C0C0"/>
                </a:outerShdw>
              </a:effectLst>
              <a:latin typeface="Arial" charset="0"/>
              <a:cs typeface="Arabic Transparent" pitchFamily="2" charset="-78"/>
            </a:endParaRPr>
          </a:p>
        </p:txBody>
      </p:sp>
      <p:sp>
        <p:nvSpPr>
          <p:cNvPr id="143364" name="Rectangle 4"/>
          <p:cNvSpPr>
            <a:spLocks noChangeArrowheads="1"/>
          </p:cNvSpPr>
          <p:nvPr/>
        </p:nvSpPr>
        <p:spPr bwMode="auto">
          <a:xfrm>
            <a:off x="914400" y="2357430"/>
            <a:ext cx="7772400" cy="4043370"/>
          </a:xfrm>
          <a:prstGeom prst="rect">
            <a:avLst/>
          </a:prstGeom>
          <a:noFill/>
          <a:ln w="12700">
            <a:noFill/>
            <a:miter lim="800000"/>
            <a:headEnd/>
            <a:tailEnd/>
          </a:ln>
          <a:effectLst/>
        </p:spPr>
        <p:txBody>
          <a:bodyPr lIns="90488" tIns="44450" rIns="90488" bIns="44450"/>
          <a:lstStyle/>
          <a:p>
            <a:pPr marL="342900" indent="-342900" algn="justLow" rtl="1" eaLnBrk="1" hangingPunct="1">
              <a:lnSpc>
                <a:spcPct val="80000"/>
              </a:lnSpc>
              <a:spcBef>
                <a:spcPct val="20000"/>
              </a:spcBef>
              <a:buClr>
                <a:srgbClr val="FFFF00"/>
              </a:buClr>
              <a:buSzPct val="75000"/>
              <a:buFont typeface="Wingdings" pitchFamily="2" charset="2"/>
              <a:buChar char="l"/>
              <a:defRPr/>
            </a:pPr>
            <a:r>
              <a:rPr lang="ar-EG" sz="2800" b="1" dirty="0">
                <a:solidFill>
                  <a:schemeClr val="accent5">
                    <a:lumMod val="75000"/>
                  </a:schemeClr>
                </a:solidFill>
                <a:latin typeface="Arial" charset="0"/>
                <a:cs typeface="Arabic Transparent" pitchFamily="2" charset="-78"/>
              </a:rPr>
              <a:t>تشكيل لجنة</a:t>
            </a:r>
            <a:r>
              <a:rPr lang="ar-IQ" sz="2800" b="1" dirty="0">
                <a:solidFill>
                  <a:schemeClr val="accent5">
                    <a:lumMod val="75000"/>
                  </a:schemeClr>
                </a:solidFill>
                <a:latin typeface="Arial" charset="0"/>
                <a:cs typeface="Arabic Transparent" pitchFamily="2" charset="-78"/>
              </a:rPr>
              <a:t> متابعة يترئسها </a:t>
            </a:r>
            <a:r>
              <a:rPr lang="ar-EG" sz="2800" b="1" dirty="0">
                <a:solidFill>
                  <a:schemeClr val="accent5">
                    <a:lumMod val="75000"/>
                  </a:schemeClr>
                </a:solidFill>
                <a:latin typeface="Arial" charset="0"/>
                <a:cs typeface="Arabic Transparent" pitchFamily="2" charset="-78"/>
              </a:rPr>
              <a:t>عميد الكلية </a:t>
            </a:r>
            <a:r>
              <a:rPr lang="ar-IQ" sz="2800" b="1" dirty="0" smtClean="0">
                <a:solidFill>
                  <a:schemeClr val="accent5">
                    <a:lumMod val="75000"/>
                  </a:schemeClr>
                </a:solidFill>
                <a:latin typeface="Arial" charset="0"/>
                <a:cs typeface="Arabic Transparent" pitchFamily="2" charset="-78"/>
              </a:rPr>
              <a:t>( رئيس القسم) </a:t>
            </a:r>
            <a:r>
              <a:rPr lang="ar-EG" sz="2800" b="1" dirty="0" smtClean="0">
                <a:solidFill>
                  <a:schemeClr val="accent5">
                    <a:lumMod val="75000"/>
                  </a:schemeClr>
                </a:solidFill>
                <a:latin typeface="Arial" charset="0"/>
                <a:cs typeface="Arabic Transparent" pitchFamily="2" charset="-78"/>
              </a:rPr>
              <a:t>لتولى </a:t>
            </a:r>
            <a:r>
              <a:rPr lang="ar-EG" sz="2800" b="1" dirty="0">
                <a:solidFill>
                  <a:schemeClr val="accent5">
                    <a:lumMod val="75000"/>
                  </a:schemeClr>
                </a:solidFill>
                <a:latin typeface="Arial" charset="0"/>
                <a:cs typeface="Arabic Transparent" pitchFamily="2" charset="-78"/>
              </a:rPr>
              <a:t>مهام الإشراف ومتابعة </a:t>
            </a:r>
            <a:r>
              <a:rPr lang="ar-IQ" sz="2800" b="1" dirty="0" smtClean="0">
                <a:solidFill>
                  <a:schemeClr val="accent5">
                    <a:lumMod val="75000"/>
                  </a:schemeClr>
                </a:solidFill>
                <a:latin typeface="Arial" charset="0"/>
                <a:cs typeface="Arabic Transparent" pitchFamily="2" charset="-78"/>
              </a:rPr>
              <a:t>الفروع </a:t>
            </a:r>
            <a:r>
              <a:rPr lang="ar-EG" sz="2800" b="1" dirty="0" smtClean="0">
                <a:solidFill>
                  <a:schemeClr val="accent5">
                    <a:lumMod val="75000"/>
                  </a:schemeClr>
                </a:solidFill>
                <a:latin typeface="Arial" charset="0"/>
                <a:cs typeface="Arabic Transparent" pitchFamily="2" charset="-78"/>
              </a:rPr>
              <a:t>فى </a:t>
            </a:r>
            <a:r>
              <a:rPr lang="ar-EG" sz="2800" b="1" dirty="0">
                <a:solidFill>
                  <a:schemeClr val="accent5">
                    <a:lumMod val="75000"/>
                  </a:schemeClr>
                </a:solidFill>
                <a:latin typeface="Arial" charset="0"/>
                <a:cs typeface="Arabic Transparent" pitchFamily="2" charset="-78"/>
              </a:rPr>
              <a:t>تنفيذ الخطة الموضوعة للانتهاء من برنامج الإعتماد</a:t>
            </a:r>
            <a:endParaRPr lang="ar-SA" sz="2800" b="1" dirty="0">
              <a:solidFill>
                <a:schemeClr val="accent5">
                  <a:lumMod val="75000"/>
                </a:schemeClr>
              </a:solidFill>
              <a:latin typeface="Arial" charset="0"/>
              <a:cs typeface="Arabic Transparent" pitchFamily="2" charset="-78"/>
            </a:endParaRPr>
          </a:p>
          <a:p>
            <a:pPr marL="342900" indent="-342900" algn="justLow" rtl="1" eaLnBrk="1" hangingPunct="1">
              <a:lnSpc>
                <a:spcPct val="80000"/>
              </a:lnSpc>
              <a:spcBef>
                <a:spcPct val="20000"/>
              </a:spcBef>
              <a:buClr>
                <a:srgbClr val="FFFF00"/>
              </a:buClr>
              <a:buSzPct val="75000"/>
              <a:buFont typeface="Wingdings" pitchFamily="2" charset="2"/>
              <a:buChar char="l"/>
              <a:defRPr/>
            </a:pPr>
            <a:endParaRPr lang="ar-SA" sz="2800" b="1" dirty="0">
              <a:solidFill>
                <a:schemeClr val="accent5">
                  <a:lumMod val="75000"/>
                </a:schemeClr>
              </a:solidFill>
              <a:latin typeface="Arial" charset="0"/>
              <a:cs typeface="Arabic Transparent" pitchFamily="2" charset="-78"/>
            </a:endParaRPr>
          </a:p>
          <a:p>
            <a:pPr marL="342900" indent="-342900" algn="justLow" rtl="1" eaLnBrk="1" hangingPunct="1">
              <a:lnSpc>
                <a:spcPct val="80000"/>
              </a:lnSpc>
              <a:spcBef>
                <a:spcPct val="20000"/>
              </a:spcBef>
              <a:buClr>
                <a:srgbClr val="FFFF00"/>
              </a:buClr>
              <a:buSzPct val="75000"/>
              <a:buFont typeface="Wingdings" pitchFamily="2" charset="2"/>
              <a:buChar char="l"/>
              <a:defRPr/>
            </a:pPr>
            <a:r>
              <a:rPr lang="ar-EG" sz="2800" b="1" dirty="0">
                <a:solidFill>
                  <a:schemeClr val="accent5">
                    <a:lumMod val="75000"/>
                  </a:schemeClr>
                </a:solidFill>
                <a:latin typeface="Arial" charset="0"/>
                <a:cs typeface="Arabic Transparent" pitchFamily="2" charset="-78"/>
              </a:rPr>
              <a:t>الإتفاق مع أحد </a:t>
            </a:r>
            <a:r>
              <a:rPr lang="ar-IQ" sz="2800" b="1" dirty="0">
                <a:solidFill>
                  <a:schemeClr val="accent5">
                    <a:lumMod val="75000"/>
                  </a:schemeClr>
                </a:solidFill>
                <a:latin typeface="Arial" charset="0"/>
                <a:cs typeface="Arabic Transparent" pitchFamily="2" charset="-78"/>
              </a:rPr>
              <a:t>الخبراء العاملين في هذا المجال من جامعات او </a:t>
            </a:r>
            <a:r>
              <a:rPr lang="ar-IQ" sz="2800" b="1" dirty="0" smtClean="0">
                <a:solidFill>
                  <a:schemeClr val="accent5">
                    <a:lumMod val="75000"/>
                  </a:schemeClr>
                </a:solidFill>
                <a:latin typeface="Arial" charset="0"/>
                <a:cs typeface="Arabic Transparent" pitchFamily="2" charset="-78"/>
              </a:rPr>
              <a:t>المراكز </a:t>
            </a:r>
            <a:r>
              <a:rPr lang="ar-IQ" sz="2800" b="1" dirty="0">
                <a:solidFill>
                  <a:schemeClr val="accent5">
                    <a:lumMod val="75000"/>
                  </a:schemeClr>
                </a:solidFill>
                <a:latin typeface="Arial" charset="0"/>
                <a:cs typeface="Arabic Transparent" pitchFamily="2" charset="-78"/>
              </a:rPr>
              <a:t>البحثية لإعطاء </a:t>
            </a:r>
            <a:r>
              <a:rPr lang="ar-IQ" sz="2800" b="1" dirty="0" smtClean="0">
                <a:solidFill>
                  <a:schemeClr val="accent5">
                    <a:lumMod val="75000"/>
                  </a:schemeClr>
                </a:solidFill>
                <a:latin typeface="Arial" charset="0"/>
                <a:cs typeface="Arabic Transparent" pitchFamily="2" charset="-78"/>
              </a:rPr>
              <a:t>محاضرات</a:t>
            </a:r>
            <a:r>
              <a:rPr lang="ar-EG" sz="2800" b="1" dirty="0" smtClean="0">
                <a:solidFill>
                  <a:schemeClr val="accent5">
                    <a:lumMod val="75000"/>
                  </a:schemeClr>
                </a:solidFill>
                <a:latin typeface="Arial" charset="0"/>
                <a:cs typeface="Arabic Transparent" pitchFamily="2" charset="-78"/>
              </a:rPr>
              <a:t> الأقسام </a:t>
            </a:r>
            <a:r>
              <a:rPr lang="ar-EG" sz="2800" b="1" dirty="0">
                <a:solidFill>
                  <a:schemeClr val="accent5">
                    <a:lumMod val="75000"/>
                  </a:schemeClr>
                </a:solidFill>
                <a:latin typeface="Arial" charset="0"/>
                <a:cs typeface="Arabic Transparent" pitchFamily="2" charset="-78"/>
              </a:rPr>
              <a:t>بهدف التعريف بمفاهيم ومتطلبات </a:t>
            </a:r>
            <a:r>
              <a:rPr lang="en-US" sz="2800" b="1" dirty="0">
                <a:solidFill>
                  <a:schemeClr val="accent5">
                    <a:lumMod val="75000"/>
                  </a:schemeClr>
                </a:solidFill>
                <a:latin typeface="Arial" charset="0"/>
                <a:cs typeface="Arabic Transparent" pitchFamily="2" charset="-78"/>
              </a:rPr>
              <a:t>ABET</a:t>
            </a:r>
            <a:endParaRPr lang="ar-SA" sz="2800" b="1" dirty="0">
              <a:solidFill>
                <a:schemeClr val="accent5">
                  <a:lumMod val="75000"/>
                </a:schemeClr>
              </a:solidFill>
              <a:latin typeface="Arial" charset="0"/>
              <a:cs typeface="Arabic Transparent" pitchFamily="2" charset="-78"/>
            </a:endParaRPr>
          </a:p>
          <a:p>
            <a:pPr marL="342900" indent="-342900" algn="justLow" rtl="1" eaLnBrk="1" hangingPunct="1">
              <a:lnSpc>
                <a:spcPct val="80000"/>
              </a:lnSpc>
              <a:spcBef>
                <a:spcPct val="20000"/>
              </a:spcBef>
              <a:buClr>
                <a:srgbClr val="FFFF00"/>
              </a:buClr>
              <a:buSzPct val="75000"/>
              <a:defRPr/>
            </a:pPr>
            <a:r>
              <a:rPr lang="ar-IQ" sz="2800" b="1" dirty="0" smtClean="0">
                <a:solidFill>
                  <a:schemeClr val="accent5">
                    <a:lumMod val="75000"/>
                  </a:schemeClr>
                </a:solidFill>
                <a:latin typeface="Arial" charset="0"/>
                <a:cs typeface="Arabic Transparent" pitchFamily="2" charset="-78"/>
              </a:rPr>
              <a:t>للوصول الى </a:t>
            </a:r>
            <a:endParaRPr lang="ar-SA" sz="2800" b="1" dirty="0">
              <a:solidFill>
                <a:schemeClr val="accent5">
                  <a:lumMod val="75000"/>
                </a:schemeClr>
              </a:solidFill>
              <a:latin typeface="Arial" charset="0"/>
              <a:cs typeface="Arabic Transparent"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43364">
                                            <p:txEl>
                                              <p:pRg st="0" end="0"/>
                                            </p:txEl>
                                          </p:spTgt>
                                        </p:tgtEl>
                                        <p:attrNameLst>
                                          <p:attrName>style.visibility</p:attrName>
                                        </p:attrNameLst>
                                      </p:cBhvr>
                                      <p:to>
                                        <p:strVal val="visible"/>
                                      </p:to>
                                    </p:set>
                                    <p:animEffect transition="in" filter="diamond(in)">
                                      <p:cBhvr>
                                        <p:cTn id="7" dur="500"/>
                                        <p:tgtEl>
                                          <p:spTgt spid="14336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43364">
                                            <p:txEl>
                                              <p:pRg st="2" end="2"/>
                                            </p:txEl>
                                          </p:spTgt>
                                        </p:tgtEl>
                                        <p:attrNameLst>
                                          <p:attrName>style.visibility</p:attrName>
                                        </p:attrNameLst>
                                      </p:cBhvr>
                                      <p:to>
                                        <p:strVal val="visible"/>
                                      </p:to>
                                    </p:set>
                                    <p:animEffect transition="in" filter="diamond(in)">
                                      <p:cBhvr>
                                        <p:cTn id="12" dur="500"/>
                                        <p:tgtEl>
                                          <p:spTgt spid="14336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143364">
                                            <p:txEl>
                                              <p:pRg st="3" end="3"/>
                                            </p:txEl>
                                          </p:spTgt>
                                        </p:tgtEl>
                                        <p:attrNameLst>
                                          <p:attrName>style.visibility</p:attrName>
                                        </p:attrNameLst>
                                      </p:cBhvr>
                                      <p:to>
                                        <p:strVal val="visible"/>
                                      </p:to>
                                    </p:set>
                                    <p:animEffect transition="in" filter="diamond(in)">
                                      <p:cBhvr>
                                        <p:cTn id="17" dur="500"/>
                                        <p:tgtEl>
                                          <p:spTgt spid="14336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pPr>
              <a:defRPr/>
            </a:pPr>
            <a:fld id="{C8D7D53A-457D-49C7-92A9-1D1D5942D378}" type="slidenum">
              <a:rPr lang="en-US"/>
              <a:pPr>
                <a:defRPr/>
              </a:pPr>
              <a:t>21</a:t>
            </a:fld>
            <a:endParaRPr lang="en-US"/>
          </a:p>
        </p:txBody>
      </p:sp>
      <p:sp>
        <p:nvSpPr>
          <p:cNvPr id="144388" name="Rectangle 4"/>
          <p:cNvSpPr>
            <a:spLocks noChangeArrowheads="1"/>
          </p:cNvSpPr>
          <p:nvPr/>
        </p:nvSpPr>
        <p:spPr bwMode="auto">
          <a:xfrm>
            <a:off x="1447800" y="2319338"/>
            <a:ext cx="7162800" cy="3752868"/>
          </a:xfrm>
          <a:prstGeom prst="rect">
            <a:avLst/>
          </a:prstGeom>
          <a:noFill/>
          <a:ln w="12700">
            <a:noFill/>
            <a:miter lim="800000"/>
            <a:headEnd/>
            <a:tailEnd/>
          </a:ln>
          <a:effectLst/>
        </p:spPr>
        <p:txBody>
          <a:bodyPr lIns="90488" tIns="44450" rIns="90488" bIns="44450"/>
          <a:lstStyle/>
          <a:p>
            <a:pPr marL="342900" indent="-342900" algn="just" rtl="1" eaLnBrk="1" hangingPunct="1">
              <a:lnSpc>
                <a:spcPct val="80000"/>
              </a:lnSpc>
              <a:spcBef>
                <a:spcPct val="20000"/>
              </a:spcBef>
              <a:buClr>
                <a:srgbClr val="FFFF00"/>
              </a:buClr>
              <a:buSzPct val="75000"/>
              <a:buFont typeface="Wingdings" pitchFamily="2" charset="2"/>
              <a:buChar char="l"/>
              <a:defRPr/>
            </a:pPr>
            <a:r>
              <a:rPr lang="ar-IQ" sz="2400" b="1" dirty="0">
                <a:solidFill>
                  <a:schemeClr val="accent1">
                    <a:lumMod val="50000"/>
                  </a:schemeClr>
                </a:solidFill>
                <a:latin typeface="Arial" charset="0"/>
                <a:cs typeface="Arabic Transparent" pitchFamily="2" charset="-78"/>
              </a:rPr>
              <a:t>تشكيل لجان فرعية في </a:t>
            </a:r>
            <a:r>
              <a:rPr lang="ar-EG" sz="2400" b="1" dirty="0">
                <a:solidFill>
                  <a:schemeClr val="accent1">
                    <a:lumMod val="50000"/>
                  </a:schemeClr>
                </a:solidFill>
                <a:latin typeface="Arial" charset="0"/>
                <a:cs typeface="Arabic Transparent" pitchFamily="2" charset="-78"/>
              </a:rPr>
              <a:t>كل </a:t>
            </a:r>
            <a:r>
              <a:rPr lang="ar-EG" sz="2400" b="1" u="sng" dirty="0">
                <a:solidFill>
                  <a:schemeClr val="accent1">
                    <a:lumMod val="50000"/>
                  </a:schemeClr>
                </a:solidFill>
                <a:latin typeface="Arial" charset="0"/>
                <a:cs typeface="Arabic Transparent" pitchFamily="2" charset="-78"/>
              </a:rPr>
              <a:t>قسم</a:t>
            </a:r>
            <a:r>
              <a:rPr lang="ar-EG" sz="2400" b="1" dirty="0">
                <a:solidFill>
                  <a:schemeClr val="accent1">
                    <a:lumMod val="50000"/>
                  </a:schemeClr>
                </a:solidFill>
                <a:latin typeface="Arial" charset="0"/>
                <a:cs typeface="Arabic Transparent" pitchFamily="2" charset="-78"/>
              </a:rPr>
              <a:t> بتشكيل كالأتى:</a:t>
            </a:r>
          </a:p>
          <a:p>
            <a:pPr marL="1266825" lvl="2" indent="-352425" algn="just" rtl="1" eaLnBrk="1" hangingPunct="1">
              <a:lnSpc>
                <a:spcPct val="95000"/>
              </a:lnSpc>
              <a:spcBef>
                <a:spcPct val="20000"/>
              </a:spcBef>
              <a:buClr>
                <a:schemeClr val="folHlink"/>
              </a:buClr>
              <a:buSzPct val="75000"/>
              <a:buFont typeface="Wingdings" pitchFamily="2" charset="2"/>
              <a:buChar char="ü"/>
              <a:defRPr/>
            </a:pPr>
            <a:r>
              <a:rPr lang="ar-SA" b="1" dirty="0">
                <a:solidFill>
                  <a:schemeClr val="accent1">
                    <a:lumMod val="50000"/>
                  </a:schemeClr>
                </a:solidFill>
                <a:latin typeface="Arial" charset="0"/>
                <a:cs typeface="Arabic Transparent" pitchFamily="2" charset="-78"/>
              </a:rPr>
              <a:t>لجنة إعداد أهداف القسم والرؤية والرسالة</a:t>
            </a:r>
            <a:endParaRPr lang="ar-EG" b="1" dirty="0">
              <a:solidFill>
                <a:schemeClr val="accent1">
                  <a:lumMod val="50000"/>
                </a:schemeClr>
              </a:solidFill>
              <a:latin typeface="Arial" charset="0"/>
              <a:cs typeface="Arabic Transparent" pitchFamily="2" charset="-78"/>
            </a:endParaRPr>
          </a:p>
          <a:p>
            <a:pPr marL="1266825" lvl="2" indent="-352425" algn="just" rtl="1" eaLnBrk="1" hangingPunct="1">
              <a:lnSpc>
                <a:spcPct val="95000"/>
              </a:lnSpc>
              <a:spcBef>
                <a:spcPct val="20000"/>
              </a:spcBef>
              <a:buClr>
                <a:schemeClr val="folHlink"/>
              </a:buClr>
              <a:buSzPct val="75000"/>
              <a:buFont typeface="Wingdings" pitchFamily="2" charset="2"/>
              <a:buChar char="ü"/>
              <a:defRPr/>
            </a:pPr>
            <a:r>
              <a:rPr lang="ar-SA" b="1" dirty="0">
                <a:solidFill>
                  <a:schemeClr val="accent1">
                    <a:lumMod val="50000"/>
                  </a:schemeClr>
                </a:solidFill>
                <a:latin typeface="Arial" charset="0"/>
                <a:cs typeface="Arabic Transparent" pitchFamily="2" charset="-78"/>
              </a:rPr>
              <a:t>لجنة التطوير الأكاديمى</a:t>
            </a:r>
            <a:r>
              <a:rPr lang="en-GB" b="1" dirty="0">
                <a:solidFill>
                  <a:schemeClr val="accent1">
                    <a:lumMod val="50000"/>
                  </a:schemeClr>
                </a:solidFill>
                <a:latin typeface="Arial" charset="0"/>
                <a:cs typeface="Arabic Transparent" pitchFamily="2" charset="-78"/>
              </a:rPr>
              <a:t> </a:t>
            </a:r>
            <a:r>
              <a:rPr lang="ar-EG" b="1" dirty="0">
                <a:solidFill>
                  <a:schemeClr val="accent1">
                    <a:lumMod val="50000"/>
                  </a:schemeClr>
                </a:solidFill>
                <a:latin typeface="Arial" charset="0"/>
                <a:cs typeface="Arabic Transparent" pitchFamily="2" charset="-78"/>
              </a:rPr>
              <a:t>مع تجهيز ملفات القسم طبقاً لمتطلبات </a:t>
            </a:r>
            <a:r>
              <a:rPr lang="en-US" b="1" dirty="0">
                <a:solidFill>
                  <a:schemeClr val="accent1">
                    <a:lumMod val="50000"/>
                  </a:schemeClr>
                </a:solidFill>
                <a:latin typeface="Arial" charset="0"/>
                <a:cs typeface="Arabic Transparent" pitchFamily="2" charset="-78"/>
              </a:rPr>
              <a:t>ABET</a:t>
            </a:r>
            <a:endParaRPr lang="ar-EG" b="1" dirty="0">
              <a:solidFill>
                <a:schemeClr val="accent1">
                  <a:lumMod val="50000"/>
                </a:schemeClr>
              </a:solidFill>
              <a:latin typeface="Arial" charset="0"/>
              <a:cs typeface="Arabic Transparent" pitchFamily="2" charset="-78"/>
            </a:endParaRPr>
          </a:p>
          <a:p>
            <a:pPr marL="1266825" lvl="2" indent="-352425" algn="just" rtl="1" eaLnBrk="1" hangingPunct="1">
              <a:lnSpc>
                <a:spcPct val="95000"/>
              </a:lnSpc>
              <a:spcBef>
                <a:spcPct val="20000"/>
              </a:spcBef>
              <a:buClr>
                <a:schemeClr val="folHlink"/>
              </a:buClr>
              <a:buSzPct val="75000"/>
              <a:buFont typeface="Wingdings" pitchFamily="2" charset="2"/>
              <a:buChar char="ü"/>
              <a:defRPr/>
            </a:pPr>
            <a:r>
              <a:rPr lang="ar-SA" b="1" dirty="0">
                <a:solidFill>
                  <a:schemeClr val="accent1">
                    <a:lumMod val="50000"/>
                  </a:schemeClr>
                </a:solidFill>
                <a:latin typeface="Arial" charset="0"/>
                <a:cs typeface="Arabic Transparent" pitchFamily="2" charset="-78"/>
              </a:rPr>
              <a:t>لجنة المراجعة الداخلية لتقييم أهداف القسم مع متطلبات </a:t>
            </a:r>
            <a:r>
              <a:rPr lang="en-US" b="1" dirty="0">
                <a:solidFill>
                  <a:schemeClr val="accent1">
                    <a:lumMod val="50000"/>
                  </a:schemeClr>
                </a:solidFill>
                <a:latin typeface="Arial" charset="0"/>
                <a:cs typeface="Arabic Transparent" pitchFamily="2" charset="-78"/>
              </a:rPr>
              <a:t>ABET</a:t>
            </a:r>
            <a:r>
              <a:rPr lang="ar-SA" b="1" dirty="0">
                <a:solidFill>
                  <a:schemeClr val="accent1">
                    <a:lumMod val="50000"/>
                  </a:schemeClr>
                </a:solidFill>
                <a:latin typeface="Arial" charset="0"/>
                <a:cs typeface="Arabic Transparent" pitchFamily="2" charset="-78"/>
              </a:rPr>
              <a:t> مع تجهيز تقرير القسم </a:t>
            </a:r>
            <a:r>
              <a:rPr lang="ar-EG" b="1" dirty="0" smtClean="0">
                <a:solidFill>
                  <a:schemeClr val="accent1">
                    <a:lumMod val="50000"/>
                  </a:schemeClr>
                </a:solidFill>
                <a:latin typeface="Arial" charset="0"/>
                <a:cs typeface="Arabic Transparent" pitchFamily="2" charset="-78"/>
              </a:rPr>
              <a:t> </a:t>
            </a:r>
            <a:r>
              <a:rPr lang="ar-EG" b="1" dirty="0">
                <a:solidFill>
                  <a:schemeClr val="accent1">
                    <a:lumMod val="50000"/>
                  </a:schemeClr>
                </a:solidFill>
                <a:latin typeface="Arial" charset="0"/>
                <a:cs typeface="Arabic Transparent" pitchFamily="2" charset="-78"/>
              </a:rPr>
              <a:t>والذى يوضح إنجازات القسم ومدى مطابقة برنامج القسم الأكاديمى لمتطلبات </a:t>
            </a:r>
            <a:r>
              <a:rPr lang="en-US" b="1" dirty="0">
                <a:solidFill>
                  <a:schemeClr val="accent1">
                    <a:lumMod val="50000"/>
                  </a:schemeClr>
                </a:solidFill>
                <a:latin typeface="Arial" charset="0"/>
                <a:cs typeface="Arabic Transparent" pitchFamily="2" charset="-78"/>
              </a:rPr>
              <a:t>ABET</a:t>
            </a:r>
            <a:endParaRPr lang="ar-EG" b="1" dirty="0">
              <a:solidFill>
                <a:schemeClr val="accent1">
                  <a:lumMod val="50000"/>
                </a:schemeClr>
              </a:solidFill>
              <a:latin typeface="Arial" charset="0"/>
              <a:cs typeface="Arabic Transparent" pitchFamily="2" charset="-78"/>
            </a:endParaRPr>
          </a:p>
          <a:p>
            <a:pPr marL="1266825" lvl="2" indent="-352425" algn="just" rtl="1" eaLnBrk="1" hangingPunct="1">
              <a:lnSpc>
                <a:spcPct val="95000"/>
              </a:lnSpc>
              <a:spcBef>
                <a:spcPct val="20000"/>
              </a:spcBef>
              <a:buClr>
                <a:schemeClr val="folHlink"/>
              </a:buClr>
              <a:buSzPct val="75000"/>
              <a:buFont typeface="Wingdings" pitchFamily="2" charset="2"/>
              <a:buChar char="ü"/>
              <a:defRPr/>
            </a:pPr>
            <a:r>
              <a:rPr lang="ar-EG" b="1" dirty="0">
                <a:solidFill>
                  <a:schemeClr val="accent1">
                    <a:lumMod val="50000"/>
                  </a:schemeClr>
                </a:solidFill>
                <a:latin typeface="Arial" charset="0"/>
                <a:cs typeface="Arabic Transparent" pitchFamily="2" charset="-78"/>
              </a:rPr>
              <a:t>لجن</a:t>
            </a:r>
            <a:r>
              <a:rPr lang="ar-SA" b="1" dirty="0">
                <a:solidFill>
                  <a:schemeClr val="accent1">
                    <a:lumMod val="50000"/>
                  </a:schemeClr>
                </a:solidFill>
                <a:latin typeface="Arial" charset="0"/>
                <a:cs typeface="Arabic Transparent" pitchFamily="2" charset="-78"/>
              </a:rPr>
              <a:t>ة</a:t>
            </a:r>
            <a:r>
              <a:rPr lang="ar-EG" b="1" dirty="0">
                <a:solidFill>
                  <a:schemeClr val="accent1">
                    <a:lumMod val="50000"/>
                  </a:schemeClr>
                </a:solidFill>
                <a:latin typeface="Arial" charset="0"/>
                <a:cs typeface="Arabic Transparent" pitchFamily="2" charset="-78"/>
              </a:rPr>
              <a:t> </a:t>
            </a:r>
            <a:r>
              <a:rPr lang="ar-SA" b="1" dirty="0">
                <a:solidFill>
                  <a:schemeClr val="accent1">
                    <a:lumMod val="50000"/>
                  </a:schemeClr>
                </a:solidFill>
                <a:latin typeface="Arial" charset="0"/>
                <a:cs typeface="Arabic Transparent" pitchFamily="2" charset="-78"/>
              </a:rPr>
              <a:t>خاصة بإعداد ومراجعة محتويات مكتبة </a:t>
            </a:r>
            <a:r>
              <a:rPr lang="ar-SA" b="1" dirty="0" smtClean="0">
                <a:solidFill>
                  <a:schemeClr val="accent1">
                    <a:lumMod val="50000"/>
                  </a:schemeClr>
                </a:solidFill>
                <a:latin typeface="Arial" charset="0"/>
                <a:cs typeface="Arabic Transparent" pitchFamily="2" charset="-78"/>
              </a:rPr>
              <a:t>القسم</a:t>
            </a:r>
          </a:p>
          <a:p>
            <a:pPr marL="1266825" lvl="2" indent="-352425" algn="just" rtl="1" eaLnBrk="1" hangingPunct="1">
              <a:lnSpc>
                <a:spcPct val="95000"/>
              </a:lnSpc>
              <a:spcBef>
                <a:spcPct val="20000"/>
              </a:spcBef>
              <a:buClr>
                <a:schemeClr val="folHlink"/>
              </a:buClr>
              <a:buSzPct val="75000"/>
              <a:defRPr/>
            </a:pPr>
            <a:endParaRPr lang="ar-SA" sz="2400" b="1" dirty="0">
              <a:solidFill>
                <a:schemeClr val="accent1">
                  <a:lumMod val="50000"/>
                </a:schemeClr>
              </a:solidFill>
              <a:latin typeface="Arial" charset="0"/>
              <a:cs typeface="Arabic Transparent" pitchFamily="2" charset="-78"/>
            </a:endParaRPr>
          </a:p>
        </p:txBody>
      </p:sp>
      <p:sp>
        <p:nvSpPr>
          <p:cNvPr id="144389" name="Rectangle 5"/>
          <p:cNvSpPr>
            <a:spLocks noChangeArrowheads="1"/>
          </p:cNvSpPr>
          <p:nvPr/>
        </p:nvSpPr>
        <p:spPr bwMode="auto">
          <a:xfrm>
            <a:off x="1000100" y="4572008"/>
            <a:ext cx="7391400" cy="1458912"/>
          </a:xfrm>
          <a:prstGeom prst="rect">
            <a:avLst/>
          </a:prstGeom>
          <a:noFill/>
          <a:ln w="12700">
            <a:noFill/>
            <a:miter lim="800000"/>
            <a:headEnd/>
            <a:tailEnd/>
          </a:ln>
          <a:effectLst/>
        </p:spPr>
        <p:txBody>
          <a:bodyPr lIns="90488" tIns="44450" rIns="90488" bIns="44450"/>
          <a:lstStyle/>
          <a:p>
            <a:pPr marL="342900" indent="-342900" algn="justLow" rtl="1" eaLnBrk="1" hangingPunct="1">
              <a:lnSpc>
                <a:spcPct val="80000"/>
              </a:lnSpc>
              <a:spcBef>
                <a:spcPct val="20000"/>
              </a:spcBef>
              <a:buClr>
                <a:srgbClr val="FFFF00"/>
              </a:buClr>
              <a:buSzPct val="75000"/>
              <a:buFont typeface="Wingdings" pitchFamily="2" charset="2"/>
              <a:buChar char="l"/>
              <a:defRPr/>
            </a:pPr>
            <a:r>
              <a:rPr lang="ar-IQ" sz="2400" b="1" dirty="0">
                <a:solidFill>
                  <a:schemeClr val="accent4">
                    <a:lumMod val="75000"/>
                  </a:schemeClr>
                </a:solidFill>
                <a:effectLst>
                  <a:outerShdw blurRad="38100" dist="38100" dir="2700000" algn="tl">
                    <a:srgbClr val="C0C0C0"/>
                  </a:outerShdw>
                </a:effectLst>
                <a:latin typeface="Arial" charset="0"/>
                <a:cs typeface="Arabic Transparent" pitchFamily="2" charset="-78"/>
              </a:rPr>
              <a:t>اقامة لجان عديدة من قبل </a:t>
            </a:r>
            <a:r>
              <a:rPr lang="ar-IQ" sz="2400" b="1" dirty="0" smtClean="0">
                <a:solidFill>
                  <a:schemeClr val="accent4">
                    <a:lumMod val="75000"/>
                  </a:schemeClr>
                </a:solidFill>
                <a:effectLst>
                  <a:outerShdw blurRad="38100" dist="38100" dir="2700000" algn="tl">
                    <a:srgbClr val="C0C0C0"/>
                  </a:outerShdw>
                </a:effectLst>
                <a:latin typeface="Arial" charset="0"/>
                <a:cs typeface="Arabic Transparent" pitchFamily="2" charset="-78"/>
              </a:rPr>
              <a:t>الجامعة تتوزع </a:t>
            </a:r>
            <a:r>
              <a:rPr lang="ar-IQ" sz="2400" b="1" dirty="0">
                <a:solidFill>
                  <a:schemeClr val="accent4">
                    <a:lumMod val="75000"/>
                  </a:schemeClr>
                </a:solidFill>
                <a:effectLst>
                  <a:outerShdw blurRad="38100" dist="38100" dir="2700000" algn="tl">
                    <a:srgbClr val="C0C0C0"/>
                  </a:outerShdw>
                </a:effectLst>
                <a:latin typeface="Arial" charset="0"/>
                <a:cs typeface="Arabic Transparent" pitchFamily="2" charset="-78"/>
              </a:rPr>
              <a:t>على النحو التالي:</a:t>
            </a:r>
            <a:endParaRPr lang="ar-EG" sz="2400" b="1" dirty="0">
              <a:solidFill>
                <a:schemeClr val="accent4">
                  <a:lumMod val="75000"/>
                </a:schemeClr>
              </a:solidFill>
              <a:effectLst>
                <a:outerShdw blurRad="38100" dist="38100" dir="2700000" algn="tl">
                  <a:srgbClr val="C0C0C0"/>
                </a:outerShdw>
              </a:effectLst>
              <a:latin typeface="Arial" charset="0"/>
              <a:cs typeface="Arabic Transparent" pitchFamily="2" charset="-78"/>
            </a:endParaRPr>
          </a:p>
          <a:p>
            <a:pPr marL="1266825" lvl="2" indent="-352425" algn="justLow" rtl="1" eaLnBrk="1" hangingPunct="1">
              <a:lnSpc>
                <a:spcPct val="95000"/>
              </a:lnSpc>
              <a:spcBef>
                <a:spcPct val="20000"/>
              </a:spcBef>
              <a:buClr>
                <a:schemeClr val="folHlink"/>
              </a:buClr>
              <a:buSzPct val="75000"/>
              <a:buFont typeface="Wingdings" pitchFamily="2" charset="2"/>
              <a:buChar char="ü"/>
              <a:defRPr/>
            </a:pPr>
            <a:r>
              <a:rPr lang="ar-EG" b="1" dirty="0">
                <a:solidFill>
                  <a:schemeClr val="accent4">
                    <a:lumMod val="75000"/>
                  </a:schemeClr>
                </a:solidFill>
                <a:latin typeface="Arial" charset="0"/>
                <a:cs typeface="Arabic Transparent" pitchFamily="2" charset="-78"/>
              </a:rPr>
              <a:t>لجنة لكتابة دليل الكلية</a:t>
            </a:r>
          </a:p>
          <a:p>
            <a:pPr marL="1266825" lvl="2" indent="-352425" algn="justLow" rtl="1" eaLnBrk="1" hangingPunct="1">
              <a:lnSpc>
                <a:spcPct val="95000"/>
              </a:lnSpc>
              <a:spcBef>
                <a:spcPct val="20000"/>
              </a:spcBef>
              <a:buClr>
                <a:schemeClr val="folHlink"/>
              </a:buClr>
              <a:buSzPct val="75000"/>
              <a:buFont typeface="Wingdings" pitchFamily="2" charset="2"/>
              <a:buChar char="ü"/>
              <a:defRPr/>
            </a:pPr>
            <a:r>
              <a:rPr lang="ar-EG" b="1" dirty="0">
                <a:solidFill>
                  <a:schemeClr val="accent4">
                    <a:lumMod val="75000"/>
                  </a:schemeClr>
                </a:solidFill>
                <a:latin typeface="Arial" charset="0"/>
                <a:cs typeface="Arabic Transparent" pitchFamily="2" charset="-78"/>
              </a:rPr>
              <a:t>لجنة لإعداد تقرير </a:t>
            </a:r>
            <a:r>
              <a:rPr lang="ar-EG" b="1" dirty="0" smtClean="0">
                <a:solidFill>
                  <a:schemeClr val="accent4">
                    <a:lumMod val="75000"/>
                  </a:schemeClr>
                </a:solidFill>
                <a:latin typeface="Arial" charset="0"/>
                <a:cs typeface="Arabic Transparent" pitchFamily="2" charset="-78"/>
              </a:rPr>
              <a:t>الكلي</a:t>
            </a:r>
            <a:r>
              <a:rPr lang="ar-IQ" b="1" dirty="0" smtClean="0">
                <a:solidFill>
                  <a:schemeClr val="accent4">
                    <a:lumMod val="75000"/>
                  </a:schemeClr>
                </a:solidFill>
                <a:latin typeface="Arial" charset="0"/>
                <a:cs typeface="Arabic Transparent" pitchFamily="2" charset="-78"/>
              </a:rPr>
              <a:t>ة </a:t>
            </a:r>
            <a:endParaRPr lang="ar-EG" b="1" dirty="0">
              <a:solidFill>
                <a:schemeClr val="accent4">
                  <a:lumMod val="75000"/>
                </a:schemeClr>
              </a:solidFill>
              <a:latin typeface="Arial" charset="0"/>
              <a:cs typeface="Arabic Transparent" pitchFamily="2" charset="-78"/>
            </a:endParaRPr>
          </a:p>
        </p:txBody>
      </p:sp>
      <p:sp>
        <p:nvSpPr>
          <p:cNvPr id="144390" name="Text Box 6"/>
          <p:cNvSpPr txBox="1">
            <a:spLocks noChangeArrowheads="1"/>
          </p:cNvSpPr>
          <p:nvPr/>
        </p:nvSpPr>
        <p:spPr bwMode="auto">
          <a:xfrm>
            <a:off x="228600" y="1111250"/>
            <a:ext cx="8915400" cy="641350"/>
          </a:xfrm>
          <a:prstGeom prst="rect">
            <a:avLst/>
          </a:prstGeom>
          <a:noFill/>
          <a:ln w="9525">
            <a:noFill/>
            <a:miter lim="800000"/>
            <a:headEnd/>
            <a:tailEnd/>
          </a:ln>
          <a:effectLst/>
        </p:spPr>
        <p:txBody>
          <a:bodyPr wrap="square">
            <a:spAutoFit/>
          </a:bodyPr>
          <a:lstStyle/>
          <a:p>
            <a:pPr algn="ctr" rtl="1" eaLnBrk="1" hangingPunct="1">
              <a:spcBef>
                <a:spcPct val="50000"/>
              </a:spcBef>
              <a:defRPr/>
            </a:pPr>
            <a:r>
              <a:rPr lang="ar-EG" sz="3600" b="1" dirty="0">
                <a:latin typeface="Arial" charset="0"/>
                <a:cs typeface="Arabic Transparent" pitchFamily="2" charset="-78"/>
              </a:rPr>
              <a:t>الجهود </a:t>
            </a:r>
            <a:r>
              <a:rPr lang="ar-IQ" sz="3600" b="1" dirty="0">
                <a:latin typeface="Arial" charset="0"/>
                <a:cs typeface="Arabic Transparent" pitchFamily="2" charset="-78"/>
              </a:rPr>
              <a:t>المطلوبة</a:t>
            </a:r>
            <a:r>
              <a:rPr lang="ar-EG" sz="3600" b="1" dirty="0">
                <a:latin typeface="Arial" charset="0"/>
                <a:cs typeface="Arabic Transparent" pitchFamily="2" charset="-78"/>
              </a:rPr>
              <a:t> </a:t>
            </a:r>
            <a:r>
              <a:rPr lang="ar-IQ" sz="3600" b="1" dirty="0">
                <a:latin typeface="Arial" charset="0"/>
                <a:cs typeface="Arabic Transparent" pitchFamily="2" charset="-78"/>
              </a:rPr>
              <a:t>من </a:t>
            </a:r>
            <a:r>
              <a:rPr lang="ar-EG" sz="3600" b="1" dirty="0" smtClean="0">
                <a:latin typeface="Arial" charset="0"/>
                <a:cs typeface="Arabic Transparent" pitchFamily="2" charset="-78"/>
              </a:rPr>
              <a:t>ال</a:t>
            </a:r>
            <a:r>
              <a:rPr lang="ar-IQ" sz="3600" b="1" dirty="0" smtClean="0">
                <a:latin typeface="Arial" charset="0"/>
                <a:cs typeface="Arabic Transparent" pitchFamily="2" charset="-78"/>
              </a:rPr>
              <a:t>جامعة</a:t>
            </a:r>
            <a:r>
              <a:rPr lang="ar-EG" sz="3600" b="1" dirty="0" smtClean="0">
                <a:latin typeface="Arial" charset="0"/>
                <a:cs typeface="Arabic Transparent" pitchFamily="2" charset="-78"/>
              </a:rPr>
              <a:t> </a:t>
            </a:r>
            <a:r>
              <a:rPr lang="ar-IQ" sz="3600" b="1" dirty="0">
                <a:latin typeface="Arial" charset="0"/>
                <a:cs typeface="Arabic Transparent" pitchFamily="2" charset="-78"/>
              </a:rPr>
              <a:t>لتنفيذ الاعتماد الاكاديمي</a:t>
            </a:r>
            <a:endParaRPr lang="en-GB" sz="3600" b="1" dirty="0">
              <a:latin typeface="Arial" charset="0"/>
              <a:cs typeface="Arabic Transparent"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44388">
                                            <p:txEl>
                                              <p:pRg st="0" end="0"/>
                                            </p:txEl>
                                          </p:spTgt>
                                        </p:tgtEl>
                                        <p:attrNameLst>
                                          <p:attrName>style.visibility</p:attrName>
                                        </p:attrNameLst>
                                      </p:cBhvr>
                                      <p:to>
                                        <p:strVal val="visible"/>
                                      </p:to>
                                    </p:set>
                                    <p:animEffect transition="in" filter="box(in)">
                                      <p:cBhvr>
                                        <p:cTn id="7" dur="500"/>
                                        <p:tgtEl>
                                          <p:spTgt spid="144388">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144388">
                                            <p:txEl>
                                              <p:pRg st="1" end="1"/>
                                            </p:txEl>
                                          </p:spTgt>
                                        </p:tgtEl>
                                        <p:attrNameLst>
                                          <p:attrName>style.visibility</p:attrName>
                                        </p:attrNameLst>
                                      </p:cBhvr>
                                      <p:to>
                                        <p:strVal val="visible"/>
                                      </p:to>
                                    </p:set>
                                    <p:animEffect transition="in" filter="box(in)">
                                      <p:cBhvr>
                                        <p:cTn id="10" dur="500"/>
                                        <p:tgtEl>
                                          <p:spTgt spid="144388">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144388">
                                            <p:txEl>
                                              <p:pRg st="2" end="2"/>
                                            </p:txEl>
                                          </p:spTgt>
                                        </p:tgtEl>
                                        <p:attrNameLst>
                                          <p:attrName>style.visibility</p:attrName>
                                        </p:attrNameLst>
                                      </p:cBhvr>
                                      <p:to>
                                        <p:strVal val="visible"/>
                                      </p:to>
                                    </p:set>
                                    <p:animEffect transition="in" filter="box(in)">
                                      <p:cBhvr>
                                        <p:cTn id="13" dur="500"/>
                                        <p:tgtEl>
                                          <p:spTgt spid="144388">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144388">
                                            <p:txEl>
                                              <p:pRg st="3" end="3"/>
                                            </p:txEl>
                                          </p:spTgt>
                                        </p:tgtEl>
                                        <p:attrNameLst>
                                          <p:attrName>style.visibility</p:attrName>
                                        </p:attrNameLst>
                                      </p:cBhvr>
                                      <p:to>
                                        <p:strVal val="visible"/>
                                      </p:to>
                                    </p:set>
                                    <p:animEffect transition="in" filter="box(in)">
                                      <p:cBhvr>
                                        <p:cTn id="16" dur="500"/>
                                        <p:tgtEl>
                                          <p:spTgt spid="144388">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144388">
                                            <p:txEl>
                                              <p:pRg st="4" end="4"/>
                                            </p:txEl>
                                          </p:spTgt>
                                        </p:tgtEl>
                                        <p:attrNameLst>
                                          <p:attrName>style.visibility</p:attrName>
                                        </p:attrNameLst>
                                      </p:cBhvr>
                                      <p:to>
                                        <p:strVal val="visible"/>
                                      </p:to>
                                    </p:set>
                                    <p:animEffect transition="in" filter="box(in)">
                                      <p:cBhvr>
                                        <p:cTn id="19" dur="500"/>
                                        <p:tgtEl>
                                          <p:spTgt spid="144388">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nodeType="clickEffect">
                                  <p:stCondLst>
                                    <p:cond delay="0"/>
                                  </p:stCondLst>
                                  <p:childTnLst>
                                    <p:set>
                                      <p:cBhvr>
                                        <p:cTn id="23" dur="1" fill="hold">
                                          <p:stCondLst>
                                            <p:cond delay="0"/>
                                          </p:stCondLst>
                                        </p:cTn>
                                        <p:tgtEl>
                                          <p:spTgt spid="144389">
                                            <p:txEl>
                                              <p:pRg st="0" end="0"/>
                                            </p:txEl>
                                          </p:spTgt>
                                        </p:tgtEl>
                                        <p:attrNameLst>
                                          <p:attrName>style.visibility</p:attrName>
                                        </p:attrNameLst>
                                      </p:cBhvr>
                                      <p:to>
                                        <p:strVal val="visible"/>
                                      </p:to>
                                    </p:set>
                                    <p:animEffect transition="in" filter="box(in)">
                                      <p:cBhvr>
                                        <p:cTn id="24" dur="500"/>
                                        <p:tgtEl>
                                          <p:spTgt spid="144389">
                                            <p:txEl>
                                              <p:pRg st="0" end="0"/>
                                            </p:txEl>
                                          </p:spTgt>
                                        </p:tgtEl>
                                      </p:cBhvr>
                                    </p:animEffect>
                                  </p:childTnLst>
                                </p:cTn>
                              </p:par>
                              <p:par>
                                <p:cTn id="25" presetID="4" presetClass="entr" presetSubtype="16" fill="hold" nodeType="withEffect">
                                  <p:stCondLst>
                                    <p:cond delay="0"/>
                                  </p:stCondLst>
                                  <p:childTnLst>
                                    <p:set>
                                      <p:cBhvr>
                                        <p:cTn id="26" dur="1" fill="hold">
                                          <p:stCondLst>
                                            <p:cond delay="0"/>
                                          </p:stCondLst>
                                        </p:cTn>
                                        <p:tgtEl>
                                          <p:spTgt spid="144389">
                                            <p:txEl>
                                              <p:pRg st="1" end="1"/>
                                            </p:txEl>
                                          </p:spTgt>
                                        </p:tgtEl>
                                        <p:attrNameLst>
                                          <p:attrName>style.visibility</p:attrName>
                                        </p:attrNameLst>
                                      </p:cBhvr>
                                      <p:to>
                                        <p:strVal val="visible"/>
                                      </p:to>
                                    </p:set>
                                    <p:animEffect transition="in" filter="box(in)">
                                      <p:cBhvr>
                                        <p:cTn id="27" dur="500"/>
                                        <p:tgtEl>
                                          <p:spTgt spid="144389">
                                            <p:txEl>
                                              <p:pRg st="1" end="1"/>
                                            </p:txEl>
                                          </p:spTgt>
                                        </p:tgtEl>
                                      </p:cBhvr>
                                    </p:animEffect>
                                  </p:childTnLst>
                                </p:cTn>
                              </p:par>
                              <p:par>
                                <p:cTn id="28" presetID="4" presetClass="entr" presetSubtype="16" fill="hold" nodeType="withEffect">
                                  <p:stCondLst>
                                    <p:cond delay="0"/>
                                  </p:stCondLst>
                                  <p:childTnLst>
                                    <p:set>
                                      <p:cBhvr>
                                        <p:cTn id="29" dur="1" fill="hold">
                                          <p:stCondLst>
                                            <p:cond delay="0"/>
                                          </p:stCondLst>
                                        </p:cTn>
                                        <p:tgtEl>
                                          <p:spTgt spid="144389">
                                            <p:txEl>
                                              <p:pRg st="2" end="2"/>
                                            </p:txEl>
                                          </p:spTgt>
                                        </p:tgtEl>
                                        <p:attrNameLst>
                                          <p:attrName>style.visibility</p:attrName>
                                        </p:attrNameLst>
                                      </p:cBhvr>
                                      <p:to>
                                        <p:strVal val="visible"/>
                                      </p:to>
                                    </p:set>
                                    <p:animEffect transition="in" filter="box(in)">
                                      <p:cBhvr>
                                        <p:cTn id="30" dur="500"/>
                                        <p:tgtEl>
                                          <p:spTgt spid="14438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2"/>
          <p:cNvSpPr>
            <a:spLocks noGrp="1" noChangeArrowheads="1"/>
          </p:cNvSpPr>
          <p:nvPr>
            <p:ph idx="1"/>
          </p:nvPr>
        </p:nvSpPr>
        <p:spPr>
          <a:xfrm>
            <a:off x="755650" y="2708275"/>
            <a:ext cx="8054975" cy="3724275"/>
          </a:xfrm>
        </p:spPr>
        <p:txBody>
          <a:bodyPr/>
          <a:lstStyle/>
          <a:p>
            <a:pPr algn="just" rtl="1" eaLnBrk="1" hangingPunct="1">
              <a:buSzPct val="160000"/>
              <a:buFont typeface="Wingdings" pitchFamily="2" charset="2"/>
              <a:buChar char="E"/>
            </a:pPr>
            <a:r>
              <a:rPr lang="ar-SA" sz="2400" b="1" dirty="0" smtClean="0"/>
              <a:t>تعتبر هذه </a:t>
            </a:r>
            <a:r>
              <a:rPr lang="ar-SA" sz="2400" b="1" u="sng" dirty="0" smtClean="0"/>
              <a:t>الخطوة اختيارية</a:t>
            </a:r>
            <a:r>
              <a:rPr lang="ar-SA" sz="2400" b="1" dirty="0" smtClean="0"/>
              <a:t> للإدارة العليا في حالة تحقيق نتائج </a:t>
            </a:r>
          </a:p>
          <a:p>
            <a:pPr algn="just" rtl="1" eaLnBrk="1" hangingPunct="1">
              <a:buSzPct val="160000"/>
              <a:buFont typeface="Wingdings" pitchFamily="2" charset="2"/>
              <a:buNone/>
            </a:pPr>
            <a:r>
              <a:rPr lang="ar-SA" sz="2400" b="1" dirty="0" smtClean="0"/>
              <a:t>              مشجعة ومتميزة في المؤسسة التعليمية . </a:t>
            </a:r>
          </a:p>
          <a:p>
            <a:pPr algn="just" rtl="1" eaLnBrk="1" hangingPunct="1">
              <a:buSzPct val="160000"/>
              <a:buFont typeface="Wingdings" pitchFamily="2" charset="2"/>
              <a:buChar char="E"/>
            </a:pPr>
            <a:r>
              <a:rPr lang="ar-SA" sz="2400" b="1" dirty="0" smtClean="0"/>
              <a:t>يتم اختيار الجهة المانحة وتقديم الطلب إليها وإرسال الوثائق </a:t>
            </a:r>
          </a:p>
          <a:p>
            <a:pPr algn="just" rtl="1" eaLnBrk="1" hangingPunct="1">
              <a:buSzPct val="160000"/>
              <a:buFont typeface="Wingdings" pitchFamily="2" charset="2"/>
              <a:buNone/>
            </a:pPr>
            <a:r>
              <a:rPr lang="ar-SA" sz="2400" b="1" dirty="0" smtClean="0"/>
              <a:t>             المطلوبة لها لتدقيقها .</a:t>
            </a:r>
          </a:p>
          <a:p>
            <a:pPr algn="just" rtl="1" eaLnBrk="1" hangingPunct="1">
              <a:buSzPct val="160000"/>
              <a:buFont typeface="Wingdings" pitchFamily="2" charset="2"/>
              <a:buChar char="E"/>
            </a:pPr>
            <a:r>
              <a:rPr lang="ar-SA" sz="2400" b="1" dirty="0" smtClean="0"/>
              <a:t>التحضير للتدقيق قبل عملية التقييم والفحص .</a:t>
            </a:r>
          </a:p>
          <a:p>
            <a:pPr algn="just" rtl="1" eaLnBrk="1" hangingPunct="1">
              <a:buSzPct val="160000"/>
              <a:buFont typeface="Wingdings" pitchFamily="2" charset="2"/>
              <a:buChar char="E"/>
            </a:pPr>
            <a:r>
              <a:rPr lang="ar-SA" sz="2400" b="1" dirty="0" smtClean="0"/>
              <a:t> إعداد الترتيبات </a:t>
            </a:r>
            <a:r>
              <a:rPr lang="ar-SA" sz="2400" b="1" dirty="0" smtClean="0"/>
              <a:t>اللازمة </a:t>
            </a:r>
            <a:r>
              <a:rPr lang="ar-SA" sz="2400" b="1" dirty="0" smtClean="0"/>
              <a:t>لتنفيذ التدقيق والحصول على الشهادة.  </a:t>
            </a:r>
            <a:endParaRPr lang="en-US" sz="2400" b="1" dirty="0" smtClean="0"/>
          </a:p>
          <a:p>
            <a:pPr algn="just" rtl="1" eaLnBrk="1" hangingPunct="1">
              <a:buSzPct val="160000"/>
              <a:buNone/>
            </a:pPr>
            <a:endParaRPr lang="en-US" sz="2400" b="1" dirty="0" smtClean="0"/>
          </a:p>
          <a:p>
            <a:pPr algn="just" rtl="1" eaLnBrk="1" hangingPunct="1">
              <a:buSzPct val="160000"/>
              <a:buNone/>
            </a:pPr>
            <a:r>
              <a:rPr lang="ar-SA" sz="2400" b="1" dirty="0" smtClean="0"/>
              <a:t>      </a:t>
            </a:r>
            <a:endParaRPr lang="en-US" sz="2400" b="1" dirty="0" smtClean="0"/>
          </a:p>
        </p:txBody>
      </p:sp>
      <p:sp>
        <p:nvSpPr>
          <p:cNvPr id="5" name="Slide Number Placeholder 5"/>
          <p:cNvSpPr>
            <a:spLocks noGrp="1"/>
          </p:cNvSpPr>
          <p:nvPr>
            <p:ph type="sldNum" sz="quarter" idx="12"/>
          </p:nvPr>
        </p:nvSpPr>
        <p:spPr/>
        <p:txBody>
          <a:bodyPr/>
          <a:lstStyle/>
          <a:p>
            <a:pPr>
              <a:defRPr/>
            </a:pPr>
            <a:fld id="{0F806D40-6766-42D6-A75E-A65E6B75D30A}" type="slidenum">
              <a:rPr lang="en-US"/>
              <a:pPr>
                <a:defRPr/>
              </a:pPr>
              <a:t>22</a:t>
            </a:fld>
            <a:endParaRPr lang="en-US"/>
          </a:p>
        </p:txBody>
      </p:sp>
      <p:sp>
        <p:nvSpPr>
          <p:cNvPr id="92163" name="Text Box 3"/>
          <p:cNvSpPr txBox="1">
            <a:spLocks noChangeArrowheads="1"/>
          </p:cNvSpPr>
          <p:nvPr/>
        </p:nvSpPr>
        <p:spPr bwMode="auto">
          <a:xfrm>
            <a:off x="2133600" y="1143000"/>
            <a:ext cx="4883150" cy="641350"/>
          </a:xfrm>
          <a:prstGeom prst="rect">
            <a:avLst/>
          </a:prstGeom>
          <a:noFill/>
          <a:ln w="9525">
            <a:noFill/>
            <a:miter lim="800000"/>
            <a:headEnd/>
            <a:tailEnd/>
          </a:ln>
          <a:effectLst/>
        </p:spPr>
        <p:txBody>
          <a:bodyPr wrap="none">
            <a:spAutoFit/>
          </a:bodyPr>
          <a:lstStyle/>
          <a:p>
            <a:pPr algn="ctr" rtl="1" eaLnBrk="1" hangingPunct="1">
              <a:defRPr/>
            </a:pPr>
            <a:r>
              <a:rPr lang="ar-SA" sz="3600" b="1">
                <a:solidFill>
                  <a:srgbClr val="FF0000"/>
                </a:solidFill>
                <a:effectLst>
                  <a:outerShdw blurRad="38100" dist="38100" dir="2700000" algn="tl">
                    <a:srgbClr val="C0C0C0"/>
                  </a:outerShdw>
                </a:effectLst>
                <a:latin typeface="Arial" charset="0"/>
                <a:cs typeface="Arial" charset="0"/>
              </a:rPr>
              <a:t>التسجيل والحصول على الشهادة</a:t>
            </a:r>
            <a:endParaRPr lang="en-US" sz="3600" b="1">
              <a:solidFill>
                <a:srgbClr val="FF0000"/>
              </a:solidFill>
              <a:effectLst>
                <a:outerShdw blurRad="38100" dist="38100" dir="2700000" algn="tl">
                  <a:srgbClr val="C0C0C0"/>
                </a:outerShdw>
              </a:effectLst>
              <a:latin typeface="Arial" charset="0"/>
              <a:cs typeface="Arial"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buNone/>
            </a:pPr>
            <a:r>
              <a:rPr lang="ar-IQ" sz="2800" b="1" u="sng" dirty="0" smtClean="0"/>
              <a:t>ال</a:t>
            </a:r>
            <a:r>
              <a:rPr lang="ar-SA" sz="2800" b="1" u="sng" dirty="0" smtClean="0"/>
              <a:t>توصيات              </a:t>
            </a:r>
            <a:r>
              <a:rPr lang="en-US" sz="2800" b="1" u="sng" dirty="0" smtClean="0"/>
              <a:t>Recommendations</a:t>
            </a:r>
            <a:endParaRPr lang="ar-SA" sz="2800" b="1" u="sng" dirty="0" smtClean="0"/>
          </a:p>
          <a:p>
            <a:pPr algn="just" rtl="1"/>
            <a:r>
              <a:rPr lang="ar-SA" dirty="0" smtClean="0"/>
              <a:t>يكون العمل مشترك يتفاعل فيه جميع ألأطراف ( قيادييي </a:t>
            </a:r>
            <a:r>
              <a:rPr lang="ar-IQ" dirty="0" smtClean="0"/>
              <a:t>ا</a:t>
            </a:r>
            <a:r>
              <a:rPr lang="ar-SA" dirty="0" smtClean="0"/>
              <a:t>لعملية التدريسية , </a:t>
            </a:r>
            <a:r>
              <a:rPr lang="ar-IQ" dirty="0" smtClean="0"/>
              <a:t>ا</a:t>
            </a:r>
            <a:r>
              <a:rPr lang="ar-SA" dirty="0" smtClean="0"/>
              <a:t>لهيئ</a:t>
            </a:r>
            <a:r>
              <a:rPr lang="ar-IQ" dirty="0" smtClean="0"/>
              <a:t>ات</a:t>
            </a:r>
            <a:r>
              <a:rPr lang="ar-SA" dirty="0" smtClean="0"/>
              <a:t> التدريسية وال</a:t>
            </a:r>
            <a:r>
              <a:rPr lang="ar-IQ" dirty="0" smtClean="0"/>
              <a:t>ا</a:t>
            </a:r>
            <a:r>
              <a:rPr lang="ar-SA" dirty="0" smtClean="0"/>
              <a:t>دارية , الطلاب ) ولا يمكن أن تتحقق نتيجة ايجابية من خلال بذل جهود فردية .</a:t>
            </a:r>
            <a:endParaRPr lang="ar-IQ" dirty="0" smtClean="0"/>
          </a:p>
          <a:p>
            <a:pPr algn="just" rtl="1"/>
            <a:r>
              <a:rPr lang="ar-IQ" dirty="0" smtClean="0"/>
              <a:t>الاستفادة من تجارب الجامعات والكليات في هذا المجال كتجربة جامعة البصرة وتجربة جامعة بغداد / كلية هندسة الخوارزمي </a:t>
            </a:r>
            <a:r>
              <a:rPr lang="ar-IQ" dirty="0" smtClean="0"/>
              <a:t>.</a:t>
            </a:r>
            <a:endParaRPr lang="en-US" dirty="0" smtClean="0"/>
          </a:p>
          <a:p>
            <a:pPr algn="just" rtl="1"/>
            <a:r>
              <a:rPr lang="ar-SA" sz="2800" b="1" u="sng" dirty="0" smtClean="0">
                <a:solidFill>
                  <a:schemeClr val="accent5">
                    <a:lumMod val="75000"/>
                  </a:schemeClr>
                </a:solidFill>
                <a:latin typeface="Arial" charset="0"/>
                <a:cs typeface="+mj-cs"/>
              </a:rPr>
              <a:t>مخاطبة مؤسسة </a:t>
            </a:r>
            <a:r>
              <a:rPr lang="en-US" sz="2800" b="1" u="sng" dirty="0" smtClean="0">
                <a:solidFill>
                  <a:schemeClr val="accent5">
                    <a:lumMod val="75000"/>
                  </a:schemeClr>
                </a:solidFill>
                <a:latin typeface="Arial" charset="0"/>
                <a:cs typeface="+mj-cs"/>
              </a:rPr>
              <a:t>ABET</a:t>
            </a:r>
            <a:r>
              <a:rPr lang="ar-SA" sz="2800" b="1" dirty="0" smtClean="0">
                <a:solidFill>
                  <a:schemeClr val="accent5">
                    <a:lumMod val="75000"/>
                  </a:schemeClr>
                </a:solidFill>
                <a:latin typeface="Arial" charset="0"/>
                <a:cs typeface="+mj-cs"/>
              </a:rPr>
              <a:t> لإعلامها برغبة ال</a:t>
            </a:r>
            <a:r>
              <a:rPr lang="ar-IQ" sz="2800" b="1" dirty="0" smtClean="0">
                <a:solidFill>
                  <a:schemeClr val="accent5">
                    <a:lumMod val="75000"/>
                  </a:schemeClr>
                </a:solidFill>
                <a:latin typeface="Arial" charset="0"/>
                <a:cs typeface="+mj-cs"/>
              </a:rPr>
              <a:t>جامعة </a:t>
            </a:r>
            <a:r>
              <a:rPr lang="ar-SA" sz="2800" b="1" dirty="0" smtClean="0">
                <a:solidFill>
                  <a:schemeClr val="accent5">
                    <a:lumMod val="75000"/>
                  </a:schemeClr>
                </a:solidFill>
                <a:latin typeface="Arial" charset="0"/>
                <a:cs typeface="+mj-cs"/>
              </a:rPr>
              <a:t>فى اعتماد برامجها الهندسية</a:t>
            </a:r>
            <a:r>
              <a:rPr lang="ar-IQ" sz="2800" b="1" dirty="0" smtClean="0">
                <a:solidFill>
                  <a:schemeClr val="accent5">
                    <a:lumMod val="75000"/>
                  </a:schemeClr>
                </a:solidFill>
                <a:latin typeface="Arial" charset="0"/>
                <a:cs typeface="+mj-cs"/>
              </a:rPr>
              <a:t>.</a:t>
            </a:r>
            <a:r>
              <a:rPr lang="en-US" sz="2800" b="1" smtClean="0">
                <a:solidFill>
                  <a:schemeClr val="accent5">
                    <a:lumMod val="75000"/>
                  </a:schemeClr>
                </a:solidFill>
                <a:latin typeface="Arial" charset="0"/>
                <a:cs typeface="+mj-cs"/>
              </a:rPr>
              <a:t> </a:t>
            </a:r>
            <a:r>
              <a:rPr lang="ar-IQ" sz="2800" b="1" smtClean="0">
                <a:solidFill>
                  <a:schemeClr val="accent5">
                    <a:lumMod val="75000"/>
                  </a:schemeClr>
                </a:solidFill>
                <a:latin typeface="Arial" charset="0"/>
                <a:cs typeface="+mj-cs"/>
              </a:rPr>
              <a:t>بعد </a:t>
            </a:r>
            <a:r>
              <a:rPr lang="ar-IQ" sz="2800" b="1" dirty="0" smtClean="0">
                <a:solidFill>
                  <a:schemeClr val="accent5">
                    <a:lumMod val="75000"/>
                  </a:schemeClr>
                </a:solidFill>
                <a:latin typeface="Arial" charset="0"/>
                <a:cs typeface="+mj-cs"/>
              </a:rPr>
              <a:t>انجاز ما على الاقسام والجامعة من التزامات </a:t>
            </a:r>
            <a:endParaRPr lang="ar-SA" sz="2800" b="1" dirty="0" smtClean="0">
              <a:solidFill>
                <a:schemeClr val="accent5">
                  <a:lumMod val="75000"/>
                </a:schemeClr>
              </a:solidFill>
              <a:latin typeface="Arial" charset="0"/>
              <a:cs typeface="+mj-cs"/>
            </a:endParaRPr>
          </a:p>
          <a:p>
            <a:pPr algn="just" rtl="1"/>
            <a:endParaRPr lang="ar-IQ" dirty="0" smtClean="0"/>
          </a:p>
          <a:p>
            <a:pPr algn="just" rtl="1">
              <a:buNone/>
            </a:pPr>
            <a:endParaRPr lang="ar-IQ" dirty="0" smtClean="0"/>
          </a:p>
          <a:p>
            <a:pPr algn="r" rtl="1"/>
            <a:endParaRPr lang="ar-IQ" dirty="0" smtClean="0"/>
          </a:p>
          <a:p>
            <a:pPr algn="r" rtl="1"/>
            <a:endParaRPr lang="ar-SA" dirty="0" smtClean="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txBox="1">
            <a:spLocks noChangeArrowheads="1"/>
          </p:cNvSpPr>
          <p:nvPr/>
        </p:nvSpPr>
        <p:spPr>
          <a:xfrm>
            <a:off x="500034" y="428604"/>
            <a:ext cx="8229600" cy="4953000"/>
          </a:xfrm>
          <a:prstGeom prst="rect">
            <a:avLst/>
          </a:prstGeom>
        </p:spPr>
        <p:txBody>
          <a:bodyPr/>
          <a:lstStyle/>
          <a:p>
            <a:pPr marL="365760" marR="0" lvl="0" indent="-256032" algn="ctr" defTabSz="914400" rtl="0" eaLnBrk="1" fontAlgn="auto" latinLnBrk="0" hangingPunct="1">
              <a:lnSpc>
                <a:spcPct val="90000"/>
              </a:lnSpc>
              <a:spcBef>
                <a:spcPts val="400"/>
              </a:spcBef>
              <a:spcAft>
                <a:spcPts val="0"/>
              </a:spcAft>
              <a:buClr>
                <a:schemeClr val="accent1"/>
              </a:buClr>
              <a:buSzPct val="68000"/>
              <a:buFont typeface="Wingdings" pitchFamily="2" charset="2"/>
              <a:buNone/>
              <a:tabLst/>
              <a:defRPr/>
            </a:pPr>
            <a:endParaRPr kumimoji="0" lang="ar-EG" sz="3600" b="1" i="0" u="none" strike="noStrike" kern="1200" cap="none" spc="0" normalizeH="0" baseline="0" noProof="0" dirty="0" smtClean="0">
              <a:ln>
                <a:noFill/>
              </a:ln>
              <a:solidFill>
                <a:srgbClr val="FFFF09"/>
              </a:solidFill>
              <a:effectLst/>
              <a:uLnTx/>
              <a:uFillTx/>
              <a:latin typeface="+mn-lt"/>
              <a:ea typeface="+mn-ea"/>
              <a:cs typeface="+mn-cs"/>
            </a:endParaRPr>
          </a:p>
          <a:p>
            <a:pPr marL="365760" marR="0" lvl="0" indent="-256032" algn="ctr" defTabSz="914400" rtl="0" eaLnBrk="1" fontAlgn="auto" latinLnBrk="0" hangingPunct="1">
              <a:lnSpc>
                <a:spcPct val="90000"/>
              </a:lnSpc>
              <a:spcBef>
                <a:spcPts val="400"/>
              </a:spcBef>
              <a:spcAft>
                <a:spcPts val="0"/>
              </a:spcAft>
              <a:buClr>
                <a:schemeClr val="accent1"/>
              </a:buClr>
              <a:buSzPct val="68000"/>
              <a:buFont typeface="Wingdings" pitchFamily="2" charset="2"/>
              <a:buNone/>
              <a:tabLst/>
              <a:defRPr/>
            </a:pPr>
            <a:endParaRPr kumimoji="0" lang="ar-EG" sz="3600" b="1" i="0" u="none" strike="noStrike" kern="1200" cap="none" spc="0" normalizeH="0" baseline="0" noProof="0" dirty="0" smtClean="0">
              <a:ln>
                <a:noFill/>
              </a:ln>
              <a:solidFill>
                <a:srgbClr val="FFFF09"/>
              </a:solidFill>
              <a:effectLst/>
              <a:uLnTx/>
              <a:uFillTx/>
              <a:latin typeface="+mn-lt"/>
              <a:ea typeface="+mn-ea"/>
              <a:cs typeface="+mn-cs"/>
            </a:endParaRPr>
          </a:p>
          <a:p>
            <a:pPr marL="365760" marR="0" lvl="0" indent="-256032" algn="ctr" defTabSz="914400" rtl="0" eaLnBrk="1" fontAlgn="auto" latinLnBrk="0" hangingPunct="1">
              <a:lnSpc>
                <a:spcPct val="90000"/>
              </a:lnSpc>
              <a:spcBef>
                <a:spcPts val="400"/>
              </a:spcBef>
              <a:spcAft>
                <a:spcPts val="0"/>
              </a:spcAft>
              <a:buClr>
                <a:schemeClr val="accent1"/>
              </a:buClr>
              <a:buSzPct val="68000"/>
              <a:buFont typeface="Wingdings" pitchFamily="2" charset="2"/>
              <a:buNone/>
              <a:tabLst/>
              <a:defRPr/>
            </a:pPr>
            <a:r>
              <a:rPr kumimoji="0" lang="ar-IQ" sz="4400" b="1" i="0" u="sng" strike="noStrike" kern="1200" cap="none" spc="0" normalizeH="0" baseline="0" noProof="0" dirty="0" smtClean="0">
                <a:ln>
                  <a:noFill/>
                </a:ln>
                <a:solidFill>
                  <a:schemeClr val="accent4">
                    <a:lumMod val="75000"/>
                  </a:schemeClr>
                </a:solidFill>
                <a:uLnTx/>
                <a:uFillTx/>
                <a:ea typeface="+mn-ea"/>
                <a:cs typeface="+mn-cs"/>
              </a:rPr>
              <a:t>واخيرا </a:t>
            </a:r>
          </a:p>
          <a:p>
            <a:pPr marL="365760" marR="0" lvl="0" indent="-256032" algn="ctr" defTabSz="914400" rtl="0" eaLnBrk="1" fontAlgn="auto" latinLnBrk="0" hangingPunct="1">
              <a:lnSpc>
                <a:spcPct val="90000"/>
              </a:lnSpc>
              <a:spcBef>
                <a:spcPts val="400"/>
              </a:spcBef>
              <a:spcAft>
                <a:spcPts val="0"/>
              </a:spcAft>
              <a:buClr>
                <a:schemeClr val="accent1"/>
              </a:buClr>
              <a:buSzPct val="68000"/>
              <a:buFont typeface="Wingdings" pitchFamily="2" charset="2"/>
              <a:buNone/>
              <a:tabLst/>
              <a:defRPr/>
            </a:pPr>
            <a:r>
              <a:rPr kumimoji="0" lang="ar-EG" sz="4400" b="1" i="0" u="none" strike="noStrike" kern="1200" cap="none" spc="0" normalizeH="0" baseline="0" noProof="0" dirty="0" smtClean="0">
                <a:ln>
                  <a:noFill/>
                </a:ln>
                <a:solidFill>
                  <a:schemeClr val="accent4">
                    <a:lumMod val="75000"/>
                  </a:schemeClr>
                </a:solidFill>
                <a:uLnTx/>
                <a:uFillTx/>
                <a:ea typeface="+mn-ea"/>
                <a:cs typeface="+mn-cs"/>
              </a:rPr>
              <a:t>ٳذا كانت استراتيجية  </a:t>
            </a:r>
            <a:r>
              <a:rPr kumimoji="0" lang="ar-IQ" sz="4400" b="1" i="0" u="none" strike="noStrike" kern="1200" cap="none" spc="0" normalizeH="0" baseline="0" noProof="0" dirty="0" smtClean="0">
                <a:ln>
                  <a:noFill/>
                </a:ln>
                <a:solidFill>
                  <a:schemeClr val="accent4">
                    <a:lumMod val="75000"/>
                  </a:schemeClr>
                </a:solidFill>
                <a:uLnTx/>
                <a:uFillTx/>
                <a:ea typeface="+mn-ea"/>
                <a:cs typeface="+mn-cs"/>
              </a:rPr>
              <a:t>الاعتماد الاكاديمي</a:t>
            </a:r>
            <a:r>
              <a:rPr kumimoji="0" lang="ar-EG" sz="4400" b="1" i="0" u="none" strike="noStrike" kern="1200" cap="none" spc="0" normalizeH="0" baseline="0" noProof="0" dirty="0" smtClean="0">
                <a:ln>
                  <a:noFill/>
                </a:ln>
                <a:solidFill>
                  <a:schemeClr val="accent4">
                    <a:lumMod val="75000"/>
                  </a:schemeClr>
                </a:solidFill>
                <a:uLnTx/>
                <a:uFillTx/>
                <a:ea typeface="+mn-ea"/>
                <a:cs typeface="+mn-cs"/>
              </a:rPr>
              <a:t> </a:t>
            </a:r>
            <a:endParaRPr kumimoji="0" lang="ar-IQ" sz="4400" b="1" i="0" u="none" strike="noStrike" kern="1200" cap="none" spc="0" normalizeH="0" baseline="0" noProof="0" dirty="0" smtClean="0">
              <a:ln>
                <a:noFill/>
              </a:ln>
              <a:solidFill>
                <a:schemeClr val="accent4">
                  <a:lumMod val="75000"/>
                </a:schemeClr>
              </a:solidFill>
              <a:uLnTx/>
              <a:uFillTx/>
              <a:ea typeface="+mn-ea"/>
              <a:cs typeface="+mn-cs"/>
            </a:endParaRPr>
          </a:p>
          <a:p>
            <a:pPr marL="365760" marR="0" lvl="0" indent="-256032" algn="ctr" defTabSz="914400" rtl="0" eaLnBrk="1" fontAlgn="auto" latinLnBrk="0" hangingPunct="1">
              <a:lnSpc>
                <a:spcPct val="90000"/>
              </a:lnSpc>
              <a:spcBef>
                <a:spcPts val="400"/>
              </a:spcBef>
              <a:spcAft>
                <a:spcPts val="0"/>
              </a:spcAft>
              <a:buClr>
                <a:schemeClr val="accent1"/>
              </a:buClr>
              <a:buSzPct val="68000"/>
              <a:buFont typeface="Wingdings" pitchFamily="2" charset="2"/>
              <a:buNone/>
              <a:tabLst/>
              <a:defRPr/>
            </a:pPr>
            <a:r>
              <a:rPr kumimoji="0" lang="ar-EG" sz="4400" b="1" i="0" u="none" strike="noStrike" kern="1200" cap="none" spc="0" normalizeH="0" baseline="0" noProof="0" dirty="0" smtClean="0">
                <a:ln>
                  <a:noFill/>
                </a:ln>
                <a:solidFill>
                  <a:schemeClr val="accent4">
                    <a:lumMod val="75000"/>
                  </a:schemeClr>
                </a:solidFill>
                <a:uLnTx/>
                <a:uFillTx/>
                <a:ea typeface="+mn-ea"/>
                <a:cs typeface="+mn-cs"/>
              </a:rPr>
              <a:t>تمثل</a:t>
            </a:r>
            <a:endParaRPr kumimoji="0" lang="en-US" sz="4400" b="1" i="0" u="none" strike="noStrike" kern="1200" cap="none" spc="0" normalizeH="0" baseline="0" noProof="0" dirty="0" smtClean="0">
              <a:ln>
                <a:noFill/>
              </a:ln>
              <a:solidFill>
                <a:schemeClr val="accent4">
                  <a:lumMod val="75000"/>
                </a:schemeClr>
              </a:solidFill>
              <a:uLnTx/>
              <a:uFillTx/>
              <a:ea typeface="+mn-ea"/>
              <a:cs typeface="+mn-cs"/>
            </a:endParaRPr>
          </a:p>
          <a:p>
            <a:pPr marL="365760" marR="0" lvl="0" indent="-256032" algn="ctr" defTabSz="914400" rtl="0" eaLnBrk="1" fontAlgn="auto" latinLnBrk="0" hangingPunct="1">
              <a:lnSpc>
                <a:spcPct val="90000"/>
              </a:lnSpc>
              <a:spcBef>
                <a:spcPts val="400"/>
              </a:spcBef>
              <a:spcAft>
                <a:spcPts val="0"/>
              </a:spcAft>
              <a:buClr>
                <a:schemeClr val="accent1"/>
              </a:buClr>
              <a:buSzPct val="68000"/>
              <a:buFont typeface="Wingdings" pitchFamily="2" charset="2"/>
              <a:buNone/>
              <a:tabLst/>
              <a:defRPr/>
            </a:pPr>
            <a:endParaRPr kumimoji="0" lang="ar-EG" sz="2400" b="1" i="0" u="none" strike="noStrike" kern="1200" cap="none" spc="0" normalizeH="0" baseline="0" noProof="0" dirty="0" smtClean="0">
              <a:ln>
                <a:noFill/>
              </a:ln>
              <a:solidFill>
                <a:srgbClr val="FFFF09"/>
              </a:solidFill>
              <a:effectLst>
                <a:outerShdw blurRad="38100" dist="38100" dir="2700000" algn="tl">
                  <a:srgbClr val="C0C0C0"/>
                </a:outerShdw>
              </a:effectLst>
              <a:uLnTx/>
              <a:uFillTx/>
              <a:latin typeface="+mn-lt"/>
              <a:ea typeface="+mn-ea"/>
              <a:cs typeface="+mn-cs"/>
            </a:endParaRPr>
          </a:p>
          <a:p>
            <a:pPr marL="365760" marR="0" lvl="0" indent="-256032" algn="ctr" defTabSz="914400" rtl="0" eaLnBrk="1" fontAlgn="auto" latinLnBrk="0" hangingPunct="1">
              <a:lnSpc>
                <a:spcPct val="90000"/>
              </a:lnSpc>
              <a:spcBef>
                <a:spcPts val="400"/>
              </a:spcBef>
              <a:spcAft>
                <a:spcPts val="0"/>
              </a:spcAft>
              <a:buClr>
                <a:schemeClr val="accent1"/>
              </a:buClr>
              <a:buSzPct val="68000"/>
              <a:buFont typeface="Wingdings" pitchFamily="2" charset="2"/>
              <a:buNone/>
              <a:tabLst/>
              <a:defRPr/>
            </a:pPr>
            <a:r>
              <a:rPr kumimoji="0" lang="ar-EG" sz="4800" b="1" i="0" u="none" strike="noStrike" kern="1200" cap="none" spc="0" normalizeH="0" baseline="0" noProof="0" dirty="0" smtClean="0">
                <a:ln>
                  <a:noFill/>
                </a:ln>
                <a:solidFill>
                  <a:srgbClr val="008000"/>
                </a:solidFill>
                <a:effectLst>
                  <a:outerShdw blurRad="38100" dist="38100" dir="2700000" algn="tl">
                    <a:srgbClr val="C0C0C0"/>
                  </a:outerShdw>
                </a:effectLst>
                <a:uLnTx/>
                <a:uFillTx/>
                <a:latin typeface="+mn-lt"/>
                <a:ea typeface="+mn-ea"/>
                <a:cs typeface="+mn-cs"/>
              </a:rPr>
              <a:t> رحلة الألف ميل</a:t>
            </a:r>
          </a:p>
          <a:p>
            <a:pPr marL="365760" marR="0" lvl="0" indent="-256032" algn="ctr" defTabSz="914400" rtl="0" eaLnBrk="1" fontAlgn="auto" latinLnBrk="0" hangingPunct="1">
              <a:lnSpc>
                <a:spcPct val="90000"/>
              </a:lnSpc>
              <a:spcBef>
                <a:spcPts val="400"/>
              </a:spcBef>
              <a:spcAft>
                <a:spcPts val="0"/>
              </a:spcAft>
              <a:buClr>
                <a:schemeClr val="accent1"/>
              </a:buClr>
              <a:buSzPct val="68000"/>
              <a:buFont typeface="Wingdings" pitchFamily="2" charset="2"/>
              <a:buNone/>
              <a:tabLst/>
              <a:defRPr/>
            </a:pPr>
            <a:r>
              <a:rPr kumimoji="0" lang="ar-EG" sz="4400" b="1" i="0" u="none" strike="noStrike" kern="1200" cap="none" spc="0" normalizeH="0" baseline="0" noProof="0" dirty="0" smtClean="0">
                <a:ln>
                  <a:noFill/>
                </a:ln>
                <a:solidFill>
                  <a:srgbClr val="FF0000"/>
                </a:solidFill>
                <a:effectLst>
                  <a:outerShdw blurRad="38100" dist="38100" dir="2700000" algn="tl">
                    <a:srgbClr val="C0C0C0"/>
                  </a:outerShdw>
                </a:effectLst>
                <a:uLnTx/>
                <a:uFillTx/>
                <a:latin typeface="+mn-lt"/>
                <a:ea typeface="+mn-ea"/>
                <a:cs typeface="+mn-cs"/>
              </a:rPr>
              <a:t>فدعونا نبدأ معا </a:t>
            </a:r>
            <a:r>
              <a:rPr kumimoji="0" lang="ar-EG" sz="4400" b="1" i="0" u="none" strike="noStrike" kern="1200" cap="none" spc="0" normalizeH="0" baseline="0" noProof="0" dirty="0" smtClean="0">
                <a:ln>
                  <a:noFill/>
                </a:ln>
                <a:solidFill>
                  <a:srgbClr val="FF0000"/>
                </a:solidFill>
                <a:effectLst>
                  <a:outerShdw blurRad="38100" dist="38100" dir="2700000" algn="tl">
                    <a:srgbClr val="C0C0C0"/>
                  </a:outerShdw>
                </a:effectLst>
                <a:uLnTx/>
                <a:uFillTx/>
                <a:latin typeface="+mn-lt"/>
                <a:ea typeface="+mn-ea"/>
                <a:cs typeface="+mn-cs"/>
              </a:rPr>
              <a:t>الخطو</a:t>
            </a:r>
            <a:r>
              <a:rPr kumimoji="0" lang="ar-IQ" sz="4400" b="1" i="0" u="none" strike="noStrike" kern="1200" cap="none" spc="0" normalizeH="0" baseline="0" noProof="0" dirty="0" smtClean="0">
                <a:ln>
                  <a:noFill/>
                </a:ln>
                <a:solidFill>
                  <a:srgbClr val="FF0000"/>
                </a:solidFill>
                <a:effectLst>
                  <a:outerShdw blurRad="38100" dist="38100" dir="2700000" algn="tl">
                    <a:srgbClr val="C0C0C0"/>
                  </a:outerShdw>
                </a:effectLst>
                <a:uLnTx/>
                <a:uFillTx/>
                <a:latin typeface="+mn-lt"/>
                <a:ea typeface="+mn-ea"/>
                <a:cs typeface="+mn-cs"/>
              </a:rPr>
              <a:t>ات </a:t>
            </a:r>
            <a:r>
              <a:rPr kumimoji="0" lang="ar-EG" sz="4400" b="1" i="0" u="none" strike="noStrike" kern="1200" cap="none" spc="0" normalizeH="0" baseline="0" noProof="0" dirty="0" smtClean="0">
                <a:ln>
                  <a:noFill/>
                </a:ln>
                <a:solidFill>
                  <a:srgbClr val="FF0000"/>
                </a:solidFill>
                <a:effectLst>
                  <a:outerShdw blurRad="38100" dist="38100" dir="2700000" algn="tl">
                    <a:srgbClr val="C0C0C0"/>
                  </a:outerShdw>
                </a:effectLst>
                <a:uLnTx/>
                <a:uFillTx/>
                <a:latin typeface="+mn-lt"/>
                <a:ea typeface="+mn-ea"/>
                <a:cs typeface="+mn-cs"/>
              </a:rPr>
              <a:t>الأولى</a:t>
            </a:r>
            <a:r>
              <a:rPr kumimoji="0" lang="ar-EG" sz="4400" b="1" i="0" u="none" strike="noStrike" kern="1200" cap="none" spc="0" normalizeH="0" baseline="0" noProof="0" dirty="0" smtClean="0">
                <a:ln>
                  <a:noFill/>
                </a:ln>
                <a:solidFill>
                  <a:srgbClr val="FF0000"/>
                </a:solidFill>
                <a:effectLst>
                  <a:outerShdw blurRad="38100" dist="38100" dir="2700000" algn="tl">
                    <a:srgbClr val="C0C0C0"/>
                  </a:outerShdw>
                </a:effectLst>
                <a:uLnTx/>
                <a:uFillTx/>
                <a:latin typeface="+mn-lt"/>
                <a:ea typeface="+mn-ea"/>
                <a:cs typeface="+mn-cs"/>
              </a:rPr>
              <a:t>...</a:t>
            </a:r>
          </a:p>
          <a:p>
            <a:pPr marL="365760" marR="0" lvl="0" indent="-256032" algn="ctr" defTabSz="914400" rtl="0" eaLnBrk="1" fontAlgn="auto" latinLnBrk="0" hangingPunct="1">
              <a:lnSpc>
                <a:spcPct val="90000"/>
              </a:lnSpc>
              <a:spcBef>
                <a:spcPts val="400"/>
              </a:spcBef>
              <a:spcAft>
                <a:spcPts val="0"/>
              </a:spcAft>
              <a:buClr>
                <a:schemeClr val="accent1"/>
              </a:buClr>
              <a:buSzPct val="68000"/>
              <a:buFont typeface="Wingdings" pitchFamily="2" charset="2"/>
              <a:buNone/>
              <a:tabLst/>
              <a:defRPr/>
            </a:pPr>
            <a:endParaRPr kumimoji="0" lang="en-US" sz="4400" b="1" i="0" u="none" strike="noStrike" kern="1200" cap="none" spc="0" normalizeH="0" baseline="0" noProof="0" dirty="0" smtClean="0">
              <a:ln>
                <a:noFill/>
              </a:ln>
              <a:solidFill>
                <a:srgbClr val="FF0000"/>
              </a:solidFill>
              <a:effectLst>
                <a:outerShdw blurRad="38100" dist="38100" dir="2700000" algn="tl">
                  <a:srgbClr val="C0C0C0"/>
                </a:outerShdw>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blinds(horizontal)">
                                      <p:cBhvr>
                                        <p:cTn id="7" dur="500"/>
                                        <p:tgtEl>
                                          <p:spTgt spid="4">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blinds(horizontal)">
                                      <p:cBhvr>
                                        <p:cTn id="10" dur="500"/>
                                        <p:tgtEl>
                                          <p:spTgt spid="4">
                                            <p:txEl>
                                              <p:pRg st="3" end="3"/>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Effect transition="in" filter="blinds(horizontal)">
                                      <p:cBhvr>
                                        <p:cTn id="13" dur="500"/>
                                        <p:tgtEl>
                                          <p:spTgt spid="4">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4">
                                            <p:txEl>
                                              <p:pRg st="6" end="6"/>
                                            </p:txEl>
                                          </p:spTgt>
                                        </p:tgtEl>
                                        <p:attrNameLst>
                                          <p:attrName>style.visibility</p:attrName>
                                        </p:attrNameLst>
                                      </p:cBhvr>
                                      <p:to>
                                        <p:strVal val="visible"/>
                                      </p:to>
                                    </p:set>
                                    <p:animEffect transition="in" filter="checkerboard(across)">
                                      <p:cBhvr>
                                        <p:cTn id="18" dur="500"/>
                                        <p:tgtEl>
                                          <p:spTgt spid="4">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Effect transition="in" filter="checkerboard(across)">
                                      <p:cBhvr>
                                        <p:cTn id="23"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725998"/>
          </a:xfrm>
        </p:spPr>
        <p:txBody>
          <a:bodyPr>
            <a:normAutofit/>
          </a:bodyPr>
          <a:lstStyle/>
          <a:p>
            <a:pPr algn="ctr"/>
            <a:r>
              <a:rPr lang="ar-IQ" sz="6000" dirty="0" smtClean="0">
                <a:solidFill>
                  <a:schemeClr val="accent4">
                    <a:lumMod val="75000"/>
                  </a:schemeClr>
                </a:solidFill>
                <a:effectLst/>
                <a:latin typeface="Andalus" pitchFamily="18" charset="-78"/>
                <a:cs typeface="Andalus" pitchFamily="18" charset="-78"/>
              </a:rPr>
              <a:t>شكرا لحسن اصغائكم </a:t>
            </a:r>
            <a:endParaRPr lang="en-US" sz="6000" dirty="0">
              <a:solidFill>
                <a:schemeClr val="accent4">
                  <a:lumMod val="75000"/>
                </a:schemeClr>
              </a:solidFill>
              <a:effectLst/>
              <a:latin typeface="Andalus" pitchFamily="18" charset="-78"/>
              <a:cs typeface="Andalus" pitchFamily="18"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686800" cy="5500726"/>
          </a:xfrm>
        </p:spPr>
        <p:txBody>
          <a:bodyPr>
            <a:normAutofit fontScale="25000" lnSpcReduction="20000"/>
          </a:bodyPr>
          <a:lstStyle/>
          <a:p>
            <a:pPr algn="just" rtl="1">
              <a:buNone/>
            </a:pPr>
            <a:r>
              <a:rPr lang="ar-SA" sz="9600" b="1" u="sng" dirty="0" smtClean="0"/>
              <a:t>نبذة عن هيئة الأعتماد الأكاديمي الأمريكية</a:t>
            </a:r>
            <a:r>
              <a:rPr lang="ar-IQ" sz="9600" b="1" u="sng" dirty="0" smtClean="0"/>
              <a:t> </a:t>
            </a:r>
            <a:r>
              <a:rPr lang="ar-SA" sz="9600" b="1" u="sng" dirty="0" smtClean="0"/>
              <a:t>للهندسة والت</a:t>
            </a:r>
            <a:r>
              <a:rPr lang="ar-IQ" sz="9600" b="1" u="sng" dirty="0" smtClean="0"/>
              <a:t>كنولوجيا</a:t>
            </a:r>
            <a:r>
              <a:rPr lang="ar-SA" sz="9600" b="1" u="sng" dirty="0" smtClean="0"/>
              <a:t> (</a:t>
            </a:r>
            <a:r>
              <a:rPr lang="en-US" sz="9600" b="1" u="sng" dirty="0" smtClean="0"/>
              <a:t>ABET</a:t>
            </a:r>
            <a:r>
              <a:rPr lang="ar-SA" sz="9600" b="1" u="sng" dirty="0" smtClean="0"/>
              <a:t>):</a:t>
            </a:r>
            <a:endParaRPr lang="ar-SA" sz="9600" dirty="0" smtClean="0"/>
          </a:p>
          <a:p>
            <a:pPr algn="just" rtl="1"/>
            <a:r>
              <a:rPr lang="en-US" sz="11200" dirty="0" smtClean="0"/>
              <a:t>ABET</a:t>
            </a:r>
            <a:r>
              <a:rPr lang="ar-SA" sz="11200" b="1" dirty="0" smtClean="0"/>
              <a:t> </a:t>
            </a:r>
            <a:r>
              <a:rPr lang="ar-SA" sz="9600" b="1" dirty="0" smtClean="0"/>
              <a:t>هي منظمة مشهورة عالميًا غير ربحية تملكها وتديرها أكثر من 25 جمعية علمية ومهنية هندسية في الولايات المتحدة الأمريكية، ويشارك فيها أكثر من 1500 من ذوي الخبرة الأكاديمية والصناعية. وقد وضعت هيئة </a:t>
            </a:r>
            <a:r>
              <a:rPr lang="en-US" sz="9600" b="1" dirty="0" smtClean="0">
                <a:hlinkClick r:id="rId2"/>
              </a:rPr>
              <a:t>ABET</a:t>
            </a:r>
            <a:r>
              <a:rPr lang="ar-SA" sz="9600" b="1" dirty="0" smtClean="0"/>
              <a:t> على عاتقها وضع وتطوير معايير عالية الجودة للتعليم الهندسي منذ 75 عامًا.</a:t>
            </a:r>
            <a:endParaRPr lang="en-US" sz="9600" b="1" dirty="0" smtClean="0"/>
          </a:p>
          <a:p>
            <a:pPr algn="just" rtl="1"/>
            <a:r>
              <a:rPr lang="ar-SA" sz="9600" b="1" dirty="0" smtClean="0"/>
              <a:t>تقوم هيئة </a:t>
            </a:r>
            <a:r>
              <a:rPr lang="en-US" sz="9600" b="1" dirty="0" smtClean="0">
                <a:hlinkClick r:id="rId2"/>
              </a:rPr>
              <a:t>ABET</a:t>
            </a:r>
            <a:r>
              <a:rPr lang="ar-SA" sz="9600" b="1" dirty="0" smtClean="0"/>
              <a:t> في عملية تقييمها للبرامج والتخصصات الهندسية بتشكيل فرق عمل تتكون من علماء ومتخصصين وذوي خبرة عالية من الصناعة والجهات الأكاديمية والحكومية والخاصة. يركز فريق العمل في عملية التقييم على المناهج الدراسية وكفاءة أعضاء هيئة التدريس ومستوى الطلاب والإمكانات المادية والبشرية والدعم الذي تقدمه الجامعة للقسم العلمي والكلية والعديد من العناصر التي تهتم بجودة وكفاءة العم</a:t>
            </a:r>
            <a:r>
              <a:rPr lang="ar-IQ" sz="9600" b="1" dirty="0" smtClean="0"/>
              <a:t>ل</a:t>
            </a:r>
            <a:r>
              <a:rPr lang="ar-SA" sz="9600" b="1" dirty="0" smtClean="0"/>
              <a:t>ية التعليمية. إن التطوير المستمر لجودة التعليم هو أحد أهم العناصر للاعتماد الأكاديمي لهيئة </a:t>
            </a:r>
            <a:r>
              <a:rPr lang="en-US" sz="9600" b="1" dirty="0" smtClean="0"/>
              <a:t>ABET</a:t>
            </a:r>
            <a:r>
              <a:rPr lang="ar-SA" sz="9600" b="1" dirty="0" smtClean="0"/>
              <a:t>، ولإنجاز ذلك يقوم القسم العلمي بوضع أهداف محددة وقابلة للقياس، ويجب على الطلاب والخريجين تحقيقه. </a:t>
            </a:r>
            <a:r>
              <a:rPr lang="ar-IQ" sz="9600" b="1" dirty="0" smtClean="0"/>
              <a:t>ان </a:t>
            </a:r>
            <a:r>
              <a:rPr lang="ar-SA" sz="9600" b="1" dirty="0" smtClean="0"/>
              <a:t>الاعتماد الأكاديمي عملية تقييمي</a:t>
            </a:r>
            <a:r>
              <a:rPr lang="ar-IQ" sz="9600" b="1" dirty="0" smtClean="0"/>
              <a:t>ة</a:t>
            </a:r>
            <a:r>
              <a:rPr lang="ar-SA" sz="9600" b="1" dirty="0" smtClean="0"/>
              <a:t> تتطلب من الجهات التعليمية القيام بتقييم دوري شامل لجميع الأنشطة الأكاديمية .</a:t>
            </a:r>
            <a:endParaRPr lang="en-US" sz="9600" b="1" dirty="0" smtClean="0"/>
          </a:p>
          <a:p>
            <a:pPr algn="just" rtl="1"/>
            <a:r>
              <a:rPr lang="ar-SA" sz="9600" b="1" dirty="0" smtClean="0"/>
              <a:t>ويساعد الاعتماد الأكاديمي الكليات والجامعات في </a:t>
            </a:r>
            <a:r>
              <a:rPr lang="ar-SA" sz="9600" b="1" dirty="0" err="1" smtClean="0"/>
              <a:t>اتباع</a:t>
            </a:r>
            <a:r>
              <a:rPr lang="ar-SA" sz="9600" b="1" dirty="0" smtClean="0"/>
              <a:t> منهج عالمي منظم لتقييم وتطوير وتحسين العملية التعليمية، بالإضافة إلى أنه يساعد الطلاب وأولياء الأمور على اختيار الكليات التي تقدم تعليمًا عالي الجودة يمكن الخريجين من الحصول على العمل في الجهات الحكومية والخاصة، وكذلك في استكمال دراساتهم العليا في أرقى الجامعات العالمية.</a:t>
            </a:r>
            <a:endParaRPr lang="en-US" sz="9600" b="1" dirty="0" smtClean="0"/>
          </a:p>
          <a:p>
            <a:pPr algn="r" rtl="1"/>
            <a:endParaRPr lang="en-US" dirty="0" smtClean="0"/>
          </a:p>
          <a:p>
            <a:pPr algn="r" rtl="1"/>
            <a:r>
              <a:rPr lang="ar-SA" b="1" dirty="0" smtClean="0"/>
              <a:t> </a:t>
            </a:r>
            <a:endParaRPr lang="en-US" dirty="0" smtClean="0"/>
          </a:p>
          <a:p>
            <a:r>
              <a:rPr lang="ar-SA" b="1" dirty="0" smtClean="0"/>
              <a:t> </a:t>
            </a:r>
            <a:endParaRPr lang="en-US" dirty="0" smtClean="0"/>
          </a:p>
          <a:p>
            <a:r>
              <a:rPr lang="ar-SA" b="1" dirty="0" smtClean="0"/>
              <a:t> </a:t>
            </a:r>
            <a:endParaRPr lang="en-US" dirty="0" smtClean="0"/>
          </a:p>
          <a:p>
            <a:r>
              <a:rPr lang="ar-SA" b="1" dirty="0" smtClean="0"/>
              <a:t> </a:t>
            </a:r>
            <a:endParaRPr lang="en-US" dirty="0" smtClean="0"/>
          </a:p>
          <a:p>
            <a:r>
              <a:rPr lang="ar-SA" b="1" dirty="0" smtClean="0"/>
              <a:t> </a:t>
            </a:r>
            <a:endParaRPr lang="en-US" dirty="0" smtClean="0"/>
          </a:p>
          <a:p>
            <a:r>
              <a:rPr lang="en-US" b="1" dirty="0" smtClean="0"/>
              <a:t> </a:t>
            </a:r>
            <a:endParaRPr lang="en-US" dirty="0" smtClean="0"/>
          </a:p>
          <a:p>
            <a:r>
              <a:rPr lang="en-US" dirty="0" smtClean="0"/>
              <a:t> </a:t>
            </a:r>
          </a:p>
          <a:p>
            <a:pPr>
              <a:buNone/>
            </a:pPr>
            <a:endParaRPr lang="ar-SA"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14480" y="1928802"/>
            <a:ext cx="5786462" cy="1200329"/>
          </a:xfrm>
          <a:prstGeom prst="rect">
            <a:avLst/>
          </a:prstGeom>
        </p:spPr>
        <p:txBody>
          <a:bodyPr wrap="square">
            <a:spAutoFit/>
          </a:bodyPr>
          <a:lstStyle/>
          <a:p>
            <a:pPr algn="ctr" rtl="1"/>
            <a:r>
              <a:rPr lang="ar-SA" sz="3600" b="1" dirty="0" smtClean="0">
                <a:solidFill>
                  <a:srgbClr val="00B050"/>
                </a:solidFill>
              </a:rPr>
              <a:t>معايير </a:t>
            </a:r>
            <a:r>
              <a:rPr lang="ar-SA" sz="3600" b="1" dirty="0" err="1" smtClean="0">
                <a:solidFill>
                  <a:srgbClr val="00B050"/>
                </a:solidFill>
              </a:rPr>
              <a:t>الــــ</a:t>
            </a:r>
            <a:r>
              <a:rPr lang="ar-SA" sz="3600" b="1" dirty="0" smtClean="0">
                <a:solidFill>
                  <a:srgbClr val="00B050"/>
                </a:solidFill>
              </a:rPr>
              <a:t> (</a:t>
            </a:r>
            <a:r>
              <a:rPr lang="en-US" sz="3600" b="1" dirty="0" smtClean="0">
                <a:solidFill>
                  <a:srgbClr val="00B050"/>
                </a:solidFill>
              </a:rPr>
              <a:t>ABET</a:t>
            </a:r>
            <a:r>
              <a:rPr lang="ar-SA" sz="3600" b="1" dirty="0" smtClean="0">
                <a:solidFill>
                  <a:srgbClr val="00B050"/>
                </a:solidFill>
              </a:rPr>
              <a:t>)</a:t>
            </a:r>
            <a:br>
              <a:rPr lang="ar-SA" sz="3600" b="1" dirty="0" smtClean="0">
                <a:solidFill>
                  <a:srgbClr val="00B050"/>
                </a:solidFill>
              </a:rPr>
            </a:br>
            <a:r>
              <a:rPr lang="ar-SA" sz="3600" b="1" dirty="0" smtClean="0">
                <a:solidFill>
                  <a:srgbClr val="00B050"/>
                </a:solidFill>
              </a:rPr>
              <a:t>المعايير العامة لبرامج البكالوريوس</a:t>
            </a:r>
            <a:endParaRPr lang="ar-SA" sz="3600" b="1"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348" y="642918"/>
            <a:ext cx="8229600" cy="5643602"/>
          </a:xfrm>
        </p:spPr>
        <p:txBody>
          <a:bodyPr>
            <a:normAutofit fontScale="92500"/>
          </a:bodyPr>
          <a:lstStyle/>
          <a:p>
            <a:pPr algn="just" rtl="1">
              <a:buNone/>
            </a:pPr>
            <a:r>
              <a:rPr lang="ar-SA" sz="2800" b="1" u="sng" dirty="0" smtClean="0">
                <a:solidFill>
                  <a:srgbClr val="00B050"/>
                </a:solidFill>
              </a:rPr>
              <a:t>المعيار الأول : ( الطلبة ) </a:t>
            </a:r>
            <a:r>
              <a:rPr lang="ar-SA" sz="2800" dirty="0" smtClean="0">
                <a:solidFill>
                  <a:srgbClr val="00B050"/>
                </a:solidFill>
              </a:rPr>
              <a:t>: </a:t>
            </a:r>
            <a:r>
              <a:rPr lang="ar-SA" sz="2800" b="1" dirty="0" smtClean="0">
                <a:solidFill>
                  <a:srgbClr val="00B050"/>
                </a:solidFill>
              </a:rPr>
              <a:t>يجب على البرنامج </a:t>
            </a:r>
            <a:r>
              <a:rPr lang="ar-SA" sz="2800" b="1" dirty="0" err="1" smtClean="0">
                <a:solidFill>
                  <a:srgbClr val="00B050"/>
                </a:solidFill>
              </a:rPr>
              <a:t>ان</a:t>
            </a:r>
            <a:r>
              <a:rPr lang="ar-SA" sz="2800" b="1" dirty="0" smtClean="0">
                <a:solidFill>
                  <a:srgbClr val="00B050"/>
                </a:solidFill>
              </a:rPr>
              <a:t> يقيم ما يلي:</a:t>
            </a:r>
          </a:p>
          <a:p>
            <a:pPr algn="just">
              <a:buNone/>
            </a:pPr>
            <a:endParaRPr lang="ar-SA" sz="2800" b="1" dirty="0" smtClean="0">
              <a:solidFill>
                <a:srgbClr val="00B050"/>
              </a:solidFill>
            </a:endParaRPr>
          </a:p>
          <a:p>
            <a:pPr algn="just" rtl="1">
              <a:buNone/>
            </a:pPr>
            <a:r>
              <a:rPr lang="ar-SA" sz="2800" b="1" dirty="0" smtClean="0">
                <a:solidFill>
                  <a:srgbClr val="00B050"/>
                </a:solidFill>
              </a:rPr>
              <a:t>1- أداء الطالب .</a:t>
            </a:r>
          </a:p>
          <a:p>
            <a:pPr algn="just" rtl="1">
              <a:buNone/>
            </a:pPr>
            <a:r>
              <a:rPr lang="ar-SA" sz="2800" b="1" dirty="0" smtClean="0">
                <a:solidFill>
                  <a:srgbClr val="00B050"/>
                </a:solidFill>
              </a:rPr>
              <a:t>2- تقديم النصح للطالب فيما يتعلق بالمنهج وفرص العمل .</a:t>
            </a:r>
          </a:p>
          <a:p>
            <a:pPr algn="just" rtl="1">
              <a:buNone/>
            </a:pPr>
            <a:r>
              <a:rPr lang="ar-SA" sz="2800" b="1" dirty="0" smtClean="0">
                <a:solidFill>
                  <a:srgbClr val="00B050"/>
                </a:solidFill>
              </a:rPr>
              <a:t>3- يجب ان يكون هناك برنامج لتقييم تقدم الطالب لغرض تحقيق نجاح مخرجات البرنامج وذلك لمساعدتهم لل</a:t>
            </a:r>
            <a:r>
              <a:rPr lang="ar-IQ" sz="2800" b="1" dirty="0" smtClean="0">
                <a:solidFill>
                  <a:srgbClr val="00B050"/>
                </a:solidFill>
              </a:rPr>
              <a:t>ا</a:t>
            </a:r>
            <a:r>
              <a:rPr lang="ar-SA" sz="2800" b="1" dirty="0" smtClean="0">
                <a:solidFill>
                  <a:srgbClr val="00B050"/>
                </a:solidFill>
              </a:rPr>
              <a:t>ستفادة التامة من البرنامج .</a:t>
            </a:r>
          </a:p>
          <a:p>
            <a:pPr algn="just" rtl="1">
              <a:buNone/>
            </a:pPr>
            <a:r>
              <a:rPr lang="ar-SA" sz="2800" b="1" dirty="0" smtClean="0">
                <a:solidFill>
                  <a:srgbClr val="00B050"/>
                </a:solidFill>
              </a:rPr>
              <a:t>4- يجب أن يتوفر في ألبرنامج ما يلي :</a:t>
            </a:r>
          </a:p>
          <a:p>
            <a:pPr algn="just" rtl="1"/>
            <a:r>
              <a:rPr lang="ar-SA" sz="2800" b="1" dirty="0" smtClean="0">
                <a:solidFill>
                  <a:srgbClr val="00B050"/>
                </a:solidFill>
              </a:rPr>
              <a:t>سياسات واضحة فيما يتعلق في قبول انتقال </a:t>
            </a:r>
            <a:r>
              <a:rPr lang="ar-IQ" sz="2800" b="1" dirty="0" smtClean="0">
                <a:solidFill>
                  <a:srgbClr val="00B050"/>
                </a:solidFill>
              </a:rPr>
              <a:t>ا</a:t>
            </a:r>
            <a:r>
              <a:rPr lang="ar-SA" sz="2800" b="1" dirty="0" smtClean="0">
                <a:solidFill>
                  <a:srgbClr val="00B050"/>
                </a:solidFill>
              </a:rPr>
              <a:t>لطالب من معاهد أو جامعات أخرى والتحقق من المواضيع ( المقاصة ) في اعتماده لأكمال البرنامج من ناحية الوحدات.</a:t>
            </a:r>
          </a:p>
          <a:p>
            <a:pPr algn="just" rtl="1"/>
            <a:r>
              <a:rPr lang="ar-SA" sz="2800" b="1" dirty="0" smtClean="0">
                <a:solidFill>
                  <a:srgbClr val="00B050"/>
                </a:solidFill>
              </a:rPr>
              <a:t>ألبرنامج يجب أن يتضمن طرق واضحة لضمان أن جميع الطلبة يحققون متطلبات ألبرنامج .</a:t>
            </a:r>
          </a:p>
          <a:p>
            <a:pPr algn="r" rtl="1">
              <a:buNone/>
            </a:pPr>
            <a:r>
              <a:rPr lang="ar-SA" sz="2400" b="1" dirty="0" smtClean="0">
                <a:solidFill>
                  <a:srgbClr val="00B050"/>
                </a:solidFill>
              </a:rPr>
              <a:t> </a:t>
            </a:r>
          </a:p>
          <a:p>
            <a:endParaRPr lang="ar-SA" dirty="0"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348" y="785794"/>
            <a:ext cx="8229600" cy="5143537"/>
          </a:xfrm>
        </p:spPr>
        <p:txBody>
          <a:bodyPr>
            <a:noAutofit/>
          </a:bodyPr>
          <a:lstStyle/>
          <a:p>
            <a:pPr algn="justLow" rtl="1">
              <a:buNone/>
            </a:pPr>
            <a:r>
              <a:rPr lang="ar-SA" sz="2400" b="1" u="sng" dirty="0" smtClean="0">
                <a:solidFill>
                  <a:srgbClr val="00B050"/>
                </a:solidFill>
              </a:rPr>
              <a:t>المعيار الثاني : (أهداف البرنامج التعليمي </a:t>
            </a:r>
            <a:r>
              <a:rPr lang="ar-SA" sz="2400" b="1" dirty="0" smtClean="0">
                <a:solidFill>
                  <a:srgbClr val="00B050"/>
                </a:solidFill>
              </a:rPr>
              <a:t>) </a:t>
            </a:r>
            <a:r>
              <a:rPr lang="ar-SA" sz="2400" dirty="0" smtClean="0">
                <a:solidFill>
                  <a:srgbClr val="00B050"/>
                </a:solidFill>
              </a:rPr>
              <a:t>: </a:t>
            </a:r>
            <a:r>
              <a:rPr lang="ar-SA" sz="2400" b="1" dirty="0" smtClean="0">
                <a:solidFill>
                  <a:srgbClr val="00B050"/>
                </a:solidFill>
              </a:rPr>
              <a:t>يجب أن يتوفر لكل </a:t>
            </a:r>
          </a:p>
          <a:p>
            <a:pPr algn="justLow" rtl="1">
              <a:buNone/>
            </a:pPr>
            <a:r>
              <a:rPr lang="ar-SA" sz="2400" b="1" dirty="0" smtClean="0">
                <a:solidFill>
                  <a:srgbClr val="00B050"/>
                </a:solidFill>
              </a:rPr>
              <a:t>برنامج يرغب في الحصول على أل</a:t>
            </a:r>
            <a:r>
              <a:rPr lang="ar-IQ" sz="2400" b="1" dirty="0" smtClean="0">
                <a:solidFill>
                  <a:srgbClr val="00B050"/>
                </a:solidFill>
              </a:rPr>
              <a:t>ا</a:t>
            </a:r>
            <a:r>
              <a:rPr lang="ar-SA" sz="2400" b="1" dirty="0" smtClean="0">
                <a:solidFill>
                  <a:srgbClr val="00B050"/>
                </a:solidFill>
              </a:rPr>
              <a:t>عتماد أو أعادة أل</a:t>
            </a:r>
            <a:r>
              <a:rPr lang="ar-IQ" sz="2400" b="1" dirty="0" smtClean="0">
                <a:solidFill>
                  <a:srgbClr val="00B050"/>
                </a:solidFill>
              </a:rPr>
              <a:t>ا</a:t>
            </a:r>
            <a:r>
              <a:rPr lang="ar-SA" sz="2400" b="1" dirty="0" smtClean="0">
                <a:solidFill>
                  <a:srgbClr val="00B050"/>
                </a:solidFill>
              </a:rPr>
              <a:t>عتماد على ما يلي :</a:t>
            </a:r>
          </a:p>
          <a:p>
            <a:pPr algn="justLow" rtl="1">
              <a:buNone/>
            </a:pPr>
            <a:endParaRPr lang="ar-SA" sz="2400" b="1" dirty="0" smtClean="0">
              <a:solidFill>
                <a:srgbClr val="00B050"/>
              </a:solidFill>
            </a:endParaRPr>
          </a:p>
          <a:p>
            <a:pPr algn="justLow" rtl="1">
              <a:buNone/>
            </a:pPr>
            <a:r>
              <a:rPr lang="ar-SA" sz="2400" b="1" dirty="0" smtClean="0">
                <a:solidFill>
                  <a:srgbClr val="00B050"/>
                </a:solidFill>
              </a:rPr>
              <a:t>1- ألأهداف التربوية للبرنامج (مطبوعة ) وتتماشى مع </a:t>
            </a:r>
            <a:r>
              <a:rPr lang="ar-SA" sz="2400" b="1" dirty="0" err="1" smtClean="0">
                <a:solidFill>
                  <a:srgbClr val="00B050"/>
                </a:solidFill>
              </a:rPr>
              <a:t>روؤية</a:t>
            </a:r>
            <a:r>
              <a:rPr lang="ar-SA" sz="2400" b="1" dirty="0" smtClean="0">
                <a:solidFill>
                  <a:srgbClr val="00B050"/>
                </a:solidFill>
              </a:rPr>
              <a:t> ألمؤسسة التعليمية </a:t>
            </a:r>
          </a:p>
          <a:p>
            <a:pPr algn="justLow" rtl="1">
              <a:buNone/>
            </a:pPr>
            <a:r>
              <a:rPr lang="ar-SA" sz="2400" b="1" dirty="0" smtClean="0">
                <a:solidFill>
                  <a:srgbClr val="00B050"/>
                </a:solidFill>
              </a:rPr>
              <a:t>2- يجب أن يتوفر في البرنامج عملية تقويم مستمرة ولفترات زمنية مبرمجة تبين بأن الأهداف مبنية وفق </a:t>
            </a:r>
            <a:r>
              <a:rPr lang="ar-SA" sz="2400" b="1" dirty="0" err="1" smtClean="0">
                <a:solidFill>
                  <a:srgbClr val="00B050"/>
                </a:solidFill>
              </a:rPr>
              <a:t>الأحتياجات</a:t>
            </a:r>
            <a:r>
              <a:rPr lang="ar-SA" sz="2400" b="1" dirty="0" smtClean="0">
                <a:solidFill>
                  <a:srgbClr val="00B050"/>
                </a:solidFill>
              </a:rPr>
              <a:t> .</a:t>
            </a:r>
          </a:p>
          <a:p>
            <a:pPr algn="justLow" rtl="1">
              <a:buNone/>
            </a:pPr>
            <a:r>
              <a:rPr lang="ar-SA" sz="2400" b="1" dirty="0" smtClean="0">
                <a:solidFill>
                  <a:srgbClr val="00B050"/>
                </a:solidFill>
              </a:rPr>
              <a:t>3- يجب أن تكون هنالك عملية تقويم وتقييم مستمرة لكافة مفردات البرنامج والتي تبين الدرجة </a:t>
            </a:r>
            <a:r>
              <a:rPr lang="ar-SA" sz="2400" b="1" dirty="0" err="1" smtClean="0">
                <a:solidFill>
                  <a:srgbClr val="00B050"/>
                </a:solidFill>
              </a:rPr>
              <a:t>ألمتوخاة</a:t>
            </a:r>
            <a:r>
              <a:rPr lang="ar-SA" sz="2400" b="1" dirty="0" smtClean="0">
                <a:solidFill>
                  <a:srgbClr val="00B050"/>
                </a:solidFill>
              </a:rPr>
              <a:t> والتي على </a:t>
            </a:r>
            <a:r>
              <a:rPr lang="ar-SA" sz="2400" b="1" dirty="0" err="1" smtClean="0">
                <a:solidFill>
                  <a:srgbClr val="00B050"/>
                </a:solidFill>
              </a:rPr>
              <a:t>اساسها</a:t>
            </a:r>
            <a:r>
              <a:rPr lang="ar-SA" sz="2400" b="1" dirty="0" smtClean="0">
                <a:solidFill>
                  <a:srgbClr val="00B050"/>
                </a:solidFill>
              </a:rPr>
              <a:t> تم وضع الأهداف.</a:t>
            </a:r>
            <a:endParaRPr lang="ar-SA" sz="2400" b="1" dirty="0">
              <a:solidFill>
                <a:srgbClr val="00B050"/>
              </a:solidFil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0"/>
            <a:ext cx="8229600" cy="7215214"/>
          </a:xfrm>
        </p:spPr>
        <p:txBody>
          <a:bodyPr>
            <a:noAutofit/>
          </a:bodyPr>
          <a:lstStyle/>
          <a:p>
            <a:pPr>
              <a:buNone/>
            </a:pPr>
            <a:endParaRPr lang="ar-IQ" sz="2000" b="1" u="sng" dirty="0" smtClean="0">
              <a:solidFill>
                <a:srgbClr val="00B050"/>
              </a:solidFill>
            </a:endParaRPr>
          </a:p>
          <a:p>
            <a:pPr algn="r" rtl="1">
              <a:buNone/>
            </a:pPr>
            <a:r>
              <a:rPr lang="ar-SA" sz="2000" b="1" u="sng" dirty="0" smtClean="0">
                <a:solidFill>
                  <a:srgbClr val="00B050"/>
                </a:solidFill>
              </a:rPr>
              <a:t>ا</a:t>
            </a:r>
            <a:r>
              <a:rPr lang="ar-SA" sz="2400" b="1" u="sng" dirty="0" smtClean="0">
                <a:solidFill>
                  <a:srgbClr val="00B050"/>
                </a:solidFill>
              </a:rPr>
              <a:t>لمعيار الثالث : (مخرجات البرنامج </a:t>
            </a:r>
            <a:r>
              <a:rPr lang="ar-SA" sz="2400" b="1" dirty="0" smtClean="0">
                <a:solidFill>
                  <a:srgbClr val="00B050"/>
                </a:solidFill>
              </a:rPr>
              <a:t>) </a:t>
            </a:r>
            <a:r>
              <a:rPr lang="ar-SA" sz="2000" b="1" dirty="0" smtClean="0">
                <a:solidFill>
                  <a:srgbClr val="00B050"/>
                </a:solidFill>
              </a:rPr>
              <a:t>:</a:t>
            </a:r>
          </a:p>
          <a:p>
            <a:pPr algn="just" rtl="1">
              <a:buNone/>
            </a:pPr>
            <a:r>
              <a:rPr lang="ar-SA" sz="2000" b="1" dirty="0" smtClean="0">
                <a:solidFill>
                  <a:srgbClr val="00B050"/>
                </a:solidFill>
              </a:rPr>
              <a:t>يجب أن تتوفر في الكليات الهندسية مواصفات خاصة للخريج تتضمن </a:t>
            </a:r>
            <a:r>
              <a:rPr lang="ar-SA" sz="2000" b="1" dirty="0" err="1" smtClean="0">
                <a:solidFill>
                  <a:srgbClr val="00B050"/>
                </a:solidFill>
              </a:rPr>
              <a:t>التاكد</a:t>
            </a:r>
            <a:r>
              <a:rPr lang="ar-SA" sz="2000" b="1" dirty="0" smtClean="0">
                <a:solidFill>
                  <a:srgbClr val="00B050"/>
                </a:solidFill>
              </a:rPr>
              <a:t> من ما يلي :</a:t>
            </a:r>
          </a:p>
          <a:p>
            <a:pPr algn="just" rtl="1">
              <a:buFont typeface="Wingdings" pitchFamily="2" charset="2"/>
              <a:buChar char="§"/>
            </a:pPr>
            <a:r>
              <a:rPr lang="ar-SA" sz="2000" b="1" dirty="0" smtClean="0">
                <a:solidFill>
                  <a:srgbClr val="00B050"/>
                </a:solidFill>
              </a:rPr>
              <a:t>القابلية على تطبيق المعرفة في مجال الرياضيات والعلوم والهندسة .</a:t>
            </a:r>
          </a:p>
          <a:p>
            <a:pPr algn="just" rtl="1">
              <a:buFont typeface="Wingdings" pitchFamily="2" charset="2"/>
              <a:buChar char="§"/>
            </a:pPr>
            <a:r>
              <a:rPr lang="ar-SA" sz="2000" b="1" dirty="0" smtClean="0">
                <a:solidFill>
                  <a:srgbClr val="00B050"/>
                </a:solidFill>
              </a:rPr>
              <a:t>القابلية على تصميم وتنفيذ التجارب العملية </a:t>
            </a:r>
          </a:p>
          <a:p>
            <a:pPr algn="just" rtl="1">
              <a:buNone/>
            </a:pPr>
            <a:r>
              <a:rPr lang="ar-SA" sz="2000" b="1" dirty="0" err="1" smtClean="0">
                <a:solidFill>
                  <a:srgbClr val="00B050"/>
                </a:solidFill>
              </a:rPr>
              <a:t>اضافة</a:t>
            </a:r>
            <a:r>
              <a:rPr lang="ar-SA" sz="2000" b="1" dirty="0" smtClean="0">
                <a:solidFill>
                  <a:srgbClr val="00B050"/>
                </a:solidFill>
              </a:rPr>
              <a:t> </a:t>
            </a:r>
            <a:r>
              <a:rPr lang="ar-SA" sz="2000" b="1" dirty="0" err="1" smtClean="0">
                <a:solidFill>
                  <a:srgbClr val="00B050"/>
                </a:solidFill>
              </a:rPr>
              <a:t>الى</a:t>
            </a:r>
            <a:r>
              <a:rPr lang="ar-SA" sz="2000" b="1" dirty="0" smtClean="0">
                <a:solidFill>
                  <a:srgbClr val="00B050"/>
                </a:solidFill>
              </a:rPr>
              <a:t> تحليل واستنباط النتائج </a:t>
            </a:r>
            <a:r>
              <a:rPr lang="ar-SA" sz="2000" b="1" dirty="0" err="1" smtClean="0">
                <a:solidFill>
                  <a:srgbClr val="00B050"/>
                </a:solidFill>
              </a:rPr>
              <a:t>المتوخاة</a:t>
            </a:r>
            <a:r>
              <a:rPr lang="ar-SA" sz="2000" b="1" dirty="0" smtClean="0">
                <a:solidFill>
                  <a:srgbClr val="00B050"/>
                </a:solidFill>
              </a:rPr>
              <a:t> .</a:t>
            </a:r>
          </a:p>
          <a:p>
            <a:pPr algn="just" rtl="1">
              <a:buFont typeface="Wingdings" pitchFamily="2" charset="2"/>
              <a:buChar char="§"/>
            </a:pPr>
            <a:r>
              <a:rPr lang="ar-SA" sz="2000" b="1" dirty="0" smtClean="0">
                <a:solidFill>
                  <a:srgbClr val="00B050"/>
                </a:solidFill>
              </a:rPr>
              <a:t>القابلية على تصميم نظام او جزء من النظام او عملية هندسية تلبي الأحتياجات المطلوبة ضمن المحددات المنطقية , كالأقتصاد والبيئة وال</a:t>
            </a:r>
            <a:r>
              <a:rPr lang="ar-IQ" sz="2000" b="1" dirty="0" smtClean="0">
                <a:solidFill>
                  <a:srgbClr val="00B050"/>
                </a:solidFill>
              </a:rPr>
              <a:t>ا</a:t>
            </a:r>
            <a:r>
              <a:rPr lang="ar-SA" sz="2000" b="1" dirty="0" smtClean="0">
                <a:solidFill>
                  <a:srgbClr val="00B050"/>
                </a:solidFill>
              </a:rPr>
              <a:t>جتماع والسياسة وا</a:t>
            </a:r>
            <a:r>
              <a:rPr lang="ar-IQ" sz="2000" b="1" dirty="0" smtClean="0">
                <a:solidFill>
                  <a:srgbClr val="00B050"/>
                </a:solidFill>
              </a:rPr>
              <a:t>لا</a:t>
            </a:r>
            <a:r>
              <a:rPr lang="ar-SA" sz="2000" b="1" dirty="0" smtClean="0">
                <a:solidFill>
                  <a:srgbClr val="00B050"/>
                </a:solidFill>
              </a:rPr>
              <a:t>خلاقيات والصحة والسلامة المهنية والقابلية التصنيعية والتنمية المستدامة .</a:t>
            </a:r>
          </a:p>
          <a:p>
            <a:pPr algn="just" rtl="1">
              <a:buFont typeface="Wingdings" pitchFamily="2" charset="2"/>
              <a:buChar char="§"/>
            </a:pPr>
            <a:r>
              <a:rPr lang="ar-SA" sz="2000" b="1" dirty="0" smtClean="0">
                <a:solidFill>
                  <a:srgbClr val="00B050"/>
                </a:solidFill>
              </a:rPr>
              <a:t>القابلية على التوظيف والمجانسة مع فرق متعددة ال</a:t>
            </a:r>
            <a:r>
              <a:rPr lang="ar-IQ" sz="2000" b="1" dirty="0" smtClean="0">
                <a:solidFill>
                  <a:srgbClr val="00B050"/>
                </a:solidFill>
              </a:rPr>
              <a:t>ا</a:t>
            </a:r>
            <a:r>
              <a:rPr lang="ar-SA" sz="2000" b="1" dirty="0" smtClean="0">
                <a:solidFill>
                  <a:srgbClr val="00B050"/>
                </a:solidFill>
              </a:rPr>
              <a:t>ختصاصات.</a:t>
            </a:r>
          </a:p>
          <a:p>
            <a:pPr algn="just" rtl="1">
              <a:buFont typeface="Wingdings" pitchFamily="2" charset="2"/>
              <a:buChar char="§"/>
            </a:pPr>
            <a:r>
              <a:rPr lang="ar-SA" sz="2000" b="1" dirty="0" smtClean="0">
                <a:solidFill>
                  <a:srgbClr val="00B050"/>
                </a:solidFill>
              </a:rPr>
              <a:t>القابلية على تعريف وصياغة المشاكل الهندسية وحلها .</a:t>
            </a:r>
          </a:p>
          <a:p>
            <a:pPr algn="just" rtl="1">
              <a:buFont typeface="Wingdings" pitchFamily="2" charset="2"/>
              <a:buChar char="§"/>
            </a:pPr>
            <a:r>
              <a:rPr lang="ar-SA" sz="2000" b="1" dirty="0" smtClean="0">
                <a:solidFill>
                  <a:srgbClr val="00B050"/>
                </a:solidFill>
              </a:rPr>
              <a:t>فهم المسؤولية المهنية وال</a:t>
            </a:r>
            <a:r>
              <a:rPr lang="ar-IQ" sz="2000" b="1" dirty="0" smtClean="0">
                <a:solidFill>
                  <a:srgbClr val="00B050"/>
                </a:solidFill>
              </a:rPr>
              <a:t>ا</a:t>
            </a:r>
            <a:r>
              <a:rPr lang="ar-SA" sz="2000" b="1" dirty="0" smtClean="0">
                <a:solidFill>
                  <a:srgbClr val="00B050"/>
                </a:solidFill>
              </a:rPr>
              <a:t>خلاقية .</a:t>
            </a:r>
          </a:p>
          <a:p>
            <a:pPr algn="just" rtl="1">
              <a:buFont typeface="Wingdings" pitchFamily="2" charset="2"/>
              <a:buChar char="§"/>
            </a:pPr>
            <a:r>
              <a:rPr lang="ar-SA" sz="2000" b="1" dirty="0" smtClean="0">
                <a:solidFill>
                  <a:srgbClr val="00B050"/>
                </a:solidFill>
              </a:rPr>
              <a:t>القابلية على التواصل بصورة </a:t>
            </a:r>
            <a:r>
              <a:rPr lang="ar-SA" sz="2000" b="1" dirty="0" err="1" smtClean="0">
                <a:solidFill>
                  <a:srgbClr val="00B050"/>
                </a:solidFill>
              </a:rPr>
              <a:t>كفوءة</a:t>
            </a:r>
            <a:r>
              <a:rPr lang="ar-SA" sz="2000" b="1" dirty="0" smtClean="0">
                <a:solidFill>
                  <a:srgbClr val="00B050"/>
                </a:solidFill>
              </a:rPr>
              <a:t> .</a:t>
            </a:r>
          </a:p>
          <a:p>
            <a:pPr algn="just" rtl="1">
              <a:buFont typeface="Wingdings" pitchFamily="2" charset="2"/>
              <a:buChar char="§"/>
            </a:pPr>
            <a:r>
              <a:rPr lang="ar-SA" sz="2000" b="1" dirty="0" smtClean="0">
                <a:solidFill>
                  <a:srgbClr val="00B050"/>
                </a:solidFill>
              </a:rPr>
              <a:t>الثقافة العامة الضرورية لفهم تأثير الحلول الهندسية ال</a:t>
            </a:r>
            <a:r>
              <a:rPr lang="ar-IQ" sz="2000" b="1" dirty="0" smtClean="0">
                <a:solidFill>
                  <a:srgbClr val="00B050"/>
                </a:solidFill>
              </a:rPr>
              <a:t>ا</a:t>
            </a:r>
            <a:r>
              <a:rPr lang="ar-SA" sz="2000" b="1" dirty="0" smtClean="0">
                <a:solidFill>
                  <a:srgbClr val="00B050"/>
                </a:solidFill>
              </a:rPr>
              <a:t>جمالية من الناحية ا</a:t>
            </a:r>
            <a:r>
              <a:rPr lang="ar-IQ" sz="2000" b="1" dirty="0" smtClean="0">
                <a:solidFill>
                  <a:srgbClr val="00B050"/>
                </a:solidFill>
              </a:rPr>
              <a:t>لا</a:t>
            </a:r>
            <a:r>
              <a:rPr lang="ar-SA" sz="2000" b="1" dirty="0" smtClean="0">
                <a:solidFill>
                  <a:srgbClr val="00B050"/>
                </a:solidFill>
              </a:rPr>
              <a:t>قتصادية والبيئية وال</a:t>
            </a:r>
            <a:r>
              <a:rPr lang="ar-IQ" sz="2000" b="1" dirty="0" smtClean="0">
                <a:solidFill>
                  <a:srgbClr val="00B050"/>
                </a:solidFill>
              </a:rPr>
              <a:t>ا</a:t>
            </a:r>
            <a:r>
              <a:rPr lang="ar-SA" sz="2000" b="1" dirty="0" smtClean="0">
                <a:solidFill>
                  <a:srgbClr val="00B050"/>
                </a:solidFill>
              </a:rPr>
              <a:t>جتماعية .</a:t>
            </a:r>
          </a:p>
          <a:p>
            <a:pPr algn="just" rtl="1">
              <a:buFont typeface="Wingdings" pitchFamily="2" charset="2"/>
              <a:buChar char="§"/>
            </a:pPr>
            <a:r>
              <a:rPr lang="ar-SA" sz="2000" b="1" dirty="0" err="1" smtClean="0">
                <a:solidFill>
                  <a:srgbClr val="00B050"/>
                </a:solidFill>
              </a:rPr>
              <a:t>ادراك</a:t>
            </a:r>
            <a:r>
              <a:rPr lang="ar-SA" sz="2000" b="1" dirty="0" smtClean="0">
                <a:solidFill>
                  <a:srgbClr val="00B050"/>
                </a:solidFill>
              </a:rPr>
              <a:t> الحاجة </a:t>
            </a:r>
            <a:r>
              <a:rPr lang="ar-SA" sz="2000" b="1" dirty="0" err="1" smtClean="0">
                <a:solidFill>
                  <a:srgbClr val="00B050"/>
                </a:solidFill>
              </a:rPr>
              <a:t>الى</a:t>
            </a:r>
            <a:r>
              <a:rPr lang="ar-SA" sz="2000" b="1" dirty="0" smtClean="0">
                <a:solidFill>
                  <a:srgbClr val="00B050"/>
                </a:solidFill>
              </a:rPr>
              <a:t> التعليم بصورة مستمرة مدى الحياة .</a:t>
            </a:r>
          </a:p>
          <a:p>
            <a:pPr algn="just" rtl="1">
              <a:buFont typeface="Wingdings" pitchFamily="2" charset="2"/>
              <a:buChar char="§"/>
            </a:pPr>
            <a:r>
              <a:rPr lang="ar-SA" sz="2000" b="1" dirty="0" smtClean="0">
                <a:solidFill>
                  <a:srgbClr val="00B050"/>
                </a:solidFill>
              </a:rPr>
              <a:t>القابلية على استخدام التقنيات والمهارات وال</a:t>
            </a:r>
            <a:r>
              <a:rPr lang="ar-IQ" sz="2000" b="1" dirty="0" smtClean="0">
                <a:solidFill>
                  <a:srgbClr val="00B050"/>
                </a:solidFill>
              </a:rPr>
              <a:t>ا</a:t>
            </a:r>
            <a:r>
              <a:rPr lang="ar-SA" sz="2000" b="1" dirty="0" smtClean="0">
                <a:solidFill>
                  <a:srgbClr val="00B050"/>
                </a:solidFill>
              </a:rPr>
              <a:t>دوات الهندسية الحديثة الضرورية للأعمال الهندسية .</a:t>
            </a:r>
          </a:p>
          <a:p>
            <a:pPr algn="r" rtl="1">
              <a:buFont typeface="Wingdings" pitchFamily="2" charset="2"/>
              <a:buChar char="§"/>
            </a:pPr>
            <a:endParaRPr lang="ar-SA" sz="1600"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348" y="1214422"/>
            <a:ext cx="8229600" cy="3286148"/>
          </a:xfrm>
        </p:spPr>
        <p:txBody>
          <a:bodyPr>
            <a:normAutofit/>
          </a:bodyPr>
          <a:lstStyle/>
          <a:p>
            <a:pPr algn="r" rtl="1">
              <a:buNone/>
            </a:pPr>
            <a:r>
              <a:rPr lang="ar-SA" sz="2800" b="1" u="sng" dirty="0" smtClean="0">
                <a:solidFill>
                  <a:srgbClr val="00B050"/>
                </a:solidFill>
              </a:rPr>
              <a:t>المعيار الرابع : ( التحسين المستمر ) :</a:t>
            </a:r>
          </a:p>
          <a:p>
            <a:pPr algn="r" rtl="1">
              <a:buNone/>
            </a:pPr>
            <a:endParaRPr lang="ar-SA" sz="2800" u="sng" dirty="0" smtClean="0">
              <a:solidFill>
                <a:srgbClr val="00B050"/>
              </a:solidFill>
            </a:endParaRPr>
          </a:p>
          <a:p>
            <a:pPr algn="just" rtl="1">
              <a:buNone/>
            </a:pPr>
            <a:r>
              <a:rPr lang="ar-SA" sz="2800" b="1" dirty="0" smtClean="0">
                <a:solidFill>
                  <a:srgbClr val="00B050"/>
                </a:solidFill>
              </a:rPr>
              <a:t>على كل برنامج أن يبين ما يثبت الخطوات المتخذة لتحسين البرنامج ,  أن هذه الخطوات يجب أن تعتمد المعلومات المتوفرة من المعيار رقم (3, 2 ).</a:t>
            </a:r>
            <a:endParaRPr lang="ar-SA" sz="2800" b="1" dirty="0">
              <a:solidFill>
                <a:srgbClr val="00B050"/>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0"/>
            <a:ext cx="8229600" cy="6572272"/>
          </a:xfrm>
        </p:spPr>
        <p:txBody>
          <a:bodyPr>
            <a:normAutofit/>
          </a:bodyPr>
          <a:lstStyle/>
          <a:p>
            <a:pPr>
              <a:buNone/>
            </a:pPr>
            <a:endParaRPr lang="ar-IQ" sz="2400" b="1" u="sng" dirty="0" smtClean="0">
              <a:solidFill>
                <a:srgbClr val="00B050"/>
              </a:solidFill>
            </a:endParaRPr>
          </a:p>
          <a:p>
            <a:pPr algn="r" rtl="1">
              <a:buNone/>
            </a:pPr>
            <a:r>
              <a:rPr lang="ar-SA" sz="2400" b="1" u="sng" dirty="0" smtClean="0">
                <a:solidFill>
                  <a:srgbClr val="00B050"/>
                </a:solidFill>
              </a:rPr>
              <a:t>المعيار الخامس : ( المنهاج الدراسي </a:t>
            </a:r>
            <a:r>
              <a:rPr lang="ar-SA" sz="2400" b="1" dirty="0" smtClean="0">
                <a:solidFill>
                  <a:srgbClr val="00B050"/>
                </a:solidFill>
              </a:rPr>
              <a:t>): </a:t>
            </a:r>
            <a:endParaRPr lang="ar-SA" sz="3600" dirty="0" smtClean="0">
              <a:solidFill>
                <a:srgbClr val="00B050"/>
              </a:solidFill>
            </a:endParaRPr>
          </a:p>
          <a:p>
            <a:pPr algn="just" rtl="1">
              <a:buNone/>
            </a:pPr>
            <a:r>
              <a:rPr lang="ar-SA" sz="2200" b="1" dirty="0" smtClean="0">
                <a:solidFill>
                  <a:srgbClr val="00B050"/>
                </a:solidFill>
              </a:rPr>
              <a:t>يجب أن يتوفر في المنهاج الدراسي المتطلبات </a:t>
            </a:r>
            <a:r>
              <a:rPr lang="ar-SA" sz="2200" b="1" dirty="0" err="1" smtClean="0">
                <a:solidFill>
                  <a:srgbClr val="00B050"/>
                </a:solidFill>
              </a:rPr>
              <a:t>الأتية</a:t>
            </a:r>
            <a:r>
              <a:rPr lang="ar-SA" sz="2200" b="1" dirty="0" smtClean="0">
                <a:solidFill>
                  <a:srgbClr val="00B050"/>
                </a:solidFill>
              </a:rPr>
              <a:t> :</a:t>
            </a:r>
          </a:p>
          <a:p>
            <a:pPr algn="just" rtl="1">
              <a:buNone/>
            </a:pPr>
            <a:endParaRPr lang="ar-SA" sz="2200" b="1" dirty="0" smtClean="0">
              <a:solidFill>
                <a:srgbClr val="00B050"/>
              </a:solidFill>
            </a:endParaRPr>
          </a:p>
          <a:p>
            <a:pPr marL="514350" indent="-514350" algn="just" rtl="1">
              <a:buFont typeface="+mj-cs"/>
              <a:buAutoNum type="arabic1Minus"/>
            </a:pPr>
            <a:r>
              <a:rPr lang="ar-SA" sz="2200" b="1" dirty="0" smtClean="0">
                <a:solidFill>
                  <a:srgbClr val="00B050"/>
                </a:solidFill>
              </a:rPr>
              <a:t>متطلبات المنهج يجب أن تبين التخصص العام الهندسي .</a:t>
            </a:r>
          </a:p>
          <a:p>
            <a:pPr marL="514350" indent="-514350" algn="just" rtl="1">
              <a:buFont typeface="+mj-cs"/>
              <a:buAutoNum type="arabic1Minus"/>
            </a:pPr>
            <a:r>
              <a:rPr lang="ar-SA" sz="2200" b="1" dirty="0" smtClean="0">
                <a:solidFill>
                  <a:srgbClr val="00B050"/>
                </a:solidFill>
              </a:rPr>
              <a:t>ألهيئة التدريسية يجب أن تتأكد بأن المنهاج الدراسي تتوفر فيه ساعات تدريسية كافية لكل فقرة ولكل مفردة , تتماشى مع المخرجات المطلوبة , وأهداف البرنامج والكلية .</a:t>
            </a:r>
          </a:p>
          <a:p>
            <a:pPr marL="514350" indent="-514350" algn="just" rtl="1">
              <a:buNone/>
            </a:pPr>
            <a:endParaRPr lang="ar-SA" sz="2200" b="1" dirty="0" smtClean="0">
              <a:solidFill>
                <a:srgbClr val="00B050"/>
              </a:solidFill>
            </a:endParaRPr>
          </a:p>
          <a:p>
            <a:pPr marL="514350" indent="-514350" algn="just" rtl="1">
              <a:buNone/>
            </a:pPr>
            <a:r>
              <a:rPr lang="ar-SA" sz="2200" b="1" dirty="0" smtClean="0">
                <a:solidFill>
                  <a:srgbClr val="00B050"/>
                </a:solidFill>
              </a:rPr>
              <a:t>الجزء المهني من البرنامج يجب أن يتضمن :</a:t>
            </a:r>
          </a:p>
          <a:p>
            <a:pPr marL="514350" indent="-514350" algn="just" rtl="1">
              <a:buNone/>
            </a:pPr>
            <a:endParaRPr lang="ar-SA" sz="2200" b="1" dirty="0" smtClean="0">
              <a:solidFill>
                <a:srgbClr val="00B050"/>
              </a:solidFill>
            </a:endParaRPr>
          </a:p>
          <a:p>
            <a:pPr marL="514350" indent="-514350" algn="just" rtl="1"/>
            <a:r>
              <a:rPr lang="ar-SA" sz="2200" b="1" dirty="0" smtClean="0">
                <a:solidFill>
                  <a:srgbClr val="00B050"/>
                </a:solidFill>
              </a:rPr>
              <a:t>سنة أولى (كاملة ) من الرياضيات لمستوى كلية مع ألمبادئ</a:t>
            </a:r>
            <a:r>
              <a:rPr lang="ar-IQ" sz="2200" b="1" dirty="0" smtClean="0">
                <a:solidFill>
                  <a:srgbClr val="00B050"/>
                </a:solidFill>
              </a:rPr>
              <a:t> </a:t>
            </a:r>
            <a:r>
              <a:rPr lang="ar-SA" sz="2200" b="1" dirty="0" smtClean="0">
                <a:solidFill>
                  <a:srgbClr val="00B050"/>
                </a:solidFill>
              </a:rPr>
              <a:t>الأساسية للعلوم , وقد تحتوي بعض التجارب العملية المتعلقة بالتخصص .</a:t>
            </a:r>
          </a:p>
          <a:p>
            <a:pPr marL="514350" indent="-514350" algn="just" rtl="1"/>
            <a:r>
              <a:rPr lang="ar-SA" sz="2200" b="1" dirty="0" smtClean="0">
                <a:solidFill>
                  <a:srgbClr val="00B050"/>
                </a:solidFill>
              </a:rPr>
              <a:t>أو سنة ونصف لمواضيع هندسية تشمل </a:t>
            </a:r>
            <a:r>
              <a:rPr lang="ar-IQ" sz="2200" b="1" dirty="0" smtClean="0">
                <a:solidFill>
                  <a:srgbClr val="00B050"/>
                </a:solidFill>
              </a:rPr>
              <a:t>:-</a:t>
            </a:r>
            <a:endParaRPr lang="ar-SA" sz="2200" b="1" dirty="0" smtClean="0">
              <a:solidFill>
                <a:srgbClr val="00B050"/>
              </a:solidFill>
            </a:endParaRPr>
          </a:p>
          <a:p>
            <a:pPr marL="514350" indent="-514350" algn="just" rtl="1">
              <a:buFont typeface="+mj-cs"/>
              <a:buAutoNum type="arabic1Minus"/>
            </a:pPr>
            <a:r>
              <a:rPr lang="ar-SA" sz="2200" b="1" dirty="0" smtClean="0">
                <a:solidFill>
                  <a:srgbClr val="00B050"/>
                </a:solidFill>
              </a:rPr>
              <a:t>العلوم الهندسية .</a:t>
            </a:r>
          </a:p>
          <a:p>
            <a:pPr marL="514350" indent="-514350" algn="just" rtl="1">
              <a:buFont typeface="+mj-cs"/>
              <a:buAutoNum type="arabic1Minus"/>
            </a:pPr>
            <a:r>
              <a:rPr lang="ar-SA" sz="2200" b="1" dirty="0" smtClean="0">
                <a:solidFill>
                  <a:srgbClr val="00B050"/>
                </a:solidFill>
              </a:rPr>
              <a:t>التصاميم الهندسية حسب كل </a:t>
            </a:r>
            <a:r>
              <a:rPr lang="ar-IQ" sz="2200" b="1" dirty="0" err="1" smtClean="0">
                <a:solidFill>
                  <a:srgbClr val="00B050"/>
                </a:solidFill>
              </a:rPr>
              <a:t>ا</a:t>
            </a:r>
            <a:r>
              <a:rPr lang="ar-SA" sz="2200" b="1" dirty="0" smtClean="0">
                <a:solidFill>
                  <a:srgbClr val="00B050"/>
                </a:solidFill>
              </a:rPr>
              <a:t>ختصاص .</a:t>
            </a:r>
            <a:endParaRPr lang="ar-SA" sz="3600" b="1" dirty="0" smtClean="0">
              <a:solidFill>
                <a:srgbClr val="00B050"/>
              </a:solidFill>
            </a:endParaRPr>
          </a:p>
          <a:p>
            <a:pPr marL="514350" indent="-514350">
              <a:buNone/>
            </a:pPr>
            <a:endParaRPr lang="ar-SA" sz="4500" dirty="0" smtClean="0">
              <a:solidFill>
                <a:srgbClr val="00B050"/>
              </a:solidFill>
            </a:endParaRPr>
          </a:p>
          <a:p>
            <a:pPr marL="514350" indent="-514350">
              <a:buNone/>
            </a:pPr>
            <a:endParaRPr lang="ar-SA" dirty="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76</TotalTime>
  <Words>1618</Words>
  <Application>Microsoft Office PowerPoint</Application>
  <PresentationFormat>On-screen Show (4:3)</PresentationFormat>
  <Paragraphs>166</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Concourse</vt:lpstr>
      <vt:lpstr>ABET    أسس ومبادئ معايير الـ</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نحن في الجامعة التكنولوجية </vt:lpstr>
      <vt:lpstr>نحن في الجامعة عموما </vt:lpstr>
      <vt:lpstr>نحن في الجامعة </vt:lpstr>
      <vt:lpstr>Slide 20</vt:lpstr>
      <vt:lpstr>Slide 21</vt:lpstr>
      <vt:lpstr>Slide 22</vt:lpstr>
      <vt:lpstr>Slide 23</vt:lpstr>
      <vt:lpstr>Slide 24</vt:lpstr>
      <vt:lpstr>شكرا لحسن اصغائكم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ABET   أسس ومبادئ معايير الـ</dc:title>
  <dc:creator>Wafaa</dc:creator>
  <cp:lastModifiedBy>Wafaa</cp:lastModifiedBy>
  <cp:revision>11</cp:revision>
  <dcterms:created xsi:type="dcterms:W3CDTF">2012-01-03T17:54:33Z</dcterms:created>
  <dcterms:modified xsi:type="dcterms:W3CDTF">2012-01-03T19:11:11Z</dcterms:modified>
</cp:coreProperties>
</file>