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4" r:id="rId1"/>
  </p:sldMasterIdLst>
  <p:notesMasterIdLst>
    <p:notesMasterId r:id="rId25"/>
  </p:notesMasterIdLst>
  <p:sldIdLst>
    <p:sldId id="304" r:id="rId2"/>
    <p:sldId id="302" r:id="rId3"/>
    <p:sldId id="290" r:id="rId4"/>
    <p:sldId id="257" r:id="rId5"/>
    <p:sldId id="291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93" r:id="rId22"/>
    <p:sldId id="300" r:id="rId23"/>
    <p:sldId id="30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F1B29"/>
    <a:srgbClr val="4C0000"/>
    <a:srgbClr val="401018"/>
    <a:srgbClr val="FF6600"/>
    <a:srgbClr val="90DCC3"/>
    <a:srgbClr val="723643"/>
    <a:srgbClr val="006600"/>
    <a:srgbClr val="003300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1650" autoAdjust="0"/>
    <p:restoredTop sz="94982" autoAdjust="0"/>
  </p:normalViewPr>
  <p:slideViewPr>
    <p:cSldViewPr>
      <p:cViewPr varScale="1">
        <p:scale>
          <a:sx n="43" d="100"/>
          <a:sy n="43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781000-EB47-454F-87EC-120D4AEEA62B}" type="datetimeFigureOut">
              <a:rPr lang="ar-IQ" smtClean="0"/>
              <a:pPr/>
              <a:t>18/04/1435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6C2581-94DB-40A2-A870-896B1E85D9A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88208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C2581-94DB-40A2-A870-896B1E85D9A5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D34FD-1511-4113-81D0-B93FAB291E9D}" type="datetimeFigureOut">
              <a:rPr lang="ar-SA" smtClean="0"/>
              <a:pPr/>
              <a:t>18/04/1435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78128-257F-47D7-942E-83BDF0014175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eman\Pictures\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446"/>
            <a:ext cx="7429552" cy="1357322"/>
          </a:xfrm>
          <a:prstGeom prst="rect">
            <a:avLst/>
          </a:prstGeom>
          <a:noFill/>
        </p:spPr>
      </p:pic>
      <p:pic>
        <p:nvPicPr>
          <p:cNvPr id="1030" name="Picture 6" descr="C:\Users\aeman\Pictures\546456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879" y="1178693"/>
            <a:ext cx="7262897" cy="217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8401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الرسالة </a:t>
            </a:r>
          </a:p>
          <a:p>
            <a:r>
              <a:rPr lang="ar-SA" sz="3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الاهداف التعليمية للبرامج</a:t>
            </a:r>
          </a:p>
          <a:p>
            <a:r>
              <a:rPr lang="ar-SA" sz="3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تناسق الاهداف التعليمية للبرامج مع رسالة الكلية </a:t>
            </a:r>
          </a:p>
          <a:p>
            <a:r>
              <a:rPr lang="ar-SA" sz="3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محتويات البرامج</a:t>
            </a:r>
          </a:p>
          <a:p>
            <a:r>
              <a:rPr lang="ar-SA" sz="3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طريقة المراجعة لأهداف البرامج التعليمية</a:t>
            </a:r>
            <a:r>
              <a:rPr lang="ar-SA" sz="3600" b="1" spc="50" dirty="0" smtClean="0">
                <a:ln w="11430"/>
                <a:solidFill>
                  <a:srgbClr val="6F1B2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3600" b="1" spc="50" dirty="0">
              <a:ln w="11430"/>
              <a:solidFill>
                <a:srgbClr val="6F1B2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36" y="714356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الاهداف التعليمية للبرامج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aeman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72074"/>
            <a:ext cx="750099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715404" cy="5786454"/>
          </a:xfrm>
        </p:spPr>
        <p:txBody>
          <a:bodyPr>
            <a:noAutofit/>
          </a:bodyPr>
          <a:lstStyle/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استكشاف السبل التي يمكن للكلية من تطويرالدراسة بالاستناد على اراء التغذية المرتدة من الطلاب ،هل هناك مجال للتحسين ؟ كيف ؟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استكشاف استجابة الكلية للتقارير الواردة من الزوار (والممتحنين الخارجيين في المستقبل ) </a:t>
            </a:r>
            <a:r>
              <a:rPr lang="ar-SA" sz="2400" b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والوزا</a:t>
            </a:r>
            <a:r>
              <a:rPr lang="ar-IQ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ر</a:t>
            </a:r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ة.. وكيف يتم تنفيذ القرارات الواردة من الوزارة اوهل يمكن اهمالها لمصلحة الكلية ؟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مناقشة استخدام الكلية للمعايير الداخلية والخارجية في تصميم وتنفيذ البرامج (على سبيل المثال في اطار المؤهلات ، وستراتيجية الجامعة للتعليم والتعلم واذا لم تتوفر مثل هذه الستراتيجية هل تم الاعتماد على استراتيجية خارجية ) ؟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القبول ..كمية / نوعية الطلبة وتوزيعهم الجغرافي والاجتماعي والاقتصادي والتوزيع من الجنسين.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مناقشة الروابط بين التعليم والنشاط البحثي .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مناقشة طرق واساليب تقديم النصيحة </a:t>
            </a:r>
            <a:r>
              <a:rPr lang="ar-SA" sz="2400" b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وتوجية</a:t>
            </a:r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الطلب</a:t>
            </a:r>
            <a:r>
              <a:rPr lang="ar-IQ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ة</a:t>
            </a:r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حول مستقبلهم الوظيفي .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مناقشة النشاطات خارج الجامعة كالعمل في الصناعة والتدريب الصيفي .</a:t>
            </a:r>
          </a:p>
          <a:p>
            <a:pPr algn="justLow"/>
            <a:r>
              <a:rPr lang="ar-SA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نماذج من متطلبات التخرج وشهادات التخرج .</a:t>
            </a:r>
          </a:p>
          <a:p>
            <a:endParaRPr lang="ar-SA" sz="2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0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الطلبة </a:t>
            </a:r>
            <a:endParaRPr lang="en-US" sz="5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643602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ولابد من الاجابة على:</a:t>
            </a:r>
            <a:endParaRPr lang="ar-SA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 يمكن للكلية من معرفة ان طرق التدريس تعزز تعلم الطلاب ؟ وماهي الادلة هناك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ماهو الدليل على ان التعليم هو على مستوى عالً ؟ ماهي آليات جمع الاستبيانات ؟ هل يوجد استعراض الاقران ؟ كيف هي ردود الفعل على وجود التعليم وكيف يتم معالجتها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ماذا تقدم الاحصاءات ومعايير التقييم وتحصيل الطلاب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ان معايير التقييم في الامتحانات تحقق النتائج المرجوة للتعلم ؟ ماهو الدليل هلى ان هذا </a:t>
            </a:r>
            <a:r>
              <a:rPr lang="ar-S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الامر</a:t>
            </a: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صحيح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يتم اطلاع الطلاب على متطلبات التقييم ( الامتحانات)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يوجد دعم اكاديمي ومساعدات اخرى للطلاب للتغلب على مشاكلهم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ماذا يتم من اجراءات اذا ما ساءت الامور في الكلية او في القسم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ماهي الممارسات الجيدة في الكلية وماهو سبل توفيرها ؟ ماهي الادلة هناك ادلة على ان تعزيز البرامج عن طريق تبادل الممارسات الجيدة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البيانات الاحصائية الاساسية تشمل مايلي :</a:t>
            </a:r>
          </a:p>
          <a:p>
            <a:pPr marL="514350" indent="-514350">
              <a:buFontTx/>
              <a:buChar char="-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نسبة اعضاء هيئة التدريس ومؤهلاتهم الى الطلاب .</a:t>
            </a:r>
          </a:p>
          <a:p>
            <a:pPr marL="514350" indent="-514350">
              <a:buFontTx/>
              <a:buChar char="-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مؤهلات القبول ونسبة البنات الى الاولاد.</a:t>
            </a:r>
          </a:p>
          <a:p>
            <a:pPr marL="514350" indent="-514350">
              <a:buFontTx/>
              <a:buChar char="-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عدد طلبات القبول مقابل عدد القبول الفعلي .</a:t>
            </a:r>
          </a:p>
          <a:p>
            <a:pPr marL="514350" indent="-514350">
              <a:buFontTx/>
              <a:buChar char="-"/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نسبة النجاح ونسبة ترك الدراسة والانتقال .</a:t>
            </a:r>
            <a:endParaRPr lang="ar-SA" sz="2000" b="1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21429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الطلبة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النظر في مدى ملاءمة البرنامج مع محتوى المناهج الدراسية ونتائج التعلم.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النظر في نوعية التعليم وتوفير معايير منح الشهادات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النظر في مدى التجانس والتماسك الاكاديمي للبرامج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النظر في عملية التحسين المستمر للمناهج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رسم خريطة انسيابية لكل سنة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تناسق </a:t>
            </a:r>
            <a:r>
              <a:rPr lang="ar-SA" sz="2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ال</a:t>
            </a:r>
            <a:r>
              <a:rPr lang="ar-IQ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م</a:t>
            </a:r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ناهج مع الاهداف التعليمية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تحقيق نواتج التعليم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توضيح احدى نواتج التصميمات الرئيسة 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محتويات الكورسات والكتب الدراسية ونماذج من اعمال الطلبة الخ ...</a:t>
            </a:r>
          </a:p>
          <a:p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جداول مفصلة للمناهج من ناحية عدد الساعات في كل موضوع .</a:t>
            </a:r>
          </a:p>
          <a:p>
            <a:pPr>
              <a:buNone/>
            </a:pP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428604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المناهج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aeman\Pictures\3ANDNA_FWASEL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857892"/>
            <a:ext cx="8001056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>
            <a:norm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لماذا وضع المنهج بهذه الطريقة ؟ هل يعزز المنهج تقدم وتطور الطلاب ؟ هل يسهل المنهج تحقيق مخرجات التعلم المقصودة ؟</a:t>
            </a:r>
          </a:p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ماهي الادلة المتوفرة للكلية على معايير البرامج المناسبة؟</a:t>
            </a:r>
          </a:p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وضعت الكلية او القسم المناهج الدراسية , ونتائج التعلم ،والتقييم مع بعض ؟ هل هناك اي ثغرات او تدخلات كبيرة ؟ </a:t>
            </a:r>
          </a:p>
          <a:p>
            <a:pPr marL="514350" indent="-514350">
              <a:buNone/>
            </a:pP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اذا كان الامر كذلك , ماهي التغييرات المخطط لها ومتى ؟</a:t>
            </a:r>
          </a:p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لدى الكلية عملية رسمية لتقييم ومراجعة المناهج / البرامج ؟ كيفية يتم تحسين هذه العمليات ؟</a:t>
            </a:r>
          </a:p>
          <a:p>
            <a:pPr marL="514350" indent="-514350">
              <a:buFont typeface="+mj-lt"/>
              <a:buAutoNum type="arabicPeriod"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aeman\Pictures\3ANDNA_FWASEL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643578"/>
            <a:ext cx="7643866" cy="12144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928670"/>
            <a:ext cx="3998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ولابد من الاجابة على :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تقييم مدى كفاية الموارد البشرية الحالية </a:t>
            </a:r>
          </a:p>
          <a:p>
            <a:pPr>
              <a:buNone/>
            </a:pPr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    (مستويات الاساتذة وعددهم ).</a:t>
            </a:r>
          </a:p>
          <a:p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استعر</a:t>
            </a:r>
            <a:r>
              <a:rPr lang="ar-IQ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ا</a:t>
            </a:r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ض فعالية استخدام الموارد المتاحة من قبل الكلية .</a:t>
            </a:r>
          </a:p>
          <a:p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استكشاف السبل التي تعزز تنمية قدرات التدريسين .</a:t>
            </a:r>
          </a:p>
          <a:p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معرفة دور الاساتذة في تصميم المناهج .</a:t>
            </a:r>
          </a:p>
          <a:p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معرفة دور العميد </a:t>
            </a:r>
            <a:r>
              <a:rPr lang="ar-SA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ومسؤولي</a:t>
            </a:r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ar-SA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ال</a:t>
            </a:r>
            <a:r>
              <a:rPr lang="ar-IQ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كلية </a:t>
            </a:r>
            <a:r>
              <a:rPr lang="ar-SA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في تصميم المناهج</a:t>
            </a:r>
            <a:r>
              <a:rPr lang="ar-SA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.</a:t>
            </a:r>
            <a:endParaRPr lang="ar-SA" sz="24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7" name="Picture 2" descr="C:\Users\aeman\Pictures\3ANDNA_FWASEL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286388"/>
            <a:ext cx="8215370" cy="121442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1071546"/>
            <a:ext cx="8194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الهيئة التدريسية والمختبرات والمرافق الاكاديمية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7200" cy="896112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ولابد من الاجابة على :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8077200" cy="533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كيف يمكن للتدريسيين من مواكبة احداث الافكار في مجال تكنولوجيا التربية والتعليم وطرق التدريس ؟ وهل هذا يعتمد عل الحافز الفردي والفائدة او هل هناك خطة او استراتيجية للكلية 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ماهي انشطة التدريب التي تقدم للتدريسيين الجدد؟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ماهي الانشطة التي تقدم لغرض التطوير المهني للموظفين من غير التدريسيين؟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موارد برامج التعليم فقيرة / كافية / جيدة ؟ كيف يمكن ضمان بقائها او تطويرها نحو مستوى ممتاز؟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الى اي مدى يتقيد التعليم والتعلم والبحث بتوفر الموارد والدعم على المستوى الجامعي  والوزاري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المرافق التحتية من اجهزة الكومبيوتر والخدمات المكتبية وغيرها كافية لدعم التدريس والبحوث وانشطة التعليم والتعلم وهل هذه المرافق مدامة بشكل كافي ؟</a:t>
            </a:r>
          </a:p>
          <a:p>
            <a:pPr marL="514350" indent="-514350">
              <a:buFont typeface="+mj-lt"/>
              <a:buAutoNum type="arabicPeriod"/>
            </a:pPr>
            <a:endParaRPr lang="ar-SA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389120"/>
          </a:xfrm>
        </p:spPr>
        <p:txBody>
          <a:bodyPr>
            <a:normAutofit/>
          </a:bodyPr>
          <a:lstStyle/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تقييم استراتيجية البحث العلمي في الكلية 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تقييم الدرجة التي تعزز بها الكلية ثقافة البحث العلمي 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تقييم ادارة النشاط البحثي من قبل الكلية 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الروابط بين البحث والتدريس 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طرح نقاط القوة والتحديات التي تواجه البحث العلمي 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تقييم اداء الكلية بالنسبة للبحوث المتعلقة بحل المشاكل المحلية ونقل المعرفة 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تقييم مستويات التخصصات المالية للبحث وانتاجية البحث العلمي.</a:t>
            </a:r>
          </a:p>
          <a:p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تقييم اداء الكلية في دعم طلبة الدراسات العليا.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436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البحث العلمي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aeman\Pictures\3ANDNA_FWASEL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643578"/>
            <a:ext cx="8215370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056784" cy="4680520"/>
          </a:xfrm>
        </p:spPr>
        <p:txBody>
          <a:bodyPr>
            <a:no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هل ترصد الكلية  بصورة منتظمة مدى فعالية الاشراف على طلبة البحث ونتائج امتحانات الحصول على الشهادات العليا؟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ماهو الدعم الذي تقدمة الكلية لطلبة البحث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هل توجد خطط للكلية بشأن البحث العلمي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ماهو نسبة الاساتذة الى طلبة الدراسات العليا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ماهو مستوى التفاعل بين الطلاب والاساتذة في مناقشة بحوث الدراسات العليا , على سبيل المثال الحلقات الداسية البحثية ؟</a:t>
            </a:r>
          </a:p>
          <a:p>
            <a:pPr marL="514350" indent="-514350" algn="r">
              <a:buFont typeface="+mj-lt"/>
              <a:buAutoNum type="arabicPeriod"/>
            </a:pPr>
            <a:r>
              <a:rPr lang="ar-A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ماهو معدل النشر عالمياً 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6248" y="642918"/>
            <a:ext cx="3935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ولابد من الاجابة على :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/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ينبغي على الكلية وصف علاقاتها مع الكليات الاخرى داخل الجامعة وبضمنها المكتبة ونظم المعلومات الادارية , الخ...</a:t>
            </a:r>
          </a:p>
          <a:p>
            <a:pPr algn="justLow">
              <a:buNone/>
            </a:pPr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والجامعات العراقية والاجنبية والعلماء والاكاديمين في الخارج والمنظمات الخاصة والمؤسسات العامه والهيئات المهنية والقانونية وارباب العمل .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A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وينبغي تقديم دليل على وجهات نظر اصحاب المصلحة الخارجيين ذات الصلة 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6187" y="1000108"/>
            <a:ext cx="43043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العلاقات الخارجية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aeman\Pictures\3ANDNA_FWASEL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143512"/>
            <a:ext cx="8215370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290" y="1785926"/>
            <a:ext cx="6572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abic Typesetting" pitchFamily="66" charset="-78"/>
                <a:cs typeface="Arabic Typesetting" pitchFamily="66" charset="-78"/>
              </a:rPr>
              <a:t>تقرير التقييم الذاتي 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2898086"/>
            <a:ext cx="5929354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اعداد </a:t>
            </a:r>
          </a:p>
          <a:p>
            <a:pPr algn="ctr"/>
            <a:r>
              <a:rPr lang="ar-S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م. حسين عبد الكريم حماس </a:t>
            </a:r>
          </a:p>
          <a:p>
            <a:pPr algn="ctr"/>
            <a:r>
              <a:rPr lang="ar-S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مدير قسم ضمان الجودة والأداء الجامعي </a:t>
            </a:r>
            <a:endParaRPr lang="ar-SA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 descr="C:\Users\aeman\Pictures\3ANDNA_FWASEL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25" y="5500702"/>
            <a:ext cx="8390579" cy="74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0166" y="2357430"/>
            <a:ext cx="6872808" cy="3096344"/>
          </a:xfrm>
        </p:spPr>
        <p:txBody>
          <a:bodyPr>
            <a:normAutofit fontScale="4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AE" sz="67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ar-AE" sz="101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ar-AE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هل هناك ترتيبات مرضية للمشاركة من قبل الاساتذة والطلاب في تدريب خارجي وفي برامج ارسال الطلاب الى الخارج وتبادل الطلاب؟</a:t>
            </a:r>
          </a:p>
          <a:p>
            <a:pPr algn="r"/>
            <a:r>
              <a:rPr lang="ar-AE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 هل هناك اية مساهمة من خارج الكلية في وضع المناهج وتطوير التدريس والبحث العلمي؟</a:t>
            </a:r>
            <a:endParaRPr lang="en-US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4810" y="1214422"/>
            <a:ext cx="4350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ولابد من الاجابةعلى: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928670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ar-IQ" sz="3200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ابرز التشكيلات الأدارية التي تساهم في انجاز تقرير التقييم الذاتي </a:t>
            </a:r>
            <a:endParaRPr lang="ar-IQ" sz="3200" b="1" dirty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Majalla U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2071678"/>
            <a:ext cx="628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←"/>
              <a:defRPr/>
            </a:pP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 وحدة التسجيل</a:t>
            </a:r>
          </a:p>
          <a:p>
            <a:pPr>
              <a:lnSpc>
                <a:spcPct val="150000"/>
              </a:lnSpc>
              <a:buFont typeface="Arial" pitchFamily="34" charset="0"/>
              <a:buChar char="←"/>
              <a:defRPr/>
            </a:pPr>
            <a:r>
              <a:rPr lang="ar-IQ" sz="2800" b="1" dirty="0" smtClean="0">
                <a:ea typeface="Majalla UI"/>
              </a:rPr>
              <a:t> </a:t>
            </a: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شعبة </a:t>
            </a: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ضمان</a:t>
            </a: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 الجودة </a:t>
            </a:r>
          </a:p>
          <a:p>
            <a:pPr>
              <a:lnSpc>
                <a:spcPct val="150000"/>
              </a:lnSpc>
              <a:buFont typeface="Arial" pitchFamily="34" charset="0"/>
              <a:buChar char="←"/>
              <a:defRPr/>
            </a:pP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اللجنة</a:t>
            </a:r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 ا</a:t>
            </a: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لأمتحانية</a:t>
            </a:r>
          </a:p>
          <a:p>
            <a:pPr>
              <a:lnSpc>
                <a:spcPct val="150000"/>
              </a:lnSpc>
              <a:buFont typeface="Arial" pitchFamily="34" charset="0"/>
              <a:buChar char="←"/>
              <a:defRPr/>
            </a:pP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وحدة</a:t>
            </a:r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 </a:t>
            </a:r>
            <a:r>
              <a:rPr lang="ar-IQ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الأحصاء</a:t>
            </a:r>
            <a:r>
              <a:rPr lang="ar-IQ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ajalla UI"/>
              </a:rPr>
              <a:t> </a:t>
            </a:r>
            <a:endParaRPr lang="ar-IQ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Majalla UI"/>
            </a:endParaRPr>
          </a:p>
        </p:txBody>
      </p:sp>
      <p:pic>
        <p:nvPicPr>
          <p:cNvPr id="1027" name="Picture 3" descr="C:\Users\aeman\Pictures\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286388"/>
            <a:ext cx="607223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6600" b="1" i="1" smtClean="0">
                <a:solidFill>
                  <a:schemeClr val="accent2"/>
                </a:solidFill>
              </a:rPr>
              <a:t>أوعلى متن نفاثه </a:t>
            </a:r>
            <a:endParaRPr lang="en-US" sz="6600" b="1" i="1" dirty="0" smtClean="0">
              <a:solidFill>
                <a:schemeClr val="accent2"/>
              </a:solidFill>
            </a:endParaRPr>
          </a:p>
        </p:txBody>
      </p:sp>
      <p:pic>
        <p:nvPicPr>
          <p:cNvPr id="115717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76725" y="0"/>
            <a:ext cx="4867275" cy="6643710"/>
            <a:chOff x="2694" y="0"/>
            <a:chExt cx="3066" cy="4320"/>
          </a:xfrm>
        </p:grpSpPr>
        <p:pic>
          <p:nvPicPr>
            <p:cNvPr id="108551" name="Picture 6" descr="get-6-2007-xvmn7cmh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 b="2512"/>
            <a:stretch>
              <a:fillRect/>
            </a:stretch>
          </p:blipFill>
          <p:spPr bwMode="auto">
            <a:xfrm>
              <a:off x="2694" y="0"/>
              <a:ext cx="306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2" name="Text Box 7"/>
            <p:cNvSpPr txBox="1">
              <a:spLocks noChangeArrowheads="1"/>
            </p:cNvSpPr>
            <p:nvPr/>
          </p:nvSpPr>
          <p:spPr bwMode="auto">
            <a:xfrm>
              <a:off x="2736" y="3409"/>
              <a:ext cx="3024" cy="9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i="1" dirty="0">
                  <a:solidFill>
                    <a:srgbClr val="FF0000"/>
                  </a:solidFill>
                </a:rPr>
                <a:t>أن نكون يدا واحدة</a:t>
              </a:r>
              <a:endParaRPr lang="ar-EG" sz="4400" b="1" i="1" dirty="0">
                <a:solidFill>
                  <a:srgbClr val="FF0000"/>
                </a:solidFill>
              </a:endParaRPr>
            </a:p>
            <a:p>
              <a:pPr algn="ctr"/>
              <a:endParaRPr lang="en-US" sz="44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5722" name="Picture 10" descr="OnTar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0" y="5454650"/>
            <a:ext cx="4038600" cy="646331"/>
          </a:xfrm>
          <a:prstGeom prst="rect">
            <a:avLst/>
          </a:prstGeom>
          <a:solidFill>
            <a:srgbClr val="F4FAB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لتحقيق الاهداف المرجوة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7696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ar-SA" altLang="zh-CN" sz="5400" b="1" dirty="0" smtClean="0">
                <a:solidFill>
                  <a:srgbClr val="90DCC3"/>
                </a:solidFill>
                <a:cs typeface="Simplified Arabic" pitchFamily="18" charset="-78"/>
              </a:rPr>
              <a:t>نشكركم لحسن استماعكم </a:t>
            </a:r>
          </a:p>
          <a:p>
            <a:pPr marL="457200" indent="-457200" algn="ctr">
              <a:spcBef>
                <a:spcPct val="50000"/>
              </a:spcBef>
            </a:pPr>
            <a:r>
              <a:rPr lang="ar-SA" altLang="zh-CN" sz="5400" b="1" dirty="0" smtClean="0">
                <a:solidFill>
                  <a:srgbClr val="90DCC3"/>
                </a:solidFill>
                <a:cs typeface="Simplified Arabic" pitchFamily="18" charset="-78"/>
              </a:rPr>
              <a:t>والسلام عليكم ورحمة الله وبركاته</a:t>
            </a:r>
            <a:endParaRPr lang="ar-SA" altLang="zh-CN" sz="5400" b="1" dirty="0">
              <a:solidFill>
                <a:srgbClr val="90DCC3"/>
              </a:solidFill>
              <a:ea typeface="SimSun" pitchFamily="2" charset="-122"/>
            </a:endParaRPr>
          </a:p>
        </p:txBody>
      </p:sp>
      <p:pic>
        <p:nvPicPr>
          <p:cNvPr id="2050" name="Picture 2" descr="C:\Users\aeman\Pictures\f7c9cfdc368038acfa1e08f9bff50e2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46942"/>
            <a:ext cx="4929222" cy="327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428736"/>
            <a:ext cx="6502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</a:rPr>
              <a:t>تقريرالتقييم الذاتي لكليات الهندسة </a:t>
            </a: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50030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</a:pPr>
            <a:r>
              <a:rPr lang="en-US" sz="4800" b="1" dirty="0" smtClean="0">
                <a:ln w="50800">
                  <a:solidFill>
                    <a:srgbClr val="1B1163"/>
                  </a:solidFill>
                </a:ln>
                <a:solidFill>
                  <a:srgbClr val="FF0000"/>
                </a:solidFill>
              </a:rPr>
              <a:t>Self- Assessment Report</a:t>
            </a:r>
            <a:endParaRPr lang="ar-SA" sz="4800" b="1" dirty="0" smtClean="0">
              <a:ln w="50800">
                <a:solidFill>
                  <a:srgbClr val="1B1163"/>
                </a:solidFill>
              </a:ln>
              <a:solidFill>
                <a:srgbClr val="FF0000"/>
              </a:solidFill>
            </a:endParaRPr>
          </a:p>
          <a:p>
            <a:pPr algn="l" rtl="0">
              <a:spcBef>
                <a:spcPct val="0"/>
              </a:spcBef>
            </a:pPr>
            <a:endParaRPr lang="en-US" sz="4800" b="1" dirty="0" smtClean="0">
              <a:ln w="50800">
                <a:solidFill>
                  <a:srgbClr val="1B1163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Users\aeman\Pictures\3ANDNA_FWASEL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8001056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500858" cy="8683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ar-SA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مخطط عملية ضمان الجودة في الكلية </a:t>
            </a:r>
            <a:endParaRPr lang="ar-SA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8926" y="1285860"/>
            <a:ext cx="3429024" cy="500066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اجتماع بين مسؤول الجودة في الكلية مع العميد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264" y="6000768"/>
            <a:ext cx="2143140" cy="428628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نشر التقرير النهائي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554" y="2500306"/>
            <a:ext cx="2500330" cy="500066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اجتماع لجنة الجودة مع رؤساء الاقسام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928934"/>
            <a:ext cx="1857388" cy="285752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البدء بكتابة التقريرالذاتي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2000240"/>
            <a:ext cx="2571768" cy="285752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تشكيل لجنة جودة في الكلية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2264" y="5214950"/>
            <a:ext cx="2143140" cy="500066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الموافقة على الرد من قبل العميد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64" y="4857760"/>
            <a:ext cx="2143140" cy="285752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تقرير لجنة المراجعة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9454" y="3071810"/>
            <a:ext cx="1785950" cy="571504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الموافقة على تشكيل مجموعة المراجعة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9058" y="4071942"/>
            <a:ext cx="1714512" cy="285752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الزيارة الميدانية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181600"/>
            <a:ext cx="1857388" cy="571504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رد لجنة الجودة في الكلية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3643314"/>
            <a:ext cx="1857388" cy="428628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تقديم التقرير الذاتي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158" y="6000768"/>
            <a:ext cx="1785950" cy="357190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البدء بتنفيذ المقترحات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4678" y="6429396"/>
            <a:ext cx="2786082" cy="357190"/>
          </a:xfrm>
          <a:prstGeom prst="rect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1600" b="1" dirty="0" smtClean="0">
                <a:solidFill>
                  <a:schemeClr val="bg1"/>
                </a:solidFill>
              </a:rPr>
              <a:t>تقرير من التقدم في عملية التطوير </a:t>
            </a:r>
            <a:endParaRPr lang="ar-SA" sz="16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3" idx="2"/>
            <a:endCxn id="7" idx="0"/>
          </p:cNvCxnSpPr>
          <p:nvPr/>
        </p:nvCxnSpPr>
        <p:spPr>
          <a:xfrm rot="5400000">
            <a:off x="4536281" y="18930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537075" y="2392355"/>
            <a:ext cx="214314" cy="1588"/>
          </a:xfrm>
          <a:prstGeom prst="straightConnector1">
            <a:avLst/>
          </a:prstGeom>
          <a:solidFill>
            <a:srgbClr val="1B116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285852" y="2786058"/>
            <a:ext cx="20717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214414" y="2857496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357290" y="3429000"/>
            <a:ext cx="5572164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4786314" y="3786190"/>
            <a:ext cx="30718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644232" y="3929066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85984" y="3857628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2"/>
          </p:cNvCxnSpPr>
          <p:nvPr/>
        </p:nvCxnSpPr>
        <p:spPr>
          <a:xfrm rot="5400000">
            <a:off x="4679157" y="4464851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86314" y="4572008"/>
            <a:ext cx="2857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500958" y="47148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1285852" y="5000636"/>
            <a:ext cx="5286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1178695" y="510779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214546" y="5500702"/>
            <a:ext cx="4357718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" idx="2"/>
          </p:cNvCxnSpPr>
          <p:nvPr/>
        </p:nvCxnSpPr>
        <p:spPr>
          <a:xfrm rot="5400000">
            <a:off x="1107257" y="34647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rot="5400000" flipH="1" flipV="1">
            <a:off x="7787504" y="371395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rot="5400000">
            <a:off x="7536677" y="5822173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10800000">
            <a:off x="1214414" y="5929330"/>
            <a:ext cx="65008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rot="5400000">
            <a:off x="1142976" y="592933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2143108" y="6143644"/>
            <a:ext cx="2643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5400000">
            <a:off x="4643438" y="628652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85720" y="1714488"/>
            <a:ext cx="8443914" cy="4929222"/>
          </a:xfrm>
        </p:spPr>
        <p:txBody>
          <a:bodyPr>
            <a:no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يعرض معلومات مفصلة حول القسم او الكلية ، مهمتها ووظائفها و</a:t>
            </a:r>
            <a:r>
              <a:rPr lang="ar-IQ" sz="2000" b="1" dirty="0" smtClean="0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نشطتها.</a:t>
            </a:r>
          </a:p>
          <a:p>
            <a:r>
              <a:rPr lang="ar-SA" sz="2000" b="1" dirty="0" smtClean="0">
                <a:solidFill>
                  <a:schemeClr val="bg1"/>
                </a:solidFill>
              </a:rPr>
              <a:t>يعرض بيان مقتضب ولكن شامل لأهداف القسم وال</a:t>
            </a:r>
            <a:r>
              <a:rPr lang="ar-IQ" sz="2000" b="1" dirty="0" smtClean="0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هداف ال</a:t>
            </a:r>
            <a:r>
              <a:rPr lang="ar-IQ" sz="2000" b="1" dirty="0" smtClean="0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ستراتيجية ويناقش كيفية تمشيها مع </a:t>
            </a:r>
            <a:r>
              <a:rPr lang="ar-IQ" sz="2000" b="1" dirty="0" err="1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هداف الجامعة.</a:t>
            </a:r>
          </a:p>
          <a:p>
            <a:r>
              <a:rPr lang="ar-SA" sz="2000" b="1" dirty="0" smtClean="0">
                <a:solidFill>
                  <a:schemeClr val="bg1"/>
                </a:solidFill>
              </a:rPr>
              <a:t>يقدم تحليلاً شام</a:t>
            </a:r>
            <a:r>
              <a:rPr lang="ar-IQ" sz="2000" b="1" dirty="0" smtClean="0">
                <a:solidFill>
                  <a:schemeClr val="bg1"/>
                </a:solidFill>
              </a:rPr>
              <a:t>ل</a:t>
            </a:r>
            <a:r>
              <a:rPr lang="ar-SA" sz="2000" b="1" dirty="0" smtClean="0">
                <a:solidFill>
                  <a:schemeClr val="bg1"/>
                </a:solidFill>
              </a:rPr>
              <a:t>اً لأنشطة القسم ونقاط القوة والضعف والفرص والتحديات (تحليل سوات ) والتي قد تستكمل عملية قياس رسمية مع واحد</a:t>
            </a:r>
            <a:r>
              <a:rPr lang="ar-IQ" sz="2000" b="1" dirty="0" smtClean="0">
                <a:solidFill>
                  <a:schemeClr val="bg1"/>
                </a:solidFill>
              </a:rPr>
              <a:t> </a:t>
            </a:r>
            <a:r>
              <a:rPr lang="ar-IQ" sz="2000" b="1" dirty="0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و </a:t>
            </a:r>
            <a:r>
              <a:rPr lang="ar-IQ" sz="2000" b="1" dirty="0" err="1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كثر من ال</a:t>
            </a:r>
            <a:r>
              <a:rPr lang="ar-IQ" sz="2000" b="1" dirty="0" smtClean="0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قسام المماثلة في العراق او خارج العراق .</a:t>
            </a:r>
          </a:p>
          <a:p>
            <a:r>
              <a:rPr lang="ar-SA" sz="2000" b="1" dirty="0" smtClean="0">
                <a:solidFill>
                  <a:schemeClr val="bg1"/>
                </a:solidFill>
              </a:rPr>
              <a:t>يشخص نقاط الضعف وأوجه القصور في المسائل ال</a:t>
            </a:r>
            <a:r>
              <a:rPr lang="ar-IQ" sz="2000" b="1" dirty="0" smtClean="0">
                <a:solidFill>
                  <a:schemeClr val="bg1"/>
                </a:solidFill>
              </a:rPr>
              <a:t>أ</a:t>
            </a:r>
            <a:r>
              <a:rPr lang="ar-SA" sz="2000" b="1" dirty="0" smtClean="0">
                <a:solidFill>
                  <a:schemeClr val="bg1"/>
                </a:solidFill>
              </a:rPr>
              <a:t>جرائية والتنظيمية وغيرها والتي هي تحت سيطرة  القسم ويمكن معالجتها داخلياً.</a:t>
            </a:r>
          </a:p>
          <a:p>
            <a:r>
              <a:rPr lang="ar-SA" sz="2000" b="1" dirty="0" smtClean="0">
                <a:solidFill>
                  <a:schemeClr val="bg1"/>
                </a:solidFill>
              </a:rPr>
              <a:t>يصف التصور الجماعي للأساتذة والطلاب ولأدوارهم وليس فقط في القسم ولكن في الجامعة أيضا، وعند الضرورة ،في التنمية الاجتماعية والثقافية والعلمية والاقتصادية للمجتمع المحلي والمجتمع الدولي .</a:t>
            </a:r>
          </a:p>
          <a:p>
            <a:r>
              <a:rPr lang="ar-SA" sz="2000" b="1" dirty="0" smtClean="0">
                <a:solidFill>
                  <a:schemeClr val="bg1"/>
                </a:solidFill>
              </a:rPr>
              <a:t>يحدد </a:t>
            </a:r>
            <a:r>
              <a:rPr lang="ar-SA" sz="2000" b="1" dirty="0" err="1" smtClean="0">
                <a:solidFill>
                  <a:schemeClr val="bg1"/>
                </a:solidFill>
              </a:rPr>
              <a:t>ا</a:t>
            </a:r>
            <a:r>
              <a:rPr lang="ar-IQ" sz="2000" b="1" dirty="0" smtClean="0">
                <a:solidFill>
                  <a:schemeClr val="bg1"/>
                </a:solidFill>
              </a:rPr>
              <a:t>و</a:t>
            </a:r>
            <a:r>
              <a:rPr lang="ar-SA" sz="2000" b="1" dirty="0" smtClean="0">
                <a:solidFill>
                  <a:schemeClr val="bg1"/>
                </a:solidFill>
              </a:rPr>
              <a:t>ج</a:t>
            </a:r>
            <a:r>
              <a:rPr lang="ar-IQ" sz="2000" b="1" dirty="0" smtClean="0">
                <a:solidFill>
                  <a:schemeClr val="bg1"/>
                </a:solidFill>
              </a:rPr>
              <a:t>ه </a:t>
            </a:r>
            <a:r>
              <a:rPr lang="ar-SA" sz="2000" b="1" dirty="0" smtClean="0">
                <a:solidFill>
                  <a:schemeClr val="bg1"/>
                </a:solidFill>
              </a:rPr>
              <a:t>النقص في الموارد ويوفر اقتراحات معقولة لزيادة الموارد.</a:t>
            </a:r>
          </a:p>
          <a:p>
            <a:r>
              <a:rPr lang="ar-SA" sz="2000" b="1" dirty="0" smtClean="0">
                <a:solidFill>
                  <a:schemeClr val="bg1"/>
                </a:solidFill>
              </a:rPr>
              <a:t>يسهل (بالاشتراك مع تقرير مراجعة الخبراء) لأعداد خطة عمل للقسم من اجل التحسين المستمر</a:t>
            </a:r>
            <a:r>
              <a:rPr lang="ar-IQ" sz="20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للجودة.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تقرير التقييم الذاتي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715040"/>
          </a:xfrm>
        </p:spPr>
        <p:txBody>
          <a:bodyPr numCol="1">
            <a:normAutofit lnSpcReduction="10000"/>
          </a:bodyPr>
          <a:lstStyle/>
          <a:p>
            <a:pPr algn="justLow"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FFC000"/>
                </a:solidFill>
              </a:rPr>
              <a:t>موجز</a:t>
            </a:r>
          </a:p>
          <a:p>
            <a:pPr algn="justLow"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FFC000"/>
                </a:solidFill>
              </a:rPr>
              <a:t>مقدمة </a:t>
            </a:r>
          </a:p>
          <a:p>
            <a:pPr algn="justLow"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FFC000"/>
                </a:solidFill>
              </a:rPr>
              <a:t>تنظيم ادارة الكلية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الاتصال بالكلية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الهيكل الاداري للكلية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تاريخ الكلية والبرامج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تحليل سوات</a:t>
            </a:r>
          </a:p>
          <a:p>
            <a:pPr algn="justLow"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FFC000"/>
                </a:solidFill>
              </a:rPr>
              <a:t>الطلبة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القبول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تقييم الطلبة 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مراقبة وتتبع تقدم الطلبة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تقديم النصيحة للطلبة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التعليم ونتائجة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عدد الطلبة وتحليل سوات</a:t>
            </a:r>
          </a:p>
          <a:p>
            <a:pPr algn="justLow"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FFC000"/>
                </a:solidFill>
              </a:rPr>
              <a:t>الاهداف التربوية للشهادة ومؤامتها مع اهداف الجامعة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مخرجات برنامج الشهادة وعلاقتها بالاهداف التربوية لها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شروط الحصول على الشهادة</a:t>
            </a:r>
          </a:p>
          <a:p>
            <a:pPr algn="justLow">
              <a:buFont typeface="Wingdings" pitchFamily="2" charset="2"/>
              <a:buChar char="§"/>
            </a:pPr>
            <a:r>
              <a:rPr lang="ar-SA" sz="1800" b="1" dirty="0" smtClean="0">
                <a:solidFill>
                  <a:srgbClr val="FFC000"/>
                </a:solidFill>
              </a:rPr>
              <a:t>المناهج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المحتويات</a:t>
            </a:r>
          </a:p>
          <a:p>
            <a:pPr algn="justLow">
              <a:buClr>
                <a:schemeClr val="bg1"/>
              </a:buClr>
              <a:buFont typeface="Courier New" pitchFamily="49" charset="0"/>
              <a:buChar char="o"/>
            </a:pP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المشاريع والتصاميم وال</a:t>
            </a:r>
            <a:r>
              <a:rPr lang="ar-IQ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S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حث</a:t>
            </a:r>
          </a:p>
          <a:p>
            <a:pPr>
              <a:buNone/>
            </a:pPr>
            <a:endParaRPr lang="ar-SA" sz="1600" b="1" dirty="0" smtClean="0"/>
          </a:p>
          <a:p>
            <a:pPr>
              <a:buNone/>
            </a:pPr>
            <a:endParaRPr lang="ar-SA" sz="1600" b="1" dirty="0" smtClean="0"/>
          </a:p>
          <a:p>
            <a:pPr>
              <a:buNone/>
            </a:pPr>
            <a:endParaRPr lang="ar-SA" sz="1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محتويات تقريرالتقييم الذاتي للكلية (وبضمنها الاقسام 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aeman\Pictures\13447185302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538379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186766" cy="5495948"/>
          </a:xfrm>
        </p:spPr>
        <p:txBody>
          <a:bodyPr>
            <a:normAutofit fontScale="85000" lnSpcReduction="20000"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الهيئة التدريسية 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التدريسين في كل قسم ومسؤولياتهم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تطوير قابليات التدريسين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نسبة عدد الطلبة الى عدد الاساتذة من مختلف الدرجات العلمية والشهادات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البحث العلمي ومخرجاته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تحليل سوات</a:t>
            </a:r>
            <a:endParaRPr lang="ar-SA" sz="1800" b="1" dirty="0" smtClean="0">
              <a:solidFill>
                <a:srgbClr val="FFFF66"/>
              </a:solidFill>
            </a:endParaRP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المختبرات والمرافق الاكاديمية 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نسبة عدد اجهزة الكومبيوتر في القسم والكلية وعدد الكتب في المكتبة لكل طالب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مختبرات الطلبة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معدل مساحة القاعات التدريسية لكل طالب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مساحة المختبرات ومعدل مساحة مختبرات البحث لكل تدريسي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الاجهزة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مستوى تأثيث القاعات والمختبرات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تحليل سوات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التخصيصات المالية 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طريقة الصرف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مستوى الصرف 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نسبة الصرف على البحث العلمي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مستوى الصرف على تطوير قابليات التدريسين</a:t>
            </a:r>
          </a:p>
          <a:p>
            <a:pPr>
              <a:buFontTx/>
              <a:buChar char="-"/>
            </a:pPr>
            <a:r>
              <a:rPr lang="ar-SA" sz="1900" b="1" dirty="0" smtClean="0">
                <a:solidFill>
                  <a:srgbClr val="FFFF66"/>
                </a:solidFill>
              </a:rPr>
              <a:t>تحليل سوات</a:t>
            </a:r>
            <a:endParaRPr lang="ar-SA" sz="1900" b="1" dirty="0">
              <a:solidFill>
                <a:srgbClr val="FFFF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85728"/>
            <a:ext cx="8276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محتويات تقرير التقييم الذاتي للكلية (وبضمنها الاقسام)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eman\Pictures\134471767612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607730" cy="31432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86412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ar-SA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المقدمة </a:t>
            </a:r>
            <a:endParaRPr lang="ar-SA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4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تحديد مدى تناسق استراتيجية الكلية مع فعاليات ونشاط الاقسام</a:t>
            </a: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تحديد العوامل التي ساهمت في نجاح الكلية </a:t>
            </a:r>
          </a:p>
          <a:p>
            <a:pPr>
              <a:buFont typeface="Courier New" pitchFamily="49" charset="0"/>
              <a:buChar char="o"/>
            </a:pPr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تحديد العوامل التي تعيق اومن المحتمل ان تحول دون نجاح الكلية </a:t>
            </a: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التعليق على كفاءة الادارة في درء المخاطر المستقبلية</a:t>
            </a: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تنفيذ الاستراتيجيات والسياسات الاكاديمية والادارية</a:t>
            </a: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نبذة تاريخية عن البرامج الاكاديمية </a:t>
            </a:r>
          </a:p>
          <a:p>
            <a:r>
              <a:rPr lang="ar-IQ" sz="2800" b="1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محتويات التخصصية للبرامج </a:t>
            </a: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وسائل الحصول على الشهادة</a:t>
            </a:r>
          </a:p>
          <a:p>
            <a:r>
              <a:rPr lang="ar-SA" sz="28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نتائج الدورة السابقة للتقييم والمراجعة</a:t>
            </a:r>
            <a:endParaRPr lang="ar-SA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>
              <a:buNone/>
            </a:pPr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لابد من الاجابة على :</a:t>
            </a:r>
          </a:p>
          <a:p>
            <a:pPr>
              <a:buFontTx/>
              <a:buChar char="-"/>
            </a:pPr>
            <a:r>
              <a:rPr lang="ar-SA" sz="28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ماهي استراتيجيتكم للتعليم والتعلم ، والبحث؟</a:t>
            </a:r>
          </a:p>
          <a:p>
            <a:pPr>
              <a:buFontTx/>
              <a:buChar char="-"/>
            </a:pPr>
            <a:r>
              <a:rPr lang="ar-SA" sz="28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ماهي العوامل التي ساهمت في نجاح اوتحول دون نجاح الكلية ؟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538" y="428604"/>
            <a:ext cx="63579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تفاصيل محتويات التقرير الذاتي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26055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تقييم اداء الكلية بالنسبة لخططها الخاصة والخطة الاستراتيجية للجامعة </a:t>
            </a:r>
          </a:p>
          <a:p>
            <a:r>
              <a:rPr lang="ar-SA" sz="2400" b="1" dirty="0" smtClean="0">
                <a:solidFill>
                  <a:schemeClr val="bg1"/>
                </a:solidFill>
              </a:rPr>
              <a:t>تقييم فعالية التنظيم ال</a:t>
            </a:r>
            <a:r>
              <a:rPr lang="ar-IQ" sz="2400" b="1" dirty="0" smtClean="0">
                <a:solidFill>
                  <a:schemeClr val="bg1"/>
                </a:solidFill>
              </a:rPr>
              <a:t>أ</a:t>
            </a:r>
            <a:r>
              <a:rPr lang="ar-SA" sz="2400" b="1" dirty="0" smtClean="0">
                <a:solidFill>
                  <a:schemeClr val="bg1"/>
                </a:solidFill>
              </a:rPr>
              <a:t>داري</a:t>
            </a:r>
          </a:p>
          <a:p>
            <a:r>
              <a:rPr lang="ar-SA" sz="2400" b="1" dirty="0" smtClean="0">
                <a:solidFill>
                  <a:schemeClr val="bg1"/>
                </a:solidFill>
              </a:rPr>
              <a:t>تقييم بين الكلية والهياكل الجامعية الاخرى </a:t>
            </a:r>
            <a:endParaRPr lang="ar-SA" sz="2400" b="1" dirty="0" smtClean="0"/>
          </a:p>
          <a:p>
            <a:pPr>
              <a:buNone/>
            </a:pPr>
            <a:r>
              <a:rPr lang="ar-SA" sz="2400" b="1" dirty="0" smtClean="0">
                <a:solidFill>
                  <a:srgbClr val="FFC000"/>
                </a:solidFill>
              </a:rPr>
              <a:t>ولابد من الاجابة على :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chemeClr val="bg1"/>
                </a:solidFill>
              </a:rPr>
              <a:t>كيف يتم تنظيم العمل الاداري في الكلية 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chemeClr val="bg1"/>
                </a:solidFill>
              </a:rPr>
              <a:t>ماهي آليات التواصل والاتصال ؟ و</a:t>
            </a:r>
            <a:r>
              <a:rPr lang="ar-IQ" sz="2400" b="1" dirty="0" smtClean="0">
                <a:solidFill>
                  <a:schemeClr val="bg1"/>
                </a:solidFill>
              </a:rPr>
              <a:t>م</a:t>
            </a:r>
            <a:r>
              <a:rPr lang="ar-SA" sz="2400" b="1" dirty="0" smtClean="0">
                <a:solidFill>
                  <a:schemeClr val="bg1"/>
                </a:solidFill>
              </a:rPr>
              <a:t>ا</a:t>
            </a:r>
            <a:r>
              <a:rPr lang="ar-IQ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</a:rPr>
              <a:t>هي الادلة ؟ وكيف يمكن ان تكون افضل 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chemeClr val="bg1"/>
                </a:solidFill>
              </a:rPr>
              <a:t>هل يمكن تطوير التنظيم الاداري 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chemeClr val="bg1"/>
                </a:solidFill>
              </a:rPr>
              <a:t>هل ادوار الموظفين والوظائف الرئيسية يفهم بوضوح؟</a:t>
            </a:r>
          </a:p>
          <a:p>
            <a:pPr>
              <a:buFontTx/>
              <a:buChar char="-"/>
            </a:pPr>
            <a:r>
              <a:rPr lang="ar-SA" sz="2400" b="1" dirty="0" smtClean="0">
                <a:solidFill>
                  <a:schemeClr val="bg1"/>
                </a:solidFill>
              </a:rPr>
              <a:t>كيف يقارن العمل الاداري في الكلية مع تلك في بلدان اخرى مثل أوربا والولايات المتحدة الامريكية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214290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تنظيم وادارة الكلية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1522</Words>
  <Application>Microsoft Office PowerPoint</Application>
  <PresentationFormat>On-screen Show (4:3)</PresentationFormat>
  <Paragraphs>189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   مخطط عملية ضمان الجودة في الكلية </vt:lpstr>
      <vt:lpstr>تقرير التقييم الذاتي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ولابد من الاجابة على :</vt:lpstr>
      <vt:lpstr>Slide 17</vt:lpstr>
      <vt:lpstr>Slide 18</vt:lpstr>
      <vt:lpstr>Slide 19</vt:lpstr>
      <vt:lpstr>Slide 20</vt:lpstr>
      <vt:lpstr>Slide 21</vt:lpstr>
      <vt:lpstr>أوعلى متن نفاثه 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التقييم الذاتي لكليات الهندسة</dc:title>
  <dc:creator>halawa</dc:creator>
  <cp:lastModifiedBy>aeman</cp:lastModifiedBy>
  <cp:revision>196</cp:revision>
  <dcterms:created xsi:type="dcterms:W3CDTF">2011-12-19T12:03:17Z</dcterms:created>
  <dcterms:modified xsi:type="dcterms:W3CDTF">2014-02-19T06:59:47Z</dcterms:modified>
</cp:coreProperties>
</file>