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7" r:id="rId7"/>
    <p:sldId id="268" r:id="rId8"/>
    <p:sldId id="269" r:id="rId9"/>
    <p:sldId id="270" r:id="rId10"/>
    <p:sldId id="271" r:id="rId11"/>
    <p:sldId id="272" r:id="rId12"/>
    <p:sldId id="273" r:id="rId13"/>
    <p:sldId id="274" r:id="rId14"/>
    <p:sldId id="275" r:id="rId15"/>
    <p:sldId id="276" r:id="rId16"/>
    <p:sldId id="289" r:id="rId17"/>
    <p:sldId id="290" r:id="rId18"/>
    <p:sldId id="291" r:id="rId19"/>
    <p:sldId id="292" r:id="rId20"/>
    <p:sldId id="293" r:id="rId21"/>
    <p:sldId id="277" r:id="rId22"/>
    <p:sldId id="278" r:id="rId23"/>
    <p:sldId id="279" r:id="rId24"/>
    <p:sldId id="280" r:id="rId25"/>
    <p:sldId id="281" r:id="rId26"/>
    <p:sldId id="282" r:id="rId27"/>
    <p:sldId id="283" r:id="rId28"/>
    <p:sldId id="284" r:id="rId29"/>
    <p:sldId id="285" r:id="rId30"/>
    <p:sldId id="286" r:id="rId31"/>
    <p:sldId id="287" r:id="rId32"/>
    <p:sldId id="298" r:id="rId33"/>
    <p:sldId id="299" r:id="rId34"/>
    <p:sldId id="294" r:id="rId35"/>
    <p:sldId id="295" r:id="rId36"/>
    <p:sldId id="296" r:id="rId37"/>
    <p:sldId id="297" r:id="rId38"/>
    <p:sldId id="302" r:id="rId39"/>
    <p:sldId id="303" r:id="rId40"/>
    <p:sldId id="3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126"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24539F5-B484-497C-A557-AB90590C6EA8}" type="datetimeFigureOut">
              <a:rPr lang="en-US" smtClean="0"/>
              <a:pPr/>
              <a:t>2/9/2014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96792C-A6BF-44F1-86F3-F0E9F3E0D8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96792C-A6BF-44F1-86F3-F0E9F3E0D8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96792C-A6BF-44F1-86F3-F0E9F3E0D8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96792C-A6BF-44F1-86F3-F0E9F3E0D8D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96792C-A6BF-44F1-86F3-F0E9F3E0D8D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96792C-A6BF-44F1-86F3-F0E9F3E0D8D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96792C-A6BF-44F1-86F3-F0E9F3E0D8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96792C-A6BF-44F1-86F3-F0E9F3E0D8D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24539F5-B484-497C-A557-AB90590C6EA8}" type="datetimeFigureOut">
              <a:rPr lang="en-US" smtClean="0"/>
              <a:pPr/>
              <a:t>2/9/2014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096792C-A6BF-44F1-86F3-F0E9F3E0D8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24539F5-B484-497C-A557-AB90590C6EA8}" type="datetimeFigureOut">
              <a:rPr lang="en-US" smtClean="0"/>
              <a:pPr/>
              <a:t>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96792C-A6BF-44F1-86F3-F0E9F3E0D8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24539F5-B484-497C-A557-AB90590C6EA8}" type="datetimeFigureOut">
              <a:rPr lang="en-US" smtClean="0"/>
              <a:pPr/>
              <a:t>2/9/2014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96792C-A6BF-44F1-86F3-F0E9F3E0D8D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4539F5-B484-497C-A557-AB90590C6EA8}" type="datetimeFigureOut">
              <a:rPr lang="en-US" smtClean="0"/>
              <a:pPr/>
              <a:t>2/9/2014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096792C-A6BF-44F1-86F3-F0E9F3E0D8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nswers.com/topic/force" TargetMode="External"/><Relationship Id="rId2" Type="http://schemas.openxmlformats.org/officeDocument/2006/relationships/hyperlink" Target="http://www.answers.com/topic/flui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14356"/>
            <a:ext cx="7772400" cy="1829761"/>
          </a:xfrm>
        </p:spPr>
        <p:txBody>
          <a:bodyPr/>
          <a:lstStyle/>
          <a:p>
            <a:pPr algn="ctr"/>
            <a:r>
              <a:rPr lang="en-US" dirty="0" smtClean="0"/>
              <a:t>Chapter Four</a:t>
            </a:r>
            <a:br>
              <a:rPr lang="en-US" dirty="0" smtClean="0"/>
            </a:br>
            <a:r>
              <a:rPr lang="en-US" dirty="0" smtClean="0"/>
              <a:t>Fluid Dynamic</a:t>
            </a:r>
            <a:endParaRPr lang="en-US" dirty="0"/>
          </a:p>
        </p:txBody>
      </p:sp>
      <p:sp>
        <p:nvSpPr>
          <p:cNvPr id="3" name="Subtitle 2"/>
          <p:cNvSpPr>
            <a:spLocks noGrp="1"/>
          </p:cNvSpPr>
          <p:nvPr>
            <p:ph type="subTitle" idx="1"/>
          </p:nvPr>
        </p:nvSpPr>
        <p:spPr>
          <a:xfrm>
            <a:off x="571472" y="2643182"/>
            <a:ext cx="8143932" cy="3786214"/>
          </a:xfrm>
        </p:spPr>
        <p:txBody>
          <a:bodyPr>
            <a:normAutofit fontScale="47500" lnSpcReduction="20000"/>
          </a:bodyPr>
          <a:lstStyle/>
          <a:p>
            <a:pPr algn="l">
              <a:buFontTx/>
              <a:buChar char="-"/>
            </a:pPr>
            <a:r>
              <a:rPr lang="en-US" b="1" dirty="0" smtClean="0"/>
              <a:t>What are the types of flow</a:t>
            </a:r>
          </a:p>
          <a:p>
            <a:pPr algn="l">
              <a:buFontTx/>
              <a:buChar char="-"/>
            </a:pPr>
            <a:r>
              <a:rPr lang="en-US" b="1" dirty="0" smtClean="0"/>
              <a:t>Conservation equation (mass, momentum, and energy)</a:t>
            </a:r>
          </a:p>
          <a:p>
            <a:pPr algn="l">
              <a:buFontTx/>
              <a:buChar char="-"/>
            </a:pPr>
            <a:r>
              <a:rPr lang="en-US" b="1" dirty="0" smtClean="0"/>
              <a:t>Types of friction</a:t>
            </a:r>
          </a:p>
          <a:p>
            <a:pPr algn="l">
              <a:buFontTx/>
              <a:buChar char="-"/>
            </a:pPr>
            <a:r>
              <a:rPr lang="en-US" b="1" dirty="0" smtClean="0"/>
              <a:t>Boundary Layer</a:t>
            </a:r>
          </a:p>
          <a:p>
            <a:pPr algn="l">
              <a:buFontTx/>
              <a:buChar char="-"/>
            </a:pPr>
            <a:r>
              <a:rPr lang="en-US" b="1" dirty="0" smtClean="0"/>
              <a:t>Flow in non-circular pipe</a:t>
            </a:r>
          </a:p>
          <a:p>
            <a:pPr algn="l">
              <a:buFontTx/>
              <a:buChar char="-"/>
            </a:pPr>
            <a:r>
              <a:rPr lang="en-US" b="1" dirty="0" smtClean="0"/>
              <a:t>Multiple pipe system</a:t>
            </a:r>
          </a:p>
          <a:p>
            <a:pPr algn="l">
              <a:buFontTx/>
              <a:buChar char="-"/>
            </a:pPr>
            <a:r>
              <a:rPr lang="en-US" b="1" dirty="0" smtClean="0"/>
              <a:t>Unsteady state flow</a:t>
            </a:r>
          </a:p>
          <a:p>
            <a:pPr algn="l">
              <a:buFontTx/>
              <a:buChar char="-"/>
            </a:pPr>
            <a:endParaRPr lang="en-US" b="1" dirty="0" smtClean="0"/>
          </a:p>
          <a:p>
            <a:pPr algn="l"/>
            <a:r>
              <a:rPr lang="en-US" sz="5400" dirty="0" smtClean="0"/>
              <a:t>References:</a:t>
            </a:r>
          </a:p>
          <a:p>
            <a:pPr algn="l"/>
            <a:r>
              <a:rPr lang="en-US" b="1" dirty="0" err="1" smtClean="0"/>
              <a:t>Streeter,V</a:t>
            </a:r>
            <a:r>
              <a:rPr lang="en-US" b="1" dirty="0" smtClean="0"/>
              <a:t>. ”Fluid Mechanic”,3</a:t>
            </a:r>
            <a:r>
              <a:rPr lang="en-US" b="1" baseline="30000" dirty="0" smtClean="0"/>
              <a:t>rd</a:t>
            </a:r>
            <a:r>
              <a:rPr lang="en-US" b="1" dirty="0" smtClean="0"/>
              <a:t> edition,  Mc-</a:t>
            </a:r>
            <a:r>
              <a:rPr lang="en-US" b="1" dirty="0" err="1" smtClean="0"/>
              <a:t>Graw</a:t>
            </a:r>
            <a:r>
              <a:rPr lang="en-US" b="1" dirty="0" smtClean="0"/>
              <a:t> Hill, 1962.</a:t>
            </a:r>
          </a:p>
          <a:p>
            <a:pPr algn="l"/>
            <a:r>
              <a:rPr lang="en-US" b="1" dirty="0" smtClean="0"/>
              <a:t> </a:t>
            </a:r>
          </a:p>
          <a:p>
            <a:pPr algn="l"/>
            <a:r>
              <a:rPr lang="en-US" b="1" dirty="0" smtClean="0"/>
              <a:t>Frank M. White “Fluid Mechanics” 5th edition McGraw Hill. </a:t>
            </a:r>
          </a:p>
          <a:p>
            <a:pPr algn="l"/>
            <a:r>
              <a:rPr lang="en-US" b="1" dirty="0" smtClean="0"/>
              <a:t> </a:t>
            </a:r>
          </a:p>
          <a:p>
            <a:pPr algn="l"/>
            <a:r>
              <a:rPr lang="en-US" b="1" dirty="0" err="1" smtClean="0"/>
              <a:t>Coulson</a:t>
            </a:r>
            <a:r>
              <a:rPr lang="en-US" b="1" dirty="0" smtClean="0"/>
              <a:t>, J.M. and J.F. Richardson, “Chemical Engineering”, </a:t>
            </a:r>
            <a:r>
              <a:rPr lang="en-US" b="1" dirty="0" err="1" smtClean="0"/>
              <a:t>Vol.I</a:t>
            </a:r>
            <a:r>
              <a:rPr lang="en-US" b="1" dirty="0" smtClean="0"/>
              <a:t> “ Fluid Flow, Heat Transfer, and Mass Transfer” 5th edition, (1998).</a:t>
            </a:r>
          </a:p>
          <a:p>
            <a:pPr algn="l"/>
            <a:r>
              <a:rPr lang="en-US" b="1" dirty="0" smtClean="0"/>
              <a:t> </a:t>
            </a:r>
          </a:p>
          <a:p>
            <a:pPr algn="l">
              <a:buFontTx/>
              <a:buChar char="-"/>
            </a:pPr>
            <a:endParaRPr lang="en-US" b="1" dirty="0" smtClean="0"/>
          </a:p>
          <a:p>
            <a:pPr algn="l"/>
            <a:endParaRPr lang="en-US" dirty="0" smtClean="0"/>
          </a:p>
          <a:p>
            <a:pPr algn="l"/>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forces on the cylindrical fluid element are, </a:t>
            </a:r>
          </a:p>
          <a:p>
            <a:r>
              <a:rPr lang="en-US" dirty="0" smtClean="0"/>
              <a:t>1</a:t>
            </a:r>
            <a:r>
              <a:rPr lang="en-US" i="1" dirty="0" smtClean="0"/>
              <a:t>- Pressure force acting on the direction of flow (</a:t>
            </a:r>
            <a:r>
              <a:rPr lang="en-US" i="1" dirty="0" err="1" smtClean="0"/>
              <a:t>PdA</a:t>
            </a:r>
            <a:r>
              <a:rPr lang="en-US" i="1" dirty="0" smtClean="0"/>
              <a:t>) </a:t>
            </a:r>
            <a:endParaRPr lang="en-US" dirty="0" smtClean="0"/>
          </a:p>
          <a:p>
            <a:r>
              <a:rPr lang="en-US" i="1" dirty="0" smtClean="0"/>
              <a:t>2- Pressure force acting on the opposite direction of flow [(</a:t>
            </a:r>
            <a:r>
              <a:rPr lang="en-US" i="1" dirty="0" err="1" smtClean="0"/>
              <a:t>P+dP</a:t>
            </a:r>
            <a:r>
              <a:rPr lang="en-US" i="1" dirty="0" smtClean="0"/>
              <a:t>)</a:t>
            </a:r>
            <a:r>
              <a:rPr lang="en-US" i="1" dirty="0" err="1" smtClean="0"/>
              <a:t>dA</a:t>
            </a:r>
            <a:r>
              <a:rPr lang="en-US" i="1" dirty="0" smtClean="0"/>
              <a:t>] </a:t>
            </a:r>
            <a:endParaRPr lang="en-US" dirty="0" smtClean="0"/>
          </a:p>
          <a:p>
            <a:r>
              <a:rPr lang="en-US" i="1" dirty="0" smtClean="0"/>
              <a:t>3- A component of gravity force acting on the opposite direction of flow (</a:t>
            </a:r>
            <a:r>
              <a:rPr lang="en-US" i="1" dirty="0" err="1" smtClean="0"/>
              <a:t>dW</a:t>
            </a:r>
            <a:r>
              <a:rPr lang="en-US" i="1" dirty="0" smtClean="0"/>
              <a:t> sin θ) </a:t>
            </a:r>
            <a:endParaRPr lang="en-US" dirty="0" smtClean="0"/>
          </a:p>
          <a:p>
            <a:r>
              <a:rPr lang="en-US" dirty="0" smtClean="0"/>
              <a:t>Hence, the total force = gravity force + pressure force</a:t>
            </a:r>
          </a:p>
          <a:p>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ox(in)">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err="1" smtClean="0"/>
              <a:t>dP</a:t>
            </a:r>
            <a:r>
              <a:rPr lang="en-US" sz="2400" dirty="0" smtClean="0"/>
              <a:t>/ ρ + </a:t>
            </a:r>
            <a:r>
              <a:rPr lang="en-US" sz="2400" dirty="0" err="1" smtClean="0"/>
              <a:t>udu</a:t>
            </a:r>
            <a:r>
              <a:rPr lang="en-US" sz="2400" dirty="0" smtClean="0"/>
              <a:t> + </a:t>
            </a:r>
            <a:r>
              <a:rPr lang="en-US" sz="2400" dirty="0" err="1" smtClean="0"/>
              <a:t>dz</a:t>
            </a:r>
            <a:r>
              <a:rPr lang="en-US" sz="2400" dirty="0" smtClean="0"/>
              <a:t> g = 0 ---- Euler’s equation of motion </a:t>
            </a:r>
          </a:p>
          <a:p>
            <a:r>
              <a:rPr lang="en-US" sz="2400" dirty="0" smtClean="0"/>
              <a:t>Bernoulli’s equation could be obtain by integration the Euler’s equation </a:t>
            </a:r>
          </a:p>
          <a:p>
            <a:r>
              <a:rPr lang="en-US" sz="2400" dirty="0" smtClean="0"/>
              <a:t>∫</a:t>
            </a:r>
            <a:r>
              <a:rPr lang="en-US" sz="2400" dirty="0" err="1" smtClean="0"/>
              <a:t>dP</a:t>
            </a:r>
            <a:r>
              <a:rPr lang="en-US" sz="2400" dirty="0" smtClean="0"/>
              <a:t>/ ρ + ∫</a:t>
            </a:r>
            <a:r>
              <a:rPr lang="en-US" sz="2400" dirty="0" err="1" smtClean="0"/>
              <a:t>udu</a:t>
            </a:r>
            <a:r>
              <a:rPr lang="en-US" sz="2400" dirty="0" smtClean="0"/>
              <a:t> + ∫</a:t>
            </a:r>
            <a:r>
              <a:rPr lang="en-US" sz="2400" dirty="0" err="1" smtClean="0"/>
              <a:t>dz</a:t>
            </a:r>
            <a:r>
              <a:rPr lang="en-US" sz="2400" dirty="0" smtClean="0"/>
              <a:t> g = constant </a:t>
            </a:r>
          </a:p>
          <a:p>
            <a:r>
              <a:rPr lang="en-US" sz="2400" dirty="0" smtClean="0"/>
              <a:t> </a:t>
            </a:r>
          </a:p>
          <a:p>
            <a:r>
              <a:rPr lang="en-US" sz="2400" dirty="0" smtClean="0"/>
              <a:t>⇒ P/ ρ + u2/2 + z g = constant </a:t>
            </a:r>
          </a:p>
          <a:p>
            <a:r>
              <a:rPr lang="en-US" sz="2400" dirty="0" smtClean="0"/>
              <a:t>⇒ </a:t>
            </a:r>
            <a:r>
              <a:rPr lang="en-US" sz="2400" dirty="0" err="1" smtClean="0"/>
              <a:t>ΔP</a:t>
            </a:r>
            <a:r>
              <a:rPr lang="en-US" sz="2400" dirty="0" smtClean="0"/>
              <a:t>/ ρ + Δu2/2 + </a:t>
            </a:r>
            <a:r>
              <a:rPr lang="en-US" sz="2400" dirty="0" err="1" smtClean="0"/>
              <a:t>Δz</a:t>
            </a:r>
            <a:r>
              <a:rPr lang="en-US" sz="2400" dirty="0" smtClean="0"/>
              <a:t> g = 0 --------- Bernoulli’s equation</a:t>
            </a:r>
          </a:p>
          <a:p>
            <a:endParaRPr lang="en-US" sz="2400"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285728"/>
            <a:ext cx="8229600" cy="4525963"/>
          </a:xfrm>
        </p:spPr>
        <p:txBody>
          <a:bodyPr/>
          <a:lstStyle/>
          <a:p>
            <a:r>
              <a:rPr lang="en-US" b="1" i="1" u="sng" dirty="0" smtClean="0"/>
              <a:t>In general </a:t>
            </a:r>
            <a:endParaRPr lang="en-US" dirty="0" smtClean="0"/>
          </a:p>
          <a:p>
            <a:r>
              <a:rPr lang="en-US" dirty="0" smtClean="0"/>
              <a:t>In the fluid flow the following forces are present: - </a:t>
            </a:r>
          </a:p>
          <a:p>
            <a:r>
              <a:rPr lang="en-US" dirty="0" smtClean="0"/>
              <a:t>1- </a:t>
            </a:r>
            <a:r>
              <a:rPr lang="en-US" dirty="0" err="1" smtClean="0"/>
              <a:t>Fg</a:t>
            </a:r>
            <a:r>
              <a:rPr lang="en-US" dirty="0" smtClean="0"/>
              <a:t> ---------force due to gravity </a:t>
            </a:r>
          </a:p>
          <a:p>
            <a:r>
              <a:rPr lang="en-US" dirty="0" smtClean="0"/>
              <a:t>2- FP ---------force due to pressure </a:t>
            </a:r>
          </a:p>
          <a:p>
            <a:r>
              <a:rPr lang="en-US" dirty="0" smtClean="0"/>
              <a:t>3- FV ---------force due to viscosity </a:t>
            </a:r>
          </a:p>
          <a:p>
            <a:r>
              <a:rPr lang="en-US" dirty="0" smtClean="0"/>
              <a:t>4- Ft ---------force due to turbulence </a:t>
            </a:r>
          </a:p>
          <a:p>
            <a:r>
              <a:rPr lang="en-US" dirty="0" smtClean="0"/>
              <a:t>5- </a:t>
            </a:r>
            <a:r>
              <a:rPr lang="en-US" dirty="0" err="1" smtClean="0"/>
              <a:t>Fc</a:t>
            </a:r>
            <a:r>
              <a:rPr lang="en-US" dirty="0" smtClean="0"/>
              <a:t> ---------force due to compressibility </a:t>
            </a:r>
          </a:p>
          <a:p>
            <a:r>
              <a:rPr lang="en-US" dirty="0" smtClean="0"/>
              <a:t>6- </a:t>
            </a:r>
            <a:r>
              <a:rPr lang="en-US" dirty="0" err="1" smtClean="0"/>
              <a:t>Fσ</a:t>
            </a:r>
            <a:r>
              <a:rPr lang="en-US" dirty="0" smtClean="0"/>
              <a:t> ---------force due to surface tension </a:t>
            </a:r>
          </a:p>
          <a:p>
            <a:endParaRPr lang="en-US" dirty="0" smtClean="0"/>
          </a:p>
          <a:p>
            <a:endParaRPr lang="en-US" dirty="0"/>
          </a:p>
        </p:txBody>
      </p:sp>
      <p:pic>
        <p:nvPicPr>
          <p:cNvPr id="28676" name="Picture 4"/>
          <p:cNvPicPr>
            <a:picLocks noChangeAspect="1" noChangeArrowheads="1"/>
          </p:cNvPicPr>
          <p:nvPr/>
        </p:nvPicPr>
        <p:blipFill>
          <a:blip r:embed="rId2" cstate="print"/>
          <a:srcRect/>
          <a:stretch>
            <a:fillRect/>
          </a:stretch>
        </p:blipFill>
        <p:spPr bwMode="auto">
          <a:xfrm>
            <a:off x="2500298" y="4572008"/>
            <a:ext cx="5466382" cy="1932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70000" lnSpcReduction="20000"/>
          </a:bodyPr>
          <a:lstStyle/>
          <a:p>
            <a:r>
              <a:rPr lang="en-US" b="1" dirty="0" smtClean="0"/>
              <a:t>3- Energy Equation and Bernoulli Equation</a:t>
            </a:r>
            <a:endParaRPr lang="en-US" dirty="0" smtClean="0"/>
          </a:p>
          <a:p>
            <a:r>
              <a:rPr lang="en-US" b="1" dirty="0" smtClean="0"/>
              <a:t> </a:t>
            </a:r>
            <a:endParaRPr lang="en-US" dirty="0" smtClean="0"/>
          </a:p>
          <a:p>
            <a:r>
              <a:rPr lang="en-US" dirty="0" smtClean="0"/>
              <a:t>The total energy (E) per unit mass of fluid is given by the equation: - </a:t>
            </a:r>
          </a:p>
          <a:p>
            <a:r>
              <a:rPr lang="en-US" dirty="0" smtClean="0"/>
              <a:t> </a:t>
            </a:r>
          </a:p>
          <a:p>
            <a:r>
              <a:rPr lang="en-US" dirty="0" smtClean="0"/>
              <a:t>E</a:t>
            </a:r>
            <a:r>
              <a:rPr lang="en-US" baseline="-25000" dirty="0" smtClean="0"/>
              <a:t>1</a:t>
            </a:r>
            <a:r>
              <a:rPr lang="en-US" dirty="0" smtClean="0"/>
              <a:t> + ∆q + ∆w</a:t>
            </a:r>
            <a:r>
              <a:rPr lang="en-US" baseline="-25000" dirty="0" smtClean="0"/>
              <a:t>1</a:t>
            </a:r>
            <a:r>
              <a:rPr lang="en-US" dirty="0" smtClean="0"/>
              <a:t> = E</a:t>
            </a:r>
            <a:r>
              <a:rPr lang="en-US" baseline="-25000" dirty="0" smtClean="0"/>
              <a:t>2</a:t>
            </a:r>
            <a:r>
              <a:rPr lang="en-US" dirty="0" smtClean="0"/>
              <a:t> + ∆w</a:t>
            </a:r>
            <a:r>
              <a:rPr lang="en-US" baseline="-25000" dirty="0" smtClean="0"/>
              <a:t>2</a:t>
            </a:r>
            <a:endParaRPr lang="en-US" dirty="0" smtClean="0"/>
          </a:p>
          <a:p>
            <a:r>
              <a:rPr lang="en-US" dirty="0" smtClean="0"/>
              <a:t> </a:t>
            </a:r>
          </a:p>
          <a:p>
            <a:r>
              <a:rPr lang="en-US" dirty="0" smtClean="0"/>
              <a:t>where</a:t>
            </a:r>
          </a:p>
          <a:p>
            <a:r>
              <a:rPr lang="en-US" dirty="0" smtClean="0"/>
              <a:t>∆q represents the heat added to the fluid</a:t>
            </a:r>
          </a:p>
          <a:p>
            <a:r>
              <a:rPr lang="en-US" dirty="0" smtClean="0"/>
              <a:t>∆w1 represents the work added to the fluid like a pump</a:t>
            </a:r>
          </a:p>
          <a:p>
            <a:r>
              <a:rPr lang="en-US" dirty="0" smtClean="0"/>
              <a:t>∆w2 represents the work done by the fluid like the work to overcome the viscose or friction force</a:t>
            </a:r>
          </a:p>
          <a:p>
            <a:r>
              <a:rPr lang="en-US" dirty="0" smtClean="0"/>
              <a:t>E is  energy consisting of:</a:t>
            </a:r>
          </a:p>
          <a:p>
            <a:endParaRPr lang="en-US" dirty="0" smtClean="0"/>
          </a:p>
          <a:p>
            <a:r>
              <a:rPr lang="en-US"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857232"/>
            <a:ext cx="8401080" cy="5150059"/>
          </a:xfrm>
        </p:spPr>
        <p:txBody>
          <a:bodyPr>
            <a:normAutofit fontScale="55000" lnSpcReduction="20000"/>
          </a:bodyPr>
          <a:lstStyle/>
          <a:p>
            <a:r>
              <a:rPr lang="en-US" b="1" i="1" dirty="0" smtClean="0"/>
              <a:t>Internal Energy (U) </a:t>
            </a:r>
            <a:endParaRPr lang="en-US" dirty="0" smtClean="0"/>
          </a:p>
          <a:p>
            <a:r>
              <a:rPr lang="en-US" dirty="0" smtClean="0"/>
              <a:t>           This is the energy associated with the physical state of fluid, i.e. the energy of atoms and molecules resulting from their motion and configuration. Internal energy is a function of temperature. It can be written as (U) energy per unit mass of fluid. </a:t>
            </a:r>
          </a:p>
          <a:p>
            <a:r>
              <a:rPr lang="en-US" dirty="0" smtClean="0"/>
              <a:t> </a:t>
            </a:r>
          </a:p>
          <a:p>
            <a:r>
              <a:rPr lang="en-US" b="1" i="1" dirty="0" smtClean="0"/>
              <a:t>Potential Energy (PE) </a:t>
            </a:r>
            <a:endParaRPr lang="en-US" dirty="0" smtClean="0"/>
          </a:p>
          <a:p>
            <a:r>
              <a:rPr lang="en-US" dirty="0" smtClean="0"/>
              <a:t>This is the energy that a fluid has because of its position in the earth’s field of gravity. The work required to raise a unit mass of fluid to a height (z) above a datum line is (</a:t>
            </a:r>
            <a:r>
              <a:rPr lang="en-US" dirty="0" err="1" smtClean="0"/>
              <a:t>zg</a:t>
            </a:r>
            <a:r>
              <a:rPr lang="en-US" dirty="0" smtClean="0"/>
              <a:t>), where (g) is gravitational acceleration. This work is equal to the potential energy per unit mass of fluid above the datum line. </a:t>
            </a:r>
          </a:p>
          <a:p>
            <a:r>
              <a:rPr lang="en-US" b="1" dirty="0" smtClean="0"/>
              <a:t> </a:t>
            </a:r>
            <a:endParaRPr lang="en-US" dirty="0" smtClean="0"/>
          </a:p>
          <a:p>
            <a:r>
              <a:rPr lang="en-US" b="1" i="1" dirty="0" smtClean="0"/>
              <a:t>Kinetic Energy (</a:t>
            </a:r>
            <a:r>
              <a:rPr lang="en-US" b="1" i="1" dirty="0" err="1" smtClean="0"/>
              <a:t>KE</a:t>
            </a:r>
            <a:r>
              <a:rPr lang="en-US" b="1" i="1" dirty="0" smtClean="0"/>
              <a:t>) </a:t>
            </a:r>
            <a:endParaRPr lang="en-US" dirty="0" smtClean="0"/>
          </a:p>
          <a:p>
            <a:r>
              <a:rPr lang="en-US" dirty="0" smtClean="0"/>
              <a:t>This is the energy associated with the physical state of fluid motion. The kinetic energy of unit mass of the fluid is (u</a:t>
            </a:r>
            <a:r>
              <a:rPr lang="en-US" baseline="30000" dirty="0" smtClean="0"/>
              <a:t>2</a:t>
            </a:r>
            <a:r>
              <a:rPr lang="en-US" dirty="0" smtClean="0"/>
              <a:t>/2), where (u) is the linear velocity of the fluid relative to some fixed body. </a:t>
            </a:r>
          </a:p>
          <a:p>
            <a:r>
              <a:rPr lang="en-US" dirty="0" smtClean="0"/>
              <a:t> </a:t>
            </a:r>
          </a:p>
          <a:p>
            <a:r>
              <a:rPr lang="en-US" b="1" i="1" dirty="0" smtClean="0"/>
              <a:t>Pressure Energy (</a:t>
            </a:r>
            <a:r>
              <a:rPr lang="en-US" b="1" i="1" dirty="0" err="1" smtClean="0"/>
              <a:t>Prss.E</a:t>
            </a:r>
            <a:r>
              <a:rPr lang="en-US" b="1" i="1" dirty="0" smtClean="0"/>
              <a:t>)</a:t>
            </a:r>
            <a:endParaRPr lang="en-US" dirty="0" smtClean="0"/>
          </a:p>
          <a:p>
            <a:r>
              <a:rPr lang="en-US" dirty="0" smtClean="0"/>
              <a:t>This is the energy or work required to introduce the fluid into the system without a change in volume. If (P) is the pressure and (V) is the volume of a mass (m) of fluid, then (PV/m ≡ </a:t>
            </a:r>
            <a:r>
              <a:rPr lang="en-US" dirty="0" err="1" smtClean="0"/>
              <a:t>Pυ</a:t>
            </a:r>
            <a:r>
              <a:rPr lang="en-US" dirty="0" smtClean="0"/>
              <a:t>) is the pressure energy per unit mass of fluid. The ratio (m/V) is the fluid density (ρ).</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heckerboard(across)">
                                      <p:cBhvr>
                                        <p:cTn id="18" dur="500"/>
                                        <p:tgtEl>
                                          <p:spTgt spid="2">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heckerboard(across)">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 calcmode="lin" valueType="num">
                                      <p:cBhvr additive="base">
                                        <p:cTn id="3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dissolve">
                                      <p:cBhvr>
                                        <p:cTn id="36" dur="500"/>
                                        <p:tgtEl>
                                          <p:spTgt spid="2">
                                            <p:txEl>
                                              <p:pRg st="9" end="9"/>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dissolve">
                                      <p:cBhvr>
                                        <p:cTn id="3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case of:</a:t>
            </a:r>
          </a:p>
          <a:p>
            <a:pPr lvl="0"/>
            <a:r>
              <a:rPr lang="en-US" dirty="0" smtClean="0"/>
              <a:t>No heat added to the fluid</a:t>
            </a:r>
          </a:p>
          <a:p>
            <a:pPr lvl="0"/>
            <a:r>
              <a:rPr lang="en-US" dirty="0" smtClean="0"/>
              <a:t>The fluid is ideal </a:t>
            </a:r>
          </a:p>
          <a:p>
            <a:pPr lvl="0"/>
            <a:r>
              <a:rPr lang="en-US" dirty="0" smtClean="0"/>
              <a:t>There is no pump</a:t>
            </a:r>
          </a:p>
          <a:p>
            <a:pPr lvl="0"/>
            <a:r>
              <a:rPr lang="en-US" dirty="0" smtClean="0"/>
              <a:t>The temperature is constant along the flow</a:t>
            </a:r>
          </a:p>
          <a:p>
            <a:r>
              <a:rPr lang="en-US" dirty="0" smtClean="0"/>
              <a:t>Then</a:t>
            </a:r>
          </a:p>
          <a:p>
            <a:r>
              <a:rPr lang="en-US" dirty="0" smtClean="0"/>
              <a:t>⇒ </a:t>
            </a:r>
            <a:r>
              <a:rPr lang="en-US" dirty="0" err="1" smtClean="0"/>
              <a:t>ΔP</a:t>
            </a:r>
            <a:r>
              <a:rPr lang="en-US" dirty="0" smtClean="0"/>
              <a:t>/ ρ + Δu</a:t>
            </a:r>
            <a:r>
              <a:rPr lang="en-US" baseline="30000" dirty="0" smtClean="0"/>
              <a:t>2</a:t>
            </a:r>
            <a:r>
              <a:rPr lang="en-US" dirty="0" smtClean="0"/>
              <a:t>/2 + </a:t>
            </a:r>
            <a:r>
              <a:rPr lang="en-US" dirty="0" err="1" smtClean="0"/>
              <a:t>Δz</a:t>
            </a:r>
            <a:r>
              <a:rPr lang="en-US" dirty="0" smtClean="0"/>
              <a:t> g = 0 --------- Bernoulli’s equation</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amond(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heckerboard(across)">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heckerboard(across)">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checkerboard(across)">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diamond(in)">
                                      <p:cBhvr>
                                        <p:cTn id="38" dur="2000"/>
                                        <p:tgtEl>
                                          <p:spTgt spid="2">
                                            <p:txEl>
                                              <p:pRg st="5" end="5"/>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diamond(in)">
                                      <p:cBhvr>
                                        <p:cTn id="41"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smtClean="0"/>
              <a:t>Modification of Bernoulli’s Equation </a:t>
            </a:r>
            <a:endParaRPr lang="en-US" dirty="0" smtClean="0"/>
          </a:p>
          <a:p>
            <a:r>
              <a:rPr lang="en-US" b="1" dirty="0" smtClean="0"/>
              <a:t>1- Correction of the kinetic energy term </a:t>
            </a:r>
          </a:p>
          <a:p>
            <a:r>
              <a:rPr lang="en-US" dirty="0" smtClean="0"/>
              <a:t>α = 0.5 for laminar flow </a:t>
            </a:r>
          </a:p>
          <a:p>
            <a:r>
              <a:rPr lang="en-US" dirty="0" smtClean="0"/>
              <a:t>- α = 1.0 for turbulent flow </a:t>
            </a:r>
          </a:p>
          <a:p>
            <a:r>
              <a:rPr lang="en-US" dirty="0" smtClean="0"/>
              <a:t>2- </a:t>
            </a:r>
            <a:r>
              <a:rPr lang="en-US" b="1" dirty="0" smtClean="0"/>
              <a:t>- Modification for real fluid </a:t>
            </a:r>
            <a:endParaRPr lang="en-US" dirty="0" smtClean="0"/>
          </a:p>
          <a:p>
            <a:r>
              <a:rPr lang="en-US" dirty="0" smtClean="0"/>
              <a:t>Thus the modified Bernoulli’s equation becomes, </a:t>
            </a:r>
          </a:p>
          <a:p>
            <a:r>
              <a:rPr lang="en-US" dirty="0" smtClean="0"/>
              <a:t>P1/ ρ + u1</a:t>
            </a:r>
            <a:r>
              <a:rPr lang="en-US" baseline="30000" dirty="0" smtClean="0"/>
              <a:t>2</a:t>
            </a:r>
            <a:r>
              <a:rPr lang="en-US" dirty="0" smtClean="0"/>
              <a:t>/2 + z1 g = P2/ ρ + u2</a:t>
            </a:r>
            <a:r>
              <a:rPr lang="en-US" baseline="30000" dirty="0" smtClean="0"/>
              <a:t>2</a:t>
            </a:r>
            <a:r>
              <a:rPr lang="en-US" dirty="0" smtClean="0"/>
              <a:t>/2 + z2 g + F ---------(J/kg ≡ m2/s2)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a:t>
            </a:r>
            <a:r>
              <a:rPr lang="en-US" b="1" dirty="0" smtClean="0"/>
              <a:t>- Pump work in Bernoulli’s equation </a:t>
            </a:r>
          </a:p>
          <a:p>
            <a:r>
              <a:rPr lang="en-US" sz="2800" dirty="0" smtClean="0"/>
              <a:t>Frictions occurring within the pump are: - </a:t>
            </a:r>
            <a:endParaRPr lang="en-US" sz="2400" dirty="0" smtClean="0"/>
          </a:p>
          <a:p>
            <a:pPr lvl="1"/>
            <a:r>
              <a:rPr lang="en-US" sz="2400" dirty="0" smtClean="0"/>
              <a:t>Friction by fluid </a:t>
            </a:r>
            <a:endParaRPr lang="en-US" sz="2000" dirty="0" smtClean="0"/>
          </a:p>
          <a:p>
            <a:pPr lvl="1"/>
            <a:r>
              <a:rPr lang="en-US" sz="2400" dirty="0" smtClean="0"/>
              <a:t>Mechanical friction </a:t>
            </a:r>
            <a:endParaRPr lang="en-US" sz="2000" dirty="0" smtClean="0"/>
          </a:p>
          <a:p>
            <a:pPr lvl="1"/>
            <a:r>
              <a:rPr lang="en-US" sz="2400" dirty="0" smtClean="0"/>
              <a:t>Since the shaft work must be discounted by these frictional force (losses) to give net mechanical energy as actually delivered to the fluid by pump (</a:t>
            </a:r>
            <a:r>
              <a:rPr lang="en-US" sz="2400" dirty="0" err="1" smtClean="0"/>
              <a:t>W</a:t>
            </a:r>
            <a:r>
              <a:rPr lang="en-US" sz="1200" dirty="0" err="1" smtClean="0"/>
              <a:t>p</a:t>
            </a:r>
            <a:r>
              <a:rPr lang="en-US" sz="2400" dirty="0" smtClean="0"/>
              <a:t>). </a:t>
            </a:r>
            <a:endParaRPr lang="en-US" sz="2000" dirty="0" smtClean="0"/>
          </a:p>
          <a:p>
            <a:r>
              <a:rPr lang="en-US" sz="2800" dirty="0" smtClean="0"/>
              <a:t>Thus, </a:t>
            </a:r>
            <a:r>
              <a:rPr lang="en-US" sz="2800" dirty="0" err="1" smtClean="0"/>
              <a:t>W</a:t>
            </a:r>
            <a:r>
              <a:rPr lang="en-US" sz="1400" dirty="0" err="1" smtClean="0"/>
              <a:t>p</a:t>
            </a:r>
            <a:r>
              <a:rPr lang="en-US" sz="1400" dirty="0" smtClean="0"/>
              <a:t> </a:t>
            </a:r>
            <a:r>
              <a:rPr lang="en-US" sz="2800" dirty="0" smtClean="0"/>
              <a:t>= η W</a:t>
            </a:r>
            <a:r>
              <a:rPr lang="en-US" sz="1400" dirty="0" smtClean="0"/>
              <a:t>s </a:t>
            </a:r>
            <a:r>
              <a:rPr lang="en-US" sz="2800" dirty="0" smtClean="0"/>
              <a:t>where η, is the efficiency of the pump. </a:t>
            </a:r>
            <a:endParaRPr lang="en-US" sz="2400" dirty="0" smtClean="0"/>
          </a:p>
          <a:p>
            <a:endParaRPr lang="ar-IQ" dirty="0"/>
          </a:p>
        </p:txBody>
      </p:sp>
      <p:sp>
        <p:nvSpPr>
          <p:cNvPr id="3" name="Title 2"/>
          <p:cNvSpPr>
            <a:spLocks noGrp="1"/>
          </p:cNvSpPr>
          <p:nvPr>
            <p:ph type="title"/>
          </p:nvPr>
        </p:nvSpPr>
        <p:spPr/>
        <p:txBody>
          <a:bodyPr/>
          <a:lstStyle/>
          <a:p>
            <a:endParaRPr lang="ar-IQ"/>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P1/ ρ + u1</a:t>
            </a:r>
            <a:r>
              <a:rPr lang="en-US" baseline="30000" dirty="0" smtClean="0"/>
              <a:t>2</a:t>
            </a:r>
            <a:r>
              <a:rPr lang="en-US" dirty="0" smtClean="0"/>
              <a:t>/2 + z1 g + η Ws = P2/ ρ + u2</a:t>
            </a:r>
            <a:r>
              <a:rPr lang="en-US" baseline="30000" dirty="0" smtClean="0"/>
              <a:t>2</a:t>
            </a:r>
            <a:r>
              <a:rPr lang="en-US" dirty="0" smtClean="0"/>
              <a:t>/2 + z2 g + F ---------(J/kg ≡ m2/s2) </a:t>
            </a:r>
          </a:p>
          <a:p>
            <a:r>
              <a:rPr lang="en-US" dirty="0" smtClean="0"/>
              <a:t>By dividing each term of this equation by (g), each term will have a length units, and the equation will be: - </a:t>
            </a:r>
          </a:p>
          <a:p>
            <a:r>
              <a:rPr lang="en-US" dirty="0" smtClean="0"/>
              <a:t>P1/ </a:t>
            </a:r>
            <a:r>
              <a:rPr lang="en-US" dirty="0" err="1" smtClean="0"/>
              <a:t>ρg</a:t>
            </a:r>
            <a:r>
              <a:rPr lang="en-US" dirty="0" smtClean="0"/>
              <a:t> + u1</a:t>
            </a:r>
            <a:r>
              <a:rPr lang="en-US" baseline="30000" dirty="0" smtClean="0"/>
              <a:t>2</a:t>
            </a:r>
            <a:r>
              <a:rPr lang="en-US" dirty="0" smtClean="0"/>
              <a:t>/2g + z1 + η Ws /g = P2/ </a:t>
            </a:r>
            <a:r>
              <a:rPr lang="en-US" dirty="0" err="1" smtClean="0"/>
              <a:t>ρg</a:t>
            </a:r>
            <a:r>
              <a:rPr lang="en-US" dirty="0" smtClean="0"/>
              <a:t> + u2</a:t>
            </a:r>
            <a:r>
              <a:rPr lang="en-US" baseline="30000" dirty="0" smtClean="0"/>
              <a:t>2</a:t>
            </a:r>
            <a:r>
              <a:rPr lang="en-US" dirty="0" smtClean="0"/>
              <a:t>/2g + z2 + </a:t>
            </a:r>
            <a:r>
              <a:rPr lang="en-US" dirty="0" err="1" smtClean="0"/>
              <a:t>h</a:t>
            </a:r>
            <a:r>
              <a:rPr lang="en-US" baseline="-25000" dirty="0" err="1" smtClean="0"/>
              <a:t>f</a:t>
            </a:r>
            <a:r>
              <a:rPr lang="en-US" dirty="0" smtClean="0"/>
              <a:t> ---------(m) </a:t>
            </a:r>
          </a:p>
          <a:p>
            <a:r>
              <a:rPr lang="en-US" dirty="0" smtClean="0"/>
              <a:t>where </a:t>
            </a:r>
            <a:r>
              <a:rPr lang="en-US" i="1" dirty="0" err="1" smtClean="0"/>
              <a:t>hF</a:t>
            </a:r>
            <a:r>
              <a:rPr lang="en-US" i="1" dirty="0" smtClean="0"/>
              <a:t> = F/g </a:t>
            </a:r>
            <a:r>
              <a:rPr lang="en-US" dirty="0" smtClean="0"/>
              <a:t>≡ head losses due to friction.</a:t>
            </a:r>
          </a:p>
          <a:p>
            <a:endParaRPr lang="ar-IQ" dirty="0"/>
          </a:p>
        </p:txBody>
      </p:sp>
      <p:sp>
        <p:nvSpPr>
          <p:cNvPr id="3" name="Title 2"/>
          <p:cNvSpPr>
            <a:spLocks noGrp="1"/>
          </p:cNvSpPr>
          <p:nvPr>
            <p:ph type="title"/>
          </p:nvPr>
        </p:nvSpPr>
        <p:spPr/>
        <p:txBody>
          <a:bodyPr/>
          <a:lstStyle/>
          <a:p>
            <a:endParaRPr lang="ar-IQ"/>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4 Friction in Pipes </a:t>
            </a:r>
            <a:endParaRPr lang="ar-IQ" dirty="0"/>
          </a:p>
        </p:txBody>
      </p:sp>
      <p:pic>
        <p:nvPicPr>
          <p:cNvPr id="4" name="Content Placeholder 3"/>
          <p:cNvPicPr>
            <a:picLocks noGrp="1"/>
          </p:cNvPicPr>
          <p:nvPr>
            <p:ph idx="1"/>
          </p:nvPr>
        </p:nvPicPr>
        <p:blipFill>
          <a:blip r:embed="rId2" cstate="print"/>
          <a:srcRect/>
          <a:stretch>
            <a:fillRect/>
          </a:stretch>
        </p:blipFill>
        <p:spPr bwMode="auto">
          <a:xfrm>
            <a:off x="928662" y="1714488"/>
            <a:ext cx="6858048"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31775" indent="-231775">
              <a:lnSpc>
                <a:spcPct val="90000"/>
              </a:lnSpc>
              <a:spcBef>
                <a:spcPct val="40000"/>
              </a:spcBef>
              <a:buClr>
                <a:schemeClr val="bg2"/>
              </a:buClr>
              <a:buFontTx/>
              <a:buChar char="•"/>
              <a:tabLst>
                <a:tab pos="739775" algn="l"/>
                <a:tab pos="1030288" algn="l"/>
              </a:tabLst>
            </a:pPr>
            <a:r>
              <a:rPr lang="en-GB" sz="2800" dirty="0" smtClean="0">
                <a:solidFill>
                  <a:schemeClr val="bg2"/>
                </a:solidFill>
                <a:latin typeface="Trebuchet MS" pitchFamily="34" charset="0"/>
              </a:rPr>
              <a:t>. </a:t>
            </a:r>
            <a:r>
              <a:rPr lang="en-US" sz="2800" b="1" dirty="0" smtClean="0"/>
              <a:t>Fluid mechanics</a:t>
            </a:r>
            <a:r>
              <a:rPr lang="en-US" sz="2800" dirty="0" smtClean="0"/>
              <a:t> is the study of </a:t>
            </a:r>
            <a:r>
              <a:rPr lang="en-US" sz="2800" u="sng" dirty="0" smtClean="0">
                <a:hlinkClick r:id="rId2"/>
              </a:rPr>
              <a:t>fluids</a:t>
            </a:r>
            <a:r>
              <a:rPr lang="en-US" sz="2800" dirty="0" smtClean="0"/>
              <a:t> and the </a:t>
            </a:r>
            <a:r>
              <a:rPr lang="en-US" sz="2800" u="sng" dirty="0" smtClean="0">
                <a:hlinkClick r:id="rId3"/>
              </a:rPr>
              <a:t>forces</a:t>
            </a:r>
            <a:r>
              <a:rPr lang="en-US" sz="2800" dirty="0" smtClean="0"/>
              <a:t> on them</a:t>
            </a:r>
            <a:endParaRPr lang="en-GB" sz="2800" dirty="0" smtClean="0">
              <a:solidFill>
                <a:schemeClr val="bg2"/>
              </a:solidFill>
              <a:latin typeface="Trebuchet MS" pitchFamily="34" charset="0"/>
            </a:endParaRPr>
          </a:p>
          <a:p>
            <a:pPr marL="231775" indent="-231775">
              <a:lnSpc>
                <a:spcPct val="90000"/>
              </a:lnSpc>
              <a:spcBef>
                <a:spcPct val="40000"/>
              </a:spcBef>
              <a:buClr>
                <a:schemeClr val="bg2"/>
              </a:buClr>
              <a:buFontTx/>
              <a:buChar char="•"/>
              <a:tabLst>
                <a:tab pos="739775" algn="l"/>
                <a:tab pos="1030288" algn="l"/>
              </a:tabLst>
            </a:pPr>
            <a:r>
              <a:rPr lang="en-GB" sz="2800" dirty="0" smtClean="0">
                <a:latin typeface="Trebuchet MS" pitchFamily="34" charset="0"/>
              </a:rPr>
              <a:t>- </a:t>
            </a:r>
            <a:r>
              <a:rPr lang="en-GB" sz="2800" dirty="0" smtClean="0">
                <a:latin typeface="Times New Roman" pitchFamily="18" charset="0"/>
                <a:cs typeface="Times New Roman" pitchFamily="18" charset="0"/>
              </a:rPr>
              <a:t>The fluid motion is generated by pressure difference between two points and is constrained by the pipe walls.  The direction of the flow is always from a point of high pressure to a point of low pressure.</a:t>
            </a:r>
            <a:r>
              <a:rPr lang="en-US" sz="2800" dirty="0" smtClean="0">
                <a:latin typeface="Times New Roman" pitchFamily="18" charset="0"/>
                <a:cs typeface="Times New Roman" pitchFamily="18" charset="0"/>
              </a:rPr>
              <a:t> </a:t>
            </a:r>
          </a:p>
          <a:p>
            <a:pPr marL="231775" indent="-231775">
              <a:lnSpc>
                <a:spcPct val="90000"/>
              </a:lnSpc>
              <a:spcBef>
                <a:spcPct val="40000"/>
              </a:spcBef>
              <a:buClr>
                <a:schemeClr val="bg2"/>
              </a:buClr>
              <a:buFontTx/>
              <a:buChar char="•"/>
              <a:tabLst>
                <a:tab pos="739775" algn="l"/>
                <a:tab pos="1030288" algn="l"/>
              </a:tabLst>
            </a:pPr>
            <a:r>
              <a:rPr lang="en-GB" sz="2800" dirty="0" smtClean="0">
                <a:latin typeface="Times New Roman" pitchFamily="18" charset="0"/>
                <a:cs typeface="Times New Roman" pitchFamily="18" charset="0"/>
              </a:rPr>
              <a:t>- If the fluid does not completely fill the pipe, such as in a concrete sewer, the existence of any gas phase generates an almost constant pressure along the flow path.  </a:t>
            </a:r>
          </a:p>
          <a:p>
            <a:pPr marL="231775" indent="-231775">
              <a:lnSpc>
                <a:spcPct val="90000"/>
              </a:lnSpc>
              <a:spcBef>
                <a:spcPct val="40000"/>
              </a:spcBef>
              <a:buClr>
                <a:schemeClr val="bg2"/>
              </a:buClr>
              <a:buFontTx/>
              <a:buChar char="•"/>
              <a:tabLst>
                <a:tab pos="739775" algn="l"/>
                <a:tab pos="1030288" algn="l"/>
              </a:tabLst>
            </a:pPr>
            <a:r>
              <a:rPr lang="en-GB" sz="2800" dirty="0" smtClean="0">
                <a:latin typeface="Times New Roman" pitchFamily="18" charset="0"/>
                <a:cs typeface="Times New Roman" pitchFamily="18" charset="0"/>
              </a:rPr>
              <a:t>- If the sewer is open to atmosphere, the flow is known as open-channel flow and is out of the scope of this chap</a:t>
            </a:r>
            <a:r>
              <a:rPr lang="en-GB" sz="2800" dirty="0" smtClean="0">
                <a:latin typeface="Trebuchet MS" pitchFamily="34" charset="0"/>
              </a:rPr>
              <a:t>ter </a:t>
            </a:r>
            <a:r>
              <a:rPr lang="en-GB" sz="2800" dirty="0" smtClean="0">
                <a:latin typeface="Times New Roman" pitchFamily="18" charset="0"/>
                <a:cs typeface="Times New Roman" pitchFamily="18" charset="0"/>
              </a:rPr>
              <a:t>or in the whole course</a:t>
            </a:r>
            <a:r>
              <a:rPr lang="en-GB" sz="2800" dirty="0" smtClean="0">
                <a:latin typeface="Trebuchet MS" pitchFamily="34" charset="0"/>
              </a:rPr>
              <a:t>.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u="sng" dirty="0" smtClean="0"/>
              <a:t>Relation between Skin Friction and Wall Shear Stress</a:t>
            </a:r>
            <a:endParaRPr lang="ar-IQ" dirty="0"/>
          </a:p>
        </p:txBody>
      </p:sp>
      <p:pic>
        <p:nvPicPr>
          <p:cNvPr id="4" name="Content Placeholder 3"/>
          <p:cNvPicPr>
            <a:picLocks noGrp="1"/>
          </p:cNvPicPr>
          <p:nvPr>
            <p:ph idx="1"/>
          </p:nvPr>
        </p:nvPicPr>
        <p:blipFill>
          <a:blip r:embed="rId2" cstate="print"/>
          <a:srcRect/>
          <a:stretch>
            <a:fillRect/>
          </a:stretch>
        </p:blipFill>
        <p:spPr bwMode="auto">
          <a:xfrm>
            <a:off x="5143504" y="2428868"/>
            <a:ext cx="3237752" cy="1071570"/>
          </a:xfrm>
          <a:prstGeom prst="rect">
            <a:avLst/>
          </a:prstGeom>
          <a:noFill/>
          <a:ln w="9525">
            <a:noFill/>
            <a:miter lim="800000"/>
            <a:headEnd/>
            <a:tailEnd/>
          </a:ln>
        </p:spPr>
      </p:pic>
      <p:sp>
        <p:nvSpPr>
          <p:cNvPr id="5" name="Rectangle 4"/>
          <p:cNvSpPr/>
          <p:nvPr/>
        </p:nvSpPr>
        <p:spPr>
          <a:xfrm>
            <a:off x="571472" y="1928802"/>
            <a:ext cx="4572000" cy="646331"/>
          </a:xfrm>
          <a:prstGeom prst="rect">
            <a:avLst/>
          </a:prstGeom>
        </p:spPr>
        <p:txBody>
          <a:bodyPr>
            <a:spAutoFit/>
          </a:bodyPr>
          <a:lstStyle/>
          <a:p>
            <a:r>
              <a:rPr lang="en-US" dirty="0" smtClean="0"/>
              <a:t>– </a:t>
            </a:r>
            <a:r>
              <a:rPr lang="en-US" dirty="0" err="1" smtClean="0"/>
              <a:t>dPfs</a:t>
            </a:r>
            <a:r>
              <a:rPr lang="en-US" dirty="0" smtClean="0"/>
              <a:t> = 4(τ </a:t>
            </a:r>
            <a:r>
              <a:rPr lang="en-US" dirty="0" err="1" smtClean="0"/>
              <a:t>dL</a:t>
            </a:r>
            <a:r>
              <a:rPr lang="en-US" dirty="0" smtClean="0"/>
              <a:t>/d) = 4 (τ /ρ ux2) (</a:t>
            </a:r>
            <a:r>
              <a:rPr lang="en-US" dirty="0" err="1" smtClean="0"/>
              <a:t>dL</a:t>
            </a:r>
            <a:r>
              <a:rPr lang="en-US" dirty="0" smtClean="0"/>
              <a:t>/d) ρ ux</a:t>
            </a:r>
            <a:r>
              <a:rPr lang="en-US" baseline="30000" dirty="0" smtClean="0"/>
              <a:t>2</a:t>
            </a:r>
            <a:r>
              <a:rPr lang="en-US" dirty="0" smtClean="0"/>
              <a:t> </a:t>
            </a:r>
            <a:endParaRPr lang="ar-IQ" dirty="0"/>
          </a:p>
        </p:txBody>
      </p:sp>
      <p:sp>
        <p:nvSpPr>
          <p:cNvPr id="17409" name="Rectangle 1"/>
          <p:cNvSpPr>
            <a:spLocks noChangeArrowheads="1"/>
          </p:cNvSpPr>
          <p:nvPr/>
        </p:nvSpPr>
        <p:spPr bwMode="auto">
          <a:xfrm>
            <a:off x="0" y="3190429"/>
            <a:ext cx="3756156"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where, (τ /ρ ux2) = Φ=</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Jf</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=f′/2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Φ(or </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Jf</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Basic friction Factor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 Fanning (or Darcy) friction Factor </a:t>
            </a:r>
            <a:endPar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 Moody friction Factor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7410" name="Rectangle 2"/>
          <p:cNvSpPr>
            <a:spLocks noChangeArrowheads="1"/>
          </p:cNvSpPr>
          <p:nvPr/>
        </p:nvSpPr>
        <p:spPr bwMode="auto">
          <a:xfrm>
            <a:off x="500034" y="4429132"/>
            <a:ext cx="393409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a:ea typeface="Calibri" pitchFamily="34" charset="0"/>
                <a:cs typeface="Times New Roman" pitchFamily="18" charset="0"/>
              </a:rPr>
              <a:t>–</a:t>
            </a:r>
            <a:r>
              <a:rPr kumimoji="0" lang="en-US"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ΔP</a:t>
            </a:r>
            <a:r>
              <a:rPr kumimoji="0" lang="en-US" sz="9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fs</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4</a:t>
            </a:r>
            <a:r>
              <a:rPr kumimoji="0" lang="en-US"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(L/d) (ρu</a:t>
            </a:r>
            <a:r>
              <a:rPr kumimoji="0" lang="en-US" sz="9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---------------------(Pa)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0" y="4896188"/>
            <a:ext cx="510268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energy lost per unit mass F</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is then given by: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solidFill>
                  <a:srgbClr val="000000"/>
                </a:solidFill>
                <a:effectLst/>
                <a:latin typeface="Arial"/>
                <a:ea typeface="Calibri" pitchFamily="34" charset="0"/>
                <a:cs typeface="Times New Roman" pitchFamily="18" charset="0"/>
              </a:rPr>
              <a:t>–</a:t>
            </a:r>
            <a:r>
              <a:rPr kumimoji="0" lang="en-US"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ΔP</a:t>
            </a:r>
            <a:r>
              <a:rPr kumimoji="0" lang="en-US" sz="9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fs</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/ρ) = 4</a:t>
            </a:r>
            <a:r>
              <a:rPr kumimoji="0" lang="en-US"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(L/d) (u</a:t>
            </a:r>
            <a:r>
              <a:rPr kumimoji="0" lang="en-US" sz="9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-----------------(J/kg) or (m</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214282" y="564357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head loss due to skin friction (</a:t>
            </a:r>
            <a:r>
              <a:rPr kumimoji="0" lang="en-US"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a:t>
            </a:r>
            <a:r>
              <a:rPr kumimoji="0" lang="en-US" sz="9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Fs</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is given by: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a:t>
            </a:r>
            <a:r>
              <a:rPr kumimoji="0" lang="en-US" sz="9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Fs</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a:t>
            </a:r>
            <a:r>
              <a:rPr kumimoji="0" 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 = (</a:t>
            </a:r>
            <a:r>
              <a:rPr kumimoji="0" lang="en-US" sz="1400" b="0" i="0" u="none" strike="noStrike" cap="none" normalizeH="0" baseline="0" dirty="0" smtClean="0">
                <a:ln>
                  <a:noFill/>
                </a:ln>
                <a:solidFill>
                  <a:srgbClr val="000000"/>
                </a:solidFill>
                <a:effectLst/>
                <a:latin typeface="Arial"/>
                <a:ea typeface="Calibri" pitchFamily="34" charset="0"/>
                <a:cs typeface="Times New Roman" pitchFamily="18" charset="0"/>
              </a:rPr>
              <a:t>–</a:t>
            </a:r>
            <a:r>
              <a:rPr kumimoji="0" lang="en-US"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ΔP</a:t>
            </a:r>
            <a:r>
              <a:rPr kumimoji="0" lang="en-US" sz="9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fs</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ρg</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4</a:t>
            </a:r>
            <a:r>
              <a:rPr kumimoji="0" lang="en-US"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 </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(L/d) (u</a:t>
            </a:r>
            <a:r>
              <a:rPr kumimoji="0" lang="en-US" sz="9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/2g) ---------------(m)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u="sng" dirty="0" smtClean="0"/>
              <a:t>Velocity distribution </a:t>
            </a:r>
            <a:endParaRPr lang="en-US" dirty="0" smtClean="0"/>
          </a:p>
          <a:p>
            <a:pPr lvl="0"/>
            <a:r>
              <a:rPr lang="en-US" b="1" u="sng" dirty="0" smtClean="0"/>
              <a:t>in laminar flow</a:t>
            </a:r>
            <a:endParaRPr lang="en-US" u="sng" dirty="0" smtClean="0"/>
          </a:p>
          <a:p>
            <a:endParaRPr lang="en-US" dirty="0"/>
          </a:p>
        </p:txBody>
      </p:sp>
      <p:sp>
        <p:nvSpPr>
          <p:cNvPr id="3" name="Title 2"/>
          <p:cNvSpPr>
            <a:spLocks noGrp="1"/>
          </p:cNvSpPr>
          <p:nvPr>
            <p:ph type="title"/>
          </p:nvPr>
        </p:nvSpPr>
        <p:spPr/>
        <p:txBody>
          <a:bodyPr>
            <a:normAutofit fontScale="90000"/>
          </a:bodyPr>
          <a:lstStyle/>
          <a:p>
            <a:r>
              <a:rPr lang="en-US" u="sng" dirty="0" smtClean="0"/>
              <a:t>Evaluation of Friction Factor in Straight Pipes </a:t>
            </a:r>
            <a:endParaRPr lang="en-US" dirty="0"/>
          </a:p>
        </p:txBody>
      </p:sp>
      <p:pic>
        <p:nvPicPr>
          <p:cNvPr id="4" name="Picture 3"/>
          <p:cNvPicPr/>
          <p:nvPr/>
        </p:nvPicPr>
        <p:blipFill>
          <a:blip r:embed="rId2" cstate="print"/>
          <a:srcRect/>
          <a:stretch>
            <a:fillRect/>
          </a:stretch>
        </p:blipFill>
        <p:spPr bwMode="auto">
          <a:xfrm>
            <a:off x="1500166" y="2643182"/>
            <a:ext cx="6286544" cy="1571636"/>
          </a:xfrm>
          <a:prstGeom prst="rect">
            <a:avLst/>
          </a:prstGeom>
          <a:noFill/>
          <a:ln w="9525">
            <a:noFill/>
            <a:miter lim="800000"/>
            <a:headEnd/>
            <a:tailEnd/>
          </a:ln>
        </p:spPr>
      </p:pic>
      <p:sp>
        <p:nvSpPr>
          <p:cNvPr id="17409" name="Rectangle 1"/>
          <p:cNvSpPr>
            <a:spLocks noChangeArrowheads="1"/>
          </p:cNvSpPr>
          <p:nvPr/>
        </p:nvSpPr>
        <p:spPr bwMode="auto">
          <a:xfrm>
            <a:off x="0" y="4270868"/>
            <a:ext cx="92868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Lucida Sans Unicode" pitchFamily="34" charset="0"/>
                <a:ea typeface="Calibri" pitchFamily="34" charset="0"/>
                <a:cs typeface="Lucida Sans Unicode" pitchFamily="34" charset="0"/>
              </a:rPr>
              <a:t>⇒ </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ux</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a:t>
            </a:r>
            <a:r>
              <a:rPr kumimoji="0" lang="en-US" sz="1600" b="0" i="0" u="none" strike="noStrike" cap="none" normalizeH="0" baseline="0" dirty="0" smtClean="0">
                <a:ln>
                  <a:noFill/>
                </a:ln>
                <a:solidFill>
                  <a:srgbClr val="000000"/>
                </a:solidFill>
                <a:effectLst/>
                <a:latin typeface="Lucida Sans Unicode" pitchFamily="34" charset="0"/>
                <a:ea typeface="Calibri" pitchFamily="34" charset="0"/>
                <a:cs typeface="Lucida Sans Unicode" pitchFamily="34" charset="0"/>
              </a:rPr>
              <a:t>[(-</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ΔPfs</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R2)/(4L μ)][1</a:t>
            </a:r>
            <a:r>
              <a:rPr kumimoji="0" lang="en-US" sz="1600" b="0" i="0" u="none" strike="noStrike" cap="none" normalizeH="0" baseline="0" dirty="0" smtClean="0">
                <a:ln>
                  <a:noFill/>
                </a:ln>
                <a:solidFill>
                  <a:srgbClr val="000000"/>
                </a:solidFill>
                <a:effectLst/>
                <a:latin typeface="Lucida Sans Unicode" pitchFamily="34" charset="0"/>
                <a:ea typeface="Calibri" pitchFamily="34" charset="0"/>
                <a:cs typeface="Lucida Sans Unicode" pitchFamily="34" charset="0"/>
              </a:rPr>
              <a:t>– </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(r/R)</a:t>
            </a:r>
            <a:r>
              <a:rPr kumimoji="0" lang="en-US" sz="16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velocity distribution (profile) in laminar flow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285720" y="4635708"/>
            <a:ext cx="689201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Lucida Sans Unicode" pitchFamily="34" charset="0"/>
                <a:ea typeface="Calibri" pitchFamily="34" charset="0"/>
                <a:cs typeface="Lucida Sans Unicode" pitchFamily="34" charset="0"/>
              </a:rPr>
              <a:t>⇒ </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umax</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a:t>
            </a:r>
            <a:r>
              <a:rPr kumimoji="0" lang="en-US" sz="1600" b="0" i="0" u="none" strike="noStrike" cap="none" normalizeH="0" baseline="0" dirty="0" smtClean="0">
                <a:ln>
                  <a:noFill/>
                </a:ln>
                <a:solidFill>
                  <a:srgbClr val="000000"/>
                </a:solidFill>
                <a:effectLst/>
                <a:latin typeface="Lucida Sans Unicode" pitchFamily="34" charset="0"/>
                <a:ea typeface="Calibri" pitchFamily="34" charset="0"/>
                <a:cs typeface="Lucida Sans Unicode" pitchFamily="34" charset="0"/>
              </a:rPr>
              <a:t>[(–</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ΔPfs</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a:t>
            </a:r>
            <a:r>
              <a:rPr kumimoji="0" lang="en-US" sz="16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)/(16 L μ)] ----------centerline velocity in laminar flow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785786" y="5214950"/>
            <a:ext cx="7286676" cy="495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Lucida Sans Unicode" pitchFamily="34" charset="0"/>
                <a:ea typeface="Calibri" pitchFamily="34" charset="0"/>
                <a:cs typeface="Lucida Sans Unicode" pitchFamily="34" charset="0"/>
              </a:rPr>
              <a:t>∴ </a:t>
            </a:r>
            <a:r>
              <a:rPr kumimoji="0" lang="en-US"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ux</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 </a:t>
            </a:r>
            <a:r>
              <a:rPr kumimoji="0" lang="en-US"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umax</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 [1–(r/R)</a:t>
            </a:r>
            <a:r>
              <a:rPr kumimoji="0" lang="en-US" sz="16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2</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---------velocity distribution (profile)in laminar flow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428604"/>
            <a:ext cx="8229600" cy="4525963"/>
          </a:xfrm>
        </p:spPr>
        <p:txBody>
          <a:bodyPr/>
          <a:lstStyle/>
          <a:p>
            <a:pPr lvl="0"/>
            <a:r>
              <a:rPr lang="en-US" b="1" u="sng" dirty="0" smtClean="0"/>
              <a:t>Velocity distribution</a:t>
            </a:r>
          </a:p>
          <a:p>
            <a:pPr lvl="0"/>
            <a:r>
              <a:rPr lang="en-US" b="1" u="sng" dirty="0" smtClean="0"/>
              <a:t>in turbulent flow</a:t>
            </a:r>
            <a:endParaRPr lang="en-US" u="sng" dirty="0" smtClean="0"/>
          </a:p>
          <a:p>
            <a:endParaRPr lang="en-US" dirty="0"/>
          </a:p>
        </p:txBody>
      </p:sp>
      <p:sp>
        <p:nvSpPr>
          <p:cNvPr id="35842" name="Text Box 2"/>
          <p:cNvSpPr txBox="1">
            <a:spLocks noChangeArrowheads="1"/>
          </p:cNvSpPr>
          <p:nvPr/>
        </p:nvSpPr>
        <p:spPr bwMode="auto">
          <a:xfrm>
            <a:off x="857224" y="1428736"/>
            <a:ext cx="7358114" cy="1071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ux</a:t>
            </a:r>
            <a:r>
              <a:rPr kumimoji="0" lang="en-US"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 </a:t>
            </a:r>
            <a:r>
              <a:rPr kumimoji="0" lang="en-US" b="0"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umax</a:t>
            </a:r>
            <a:r>
              <a:rPr kumimoji="0" lang="en-US"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 [1–(r/R)]</a:t>
            </a:r>
            <a:r>
              <a:rPr kumimoji="0" lang="en-US" b="0" i="0" u="none" strike="noStrike" cap="none" normalizeH="0" baseline="30000" dirty="0" smtClean="0">
                <a:ln>
                  <a:noFill/>
                </a:ln>
                <a:solidFill>
                  <a:srgbClr val="000000"/>
                </a:solidFill>
                <a:effectLst/>
                <a:latin typeface="Times New Roman" pitchFamily="18" charset="0"/>
                <a:ea typeface="Arial" pitchFamily="34" charset="0"/>
                <a:cs typeface="Arial" pitchFamily="34" charset="0"/>
              </a:rPr>
              <a:t>1/7</a:t>
            </a:r>
            <a:r>
              <a:rPr kumimoji="0" lang="en-US"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en-US" b="0"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Prandtl</a:t>
            </a:r>
            <a:r>
              <a:rPr kumimoji="0" lang="en-US"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one-seventh law equation.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(velocity distribution profile)in turbulent flow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2"/>
          <a:srcRect/>
          <a:stretch>
            <a:fillRect/>
          </a:stretch>
        </p:blipFill>
        <p:spPr bwMode="auto">
          <a:xfrm>
            <a:off x="2500298" y="2571744"/>
            <a:ext cx="4257675" cy="35909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in laminar flow</a:t>
            </a:r>
          </a:p>
          <a:p>
            <a:endParaRPr lang="en-US" u="sng" dirty="0" smtClean="0"/>
          </a:p>
          <a:p>
            <a:endParaRPr lang="en-US" u="sng" dirty="0" smtClean="0"/>
          </a:p>
          <a:p>
            <a:endParaRPr lang="en-US" u="sng" dirty="0" smtClean="0"/>
          </a:p>
          <a:p>
            <a:endParaRPr lang="en-US" u="sng" dirty="0" smtClean="0"/>
          </a:p>
          <a:p>
            <a:endParaRPr lang="en-US" u="sng" dirty="0" smtClean="0"/>
          </a:p>
          <a:p>
            <a:pPr lvl="0"/>
            <a:r>
              <a:rPr lang="en-US" b="1" u="sng" dirty="0" smtClean="0"/>
              <a:t>in Turbulent flow</a:t>
            </a:r>
            <a:endParaRPr lang="en-US" u="sng" dirty="0" smtClean="0"/>
          </a:p>
          <a:p>
            <a:endParaRPr lang="en-US" dirty="0"/>
          </a:p>
        </p:txBody>
      </p:sp>
      <p:sp>
        <p:nvSpPr>
          <p:cNvPr id="3" name="Title 2"/>
          <p:cNvSpPr>
            <a:spLocks noGrp="1"/>
          </p:cNvSpPr>
          <p:nvPr>
            <p:ph type="title"/>
          </p:nvPr>
        </p:nvSpPr>
        <p:spPr/>
        <p:txBody>
          <a:bodyPr>
            <a:normAutofit fontScale="90000"/>
          </a:bodyPr>
          <a:lstStyle/>
          <a:p>
            <a:pPr lvl="0"/>
            <a:r>
              <a:rPr lang="en-US" u="sng" dirty="0" smtClean="0"/>
              <a:t>Average (mean) linear velocity </a:t>
            </a:r>
            <a:r>
              <a:rPr lang="en-US" dirty="0" smtClean="0"/>
              <a:t/>
            </a:r>
            <a:br>
              <a:rPr lang="en-US" dirty="0" smtClean="0"/>
            </a:br>
            <a:r>
              <a:rPr lang="en-US" u="sng" dirty="0" smtClean="0"/>
              <a:t> </a:t>
            </a:r>
            <a:br>
              <a:rPr lang="en-US" u="sng" dirty="0" smtClean="0"/>
            </a:br>
            <a:endParaRPr lang="en-US" dirty="0"/>
          </a:p>
        </p:txBody>
      </p:sp>
      <p:sp>
        <p:nvSpPr>
          <p:cNvPr id="36866" name="Text Box 2"/>
          <p:cNvSpPr txBox="1">
            <a:spLocks noChangeArrowheads="1"/>
          </p:cNvSpPr>
          <p:nvPr/>
        </p:nvSpPr>
        <p:spPr bwMode="auto">
          <a:xfrm>
            <a:off x="928662" y="3214686"/>
            <a:ext cx="6500858" cy="4968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000000"/>
                </a:solidFill>
                <a:effectLst/>
                <a:latin typeface="Lucida Sans Unicode" pitchFamily="34" charset="0"/>
                <a:ea typeface="Arial" pitchFamily="34" charset="0"/>
                <a:cs typeface="Arial" pitchFamily="34" charset="0"/>
              </a:rPr>
              <a:t>∴ –</a:t>
            </a:r>
            <a:r>
              <a:rPr kumimoji="0" lang="en-US" sz="1600" b="0" i="0" u="none" strike="noStrike" cap="none" normalizeH="0" baseline="0" dirty="0" err="1" smtClean="0">
                <a:ln>
                  <a:noFill/>
                </a:ln>
                <a:solidFill>
                  <a:srgbClr val="000000"/>
                </a:solidFill>
                <a:effectLst/>
                <a:latin typeface="Calibri" pitchFamily="34" charset="0"/>
                <a:ea typeface="Arial" pitchFamily="34" charset="0"/>
                <a:cs typeface="Calibri" pitchFamily="34" charset="0"/>
              </a:rPr>
              <a:t>ΔP</a:t>
            </a:r>
            <a:r>
              <a:rPr kumimoji="0" lang="en-US" sz="1600" b="0" i="0" u="none" strike="noStrike" cap="none" normalizeH="0" baseline="0" dirty="0" err="1" smtClean="0">
                <a:ln>
                  <a:noFill/>
                </a:ln>
                <a:solidFill>
                  <a:srgbClr val="000000"/>
                </a:solidFill>
                <a:effectLst/>
                <a:latin typeface="Arial" pitchFamily="34" charset="0"/>
                <a:ea typeface="Arial" pitchFamily="34" charset="0"/>
                <a:cs typeface="Arial" pitchFamily="34" charset="0"/>
              </a:rPr>
              <a:t>fs</a:t>
            </a:r>
            <a:r>
              <a:rPr kumimoji="0" lang="en-US" sz="1600" b="0"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r>
              <a:rPr kumimoji="0" lang="en-US" sz="1600" b="0" i="0" u="none" strike="noStrike" cap="none" normalizeH="0" baseline="0" dirty="0" smtClean="0">
                <a:ln>
                  <a:noFill/>
                </a:ln>
                <a:solidFill>
                  <a:srgbClr val="000000"/>
                </a:solidFill>
                <a:effectLst/>
                <a:latin typeface="Calibri" pitchFamily="34" charset="0"/>
                <a:ea typeface="Arial" pitchFamily="34" charset="0"/>
                <a:cs typeface="Calibri" pitchFamily="34" charset="0"/>
              </a:rPr>
              <a:t>= (32 L μ u) / d</a:t>
            </a:r>
            <a:r>
              <a:rPr kumimoji="0" lang="en-US" sz="1600" b="0" i="0" u="none" strike="noStrike" cap="none" normalizeH="0" baseline="30000" dirty="0" smtClean="0">
                <a:ln>
                  <a:noFill/>
                </a:ln>
                <a:solidFill>
                  <a:srgbClr val="000000"/>
                </a:solidFill>
                <a:effectLst/>
                <a:latin typeface="Arial" pitchFamily="34" charset="0"/>
                <a:ea typeface="Arial" pitchFamily="34" charset="0"/>
                <a:cs typeface="Arial" pitchFamily="34" charset="0"/>
              </a:rPr>
              <a:t>2</a:t>
            </a:r>
            <a:r>
              <a:rPr kumimoji="0" lang="en-US" sz="1600" b="0" i="0" u="none" strike="noStrike" cap="none" normalizeH="0" baseline="0" dirty="0" smtClean="0">
                <a:ln>
                  <a:noFill/>
                </a:ln>
                <a:solidFill>
                  <a:srgbClr val="000000"/>
                </a:solidFill>
                <a:effectLst/>
                <a:latin typeface="Arial" pitchFamily="34" charset="0"/>
                <a:ea typeface="Arial" pitchFamily="34" charset="0"/>
                <a:cs typeface="Arial" pitchFamily="34" charset="0"/>
              </a:rPr>
              <a:t>                           Hagen–</a:t>
            </a:r>
            <a:r>
              <a:rPr kumimoji="0" lang="en-US" sz="1600" b="0" i="0" u="none" strike="noStrike" cap="none" normalizeH="0" baseline="0" dirty="0" err="1" smtClean="0">
                <a:ln>
                  <a:noFill/>
                </a:ln>
                <a:solidFill>
                  <a:srgbClr val="000000"/>
                </a:solidFill>
                <a:effectLst/>
                <a:latin typeface="Arial" pitchFamily="34" charset="0"/>
                <a:ea typeface="Arial" pitchFamily="34" charset="0"/>
                <a:cs typeface="Arial" pitchFamily="34" charset="0"/>
              </a:rPr>
              <a:t>Poiseuille</a:t>
            </a:r>
            <a:r>
              <a:rPr kumimoji="0" lang="en-US" sz="1600" b="0" i="0" u="none" strike="noStrike" cap="none" normalizeH="0" baseline="0" dirty="0" smtClean="0">
                <a:ln>
                  <a:noFill/>
                </a:ln>
                <a:solidFill>
                  <a:srgbClr val="000000"/>
                </a:solidFill>
                <a:effectLst/>
                <a:latin typeface="Arial" pitchFamily="34" charset="0"/>
                <a:ea typeface="Arial" pitchFamily="34" charset="0"/>
                <a:cs typeface="Arial" pitchFamily="34" charset="0"/>
              </a:rPr>
              <a:t> equation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214414" y="2143116"/>
            <a:ext cx="6429420" cy="369332"/>
          </a:xfrm>
          <a:prstGeom prst="rect">
            <a:avLst/>
          </a:prstGeom>
        </p:spPr>
        <p:txBody>
          <a:bodyPr wrap="square">
            <a:spAutoFit/>
          </a:bodyPr>
          <a:lstStyle/>
          <a:p>
            <a:r>
              <a:rPr lang="en-US" dirty="0" smtClean="0"/>
              <a:t> u = </a:t>
            </a:r>
            <a:r>
              <a:rPr lang="en-US" dirty="0" err="1" smtClean="0"/>
              <a:t>umax</a:t>
            </a:r>
            <a:r>
              <a:rPr lang="en-US" dirty="0" smtClean="0"/>
              <a:t>/2 = [(–</a:t>
            </a:r>
            <a:r>
              <a:rPr lang="en-US" dirty="0" err="1" smtClean="0"/>
              <a:t>ΔPfs</a:t>
            </a:r>
            <a:r>
              <a:rPr lang="en-US" dirty="0" smtClean="0"/>
              <a:t> R</a:t>
            </a:r>
            <a:r>
              <a:rPr lang="en-US" baseline="30000" dirty="0" smtClean="0"/>
              <a:t>2</a:t>
            </a:r>
            <a:r>
              <a:rPr lang="en-US" dirty="0" smtClean="0"/>
              <a:t>)/(8L μ)] = [(–</a:t>
            </a:r>
            <a:r>
              <a:rPr lang="en-US" dirty="0" err="1" smtClean="0"/>
              <a:t>ΔPfs</a:t>
            </a:r>
            <a:r>
              <a:rPr lang="en-US" dirty="0" smtClean="0"/>
              <a:t> d</a:t>
            </a:r>
            <a:r>
              <a:rPr lang="en-US" baseline="30000" dirty="0" smtClean="0"/>
              <a:t>2</a:t>
            </a:r>
            <a:r>
              <a:rPr lang="en-US" dirty="0" smtClean="0"/>
              <a:t>)/(32 L μ)] </a:t>
            </a:r>
            <a:endParaRPr lang="en-US" dirty="0"/>
          </a:p>
        </p:txBody>
      </p:sp>
      <p:sp>
        <p:nvSpPr>
          <p:cNvPr id="36867" name="Text Box 3"/>
          <p:cNvSpPr txBox="1">
            <a:spLocks noChangeArrowheads="1"/>
          </p:cNvSpPr>
          <p:nvPr/>
        </p:nvSpPr>
        <p:spPr bwMode="auto">
          <a:xfrm>
            <a:off x="928662" y="5072074"/>
            <a:ext cx="7143800" cy="4968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Lucida Sans Unicode" pitchFamily="34" charset="0"/>
                <a:ea typeface="Arial" pitchFamily="34" charset="0"/>
                <a:cs typeface="Arial" pitchFamily="34" charset="0"/>
              </a:rPr>
              <a:t>∴ </a:t>
            </a:r>
            <a:r>
              <a:rPr kumimoji="0" lang="en-US"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u = 49/60 </a:t>
            </a:r>
            <a:r>
              <a:rPr kumimoji="0" lang="en-US" sz="1600" b="0"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umax</a:t>
            </a:r>
            <a:r>
              <a:rPr kumimoji="0" lang="en-US"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 0.82 </a:t>
            </a:r>
            <a:r>
              <a:rPr kumimoji="0" lang="en-US" sz="1600" b="0"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umax</a:t>
            </a:r>
            <a:r>
              <a:rPr kumimoji="0" lang="en-US" sz="1600" b="0"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------------average velocity in turbulent flow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u="sng" dirty="0" smtClean="0"/>
              <a:t>in laminar flow </a:t>
            </a:r>
          </a:p>
          <a:p>
            <a:endParaRPr lang="en-US" b="1" u="sng" dirty="0" smtClean="0"/>
          </a:p>
          <a:p>
            <a:endParaRPr lang="en-US" b="1" u="sng" dirty="0" smtClean="0"/>
          </a:p>
          <a:p>
            <a:pPr lvl="0"/>
            <a:r>
              <a:rPr lang="en-US" b="1" u="sng" dirty="0" smtClean="0"/>
              <a:t>in Turbulent flow </a:t>
            </a:r>
            <a:endParaRPr lang="en-US" u="sng" dirty="0" smtClean="0"/>
          </a:p>
          <a:p>
            <a:r>
              <a:rPr lang="en-US" dirty="0" smtClean="0"/>
              <a:t> </a:t>
            </a:r>
          </a:p>
          <a:p>
            <a:r>
              <a:rPr lang="en-US" dirty="0" smtClean="0"/>
              <a:t> </a:t>
            </a:r>
          </a:p>
          <a:p>
            <a:r>
              <a:rPr lang="en-US" i="1" dirty="0" smtClean="0"/>
              <a:t>                                       </a:t>
            </a:r>
            <a:r>
              <a:rPr lang="en-US" dirty="0" smtClean="0"/>
              <a:t>for 2,500 &lt; Re &lt;100,000</a:t>
            </a:r>
          </a:p>
          <a:p>
            <a:r>
              <a:rPr lang="en-US" dirty="0" smtClean="0"/>
              <a:t> </a:t>
            </a:r>
          </a:p>
          <a:p>
            <a:r>
              <a:rPr lang="en-US" dirty="0" smtClean="0"/>
              <a:t>Or  </a:t>
            </a:r>
          </a:p>
          <a:p>
            <a:r>
              <a:rPr lang="en-US" dirty="0" smtClean="0"/>
              <a:t> </a:t>
            </a:r>
          </a:p>
          <a:p>
            <a:r>
              <a:rPr lang="en-US" dirty="0" smtClean="0"/>
              <a:t>and,                                 for 2,500 &lt; Re &lt;10,000,000 </a:t>
            </a:r>
          </a:p>
          <a:p>
            <a:r>
              <a:rPr lang="en-US" dirty="0" smtClean="0"/>
              <a:t> </a:t>
            </a:r>
          </a:p>
          <a:p>
            <a:r>
              <a:rPr lang="en-US" dirty="0" smtClean="0"/>
              <a:t>These equations are for </a:t>
            </a:r>
            <a:r>
              <a:rPr lang="en-US" b="1" i="1" u="sng" dirty="0" smtClean="0"/>
              <a:t>smooth pipes </a:t>
            </a:r>
            <a:r>
              <a:rPr lang="en-US" dirty="0" smtClean="0"/>
              <a:t>in turbulent flow</a:t>
            </a:r>
            <a:endParaRPr lang="en-US" b="1" u="sng" dirty="0" smtClean="0"/>
          </a:p>
          <a:p>
            <a:endParaRPr lang="en-US" dirty="0"/>
          </a:p>
        </p:txBody>
      </p:sp>
      <p:sp>
        <p:nvSpPr>
          <p:cNvPr id="3" name="Title 2"/>
          <p:cNvSpPr>
            <a:spLocks noGrp="1"/>
          </p:cNvSpPr>
          <p:nvPr>
            <p:ph type="title"/>
          </p:nvPr>
        </p:nvSpPr>
        <p:spPr/>
        <p:txBody>
          <a:bodyPr>
            <a:normAutofit fontScale="90000"/>
          </a:bodyPr>
          <a:lstStyle/>
          <a:p>
            <a:pPr lvl="0"/>
            <a:r>
              <a:rPr lang="en-US" u="sng" dirty="0" smtClean="0"/>
              <a:t>Friction factor</a:t>
            </a:r>
            <a:r>
              <a:rPr lang="en-US" dirty="0" smtClean="0"/>
              <a:t/>
            </a:r>
            <a:br>
              <a:rPr lang="en-US" dirty="0" smtClean="0"/>
            </a:br>
            <a:endParaRPr lang="en-US" dirty="0"/>
          </a:p>
        </p:txBody>
      </p:sp>
      <p:sp>
        <p:nvSpPr>
          <p:cNvPr id="37890" name="Text Box 2"/>
          <p:cNvSpPr txBox="1">
            <a:spLocks noChangeArrowheads="1"/>
          </p:cNvSpPr>
          <p:nvPr/>
        </p:nvSpPr>
        <p:spPr bwMode="auto">
          <a:xfrm>
            <a:off x="785786" y="2071678"/>
            <a:ext cx="7000924" cy="682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rgbClr val="000000"/>
                </a:solidFill>
                <a:effectLst/>
                <a:latin typeface="Lucida Sans Unicode" pitchFamily="34" charset="0"/>
                <a:ea typeface="Arial" pitchFamily="34" charset="0"/>
                <a:cs typeface="Arial" pitchFamily="34" charset="0"/>
              </a:rPr>
              <a:t>∴ </a:t>
            </a:r>
            <a:r>
              <a:rPr kumimoji="0" lang="en-US" sz="1400" b="0" i="0" u="none" strike="noStrike" cap="none" normalizeH="0" baseline="0" smtClean="0">
                <a:ln>
                  <a:noFill/>
                </a:ln>
                <a:solidFill>
                  <a:srgbClr val="000000"/>
                </a:solidFill>
                <a:effectLst/>
                <a:latin typeface="Arial" pitchFamily="34" charset="0"/>
                <a:ea typeface="Arial" pitchFamily="34" charset="0"/>
                <a:cs typeface="Arial" pitchFamily="34" charset="0"/>
              </a:rPr>
              <a:t>f = 16 / Re Fanning or Darcy friction factor in laminar flow.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Arial" pitchFamily="34" charset="0"/>
                <a:cs typeface="Arial" pitchFamily="34" charset="0"/>
              </a:rPr>
              <a:t>Or F = 64/Re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9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71604" y="3214687"/>
            <a:ext cx="1357322" cy="622926"/>
          </a:xfrm>
          <a:prstGeom prst="rect">
            <a:avLst/>
          </a:prstGeom>
          <a:noFill/>
        </p:spPr>
      </p:pic>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9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4000504"/>
            <a:ext cx="2428892" cy="361750"/>
          </a:xfrm>
          <a:prstGeom prst="rect">
            <a:avLst/>
          </a:prstGeom>
          <a:noFill/>
        </p:spPr>
      </p:pic>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9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4643446"/>
            <a:ext cx="2107421" cy="21431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For rough pipes, the ratio of (e/d) acts an important role in evaluating the friction factor in turbulent flow as shown in the following equation </a:t>
            </a:r>
          </a:p>
          <a:p>
            <a:endParaRPr lang="en-US" dirty="0"/>
          </a:p>
        </p:txBody>
      </p:sp>
      <p:sp>
        <p:nvSpPr>
          <p:cNvPr id="3" name="Title 2"/>
          <p:cNvSpPr>
            <a:spLocks noGrp="1"/>
          </p:cNvSpPr>
          <p:nvPr>
            <p:ph type="title"/>
          </p:nvPr>
        </p:nvSpPr>
        <p:spPr/>
        <p:txBody>
          <a:bodyPr/>
          <a:lstStyle/>
          <a:p>
            <a:endParaRPr lang="en-US"/>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24" y="2357430"/>
            <a:ext cx="3872306" cy="500066"/>
          </a:xfrm>
          <a:prstGeom prst="rect">
            <a:avLst/>
          </a:prstGeom>
          <a:noFill/>
        </p:spPr>
      </p:pic>
      <p:pic>
        <p:nvPicPr>
          <p:cNvPr id="6" name="Picture 5"/>
          <p:cNvPicPr/>
          <p:nvPr/>
        </p:nvPicPr>
        <p:blipFill>
          <a:blip r:embed="rId3" cstate="print"/>
          <a:srcRect/>
          <a:stretch>
            <a:fillRect/>
          </a:stretch>
        </p:blipFill>
        <p:spPr bwMode="auto">
          <a:xfrm>
            <a:off x="3286116" y="3286124"/>
            <a:ext cx="3000396" cy="21431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428604"/>
            <a:ext cx="8229600" cy="4525963"/>
          </a:xfrm>
        </p:spPr>
        <p:txBody>
          <a:bodyPr/>
          <a:lstStyle/>
          <a:p>
            <a:r>
              <a:rPr lang="en-US" b="1" u="sng" dirty="0" smtClean="0"/>
              <a:t>Graphical evaluation of friction factor </a:t>
            </a:r>
            <a:endParaRPr lang="en-US" dirty="0" smtClean="0"/>
          </a:p>
          <a:p>
            <a:endParaRPr lang="en-US" dirty="0"/>
          </a:p>
        </p:txBody>
      </p:sp>
      <p:pic>
        <p:nvPicPr>
          <p:cNvPr id="19458" name="Picture 2"/>
          <p:cNvPicPr>
            <a:picLocks noChangeAspect="1" noChangeArrowheads="1"/>
          </p:cNvPicPr>
          <p:nvPr/>
        </p:nvPicPr>
        <p:blipFill>
          <a:blip r:embed="rId2"/>
          <a:srcRect/>
          <a:stretch>
            <a:fillRect/>
          </a:stretch>
        </p:blipFill>
        <p:spPr bwMode="auto">
          <a:xfrm>
            <a:off x="785786" y="1071546"/>
            <a:ext cx="7909357" cy="564360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 </a:t>
            </a:r>
            <a:r>
              <a:rPr lang="en-US" b="1" u="sng" dirty="0" smtClean="0"/>
              <a:t>Sudden Expansion (Enlargement) Losses</a:t>
            </a:r>
          </a:p>
          <a:p>
            <a:endParaRPr lang="en-US" b="1" u="sng" dirty="0" smtClean="0"/>
          </a:p>
          <a:p>
            <a:endParaRPr lang="en-US" b="1" u="sng" dirty="0" smtClean="0"/>
          </a:p>
          <a:p>
            <a:endParaRPr lang="en-US" b="1" u="sng" dirty="0" smtClean="0"/>
          </a:p>
          <a:p>
            <a:endParaRPr lang="en-US" b="1" u="sng" dirty="0" smtClean="0"/>
          </a:p>
          <a:p>
            <a:r>
              <a:rPr lang="en-US" b="1" u="sng" dirty="0" smtClean="0"/>
              <a:t>Sudden Contraction Losses</a:t>
            </a:r>
            <a:endParaRPr lang="en-US" dirty="0"/>
          </a:p>
        </p:txBody>
      </p:sp>
      <p:sp>
        <p:nvSpPr>
          <p:cNvPr id="3" name="Title 2"/>
          <p:cNvSpPr>
            <a:spLocks noGrp="1"/>
          </p:cNvSpPr>
          <p:nvPr>
            <p:ph type="title"/>
          </p:nvPr>
        </p:nvSpPr>
        <p:spPr/>
        <p:txBody>
          <a:bodyPr/>
          <a:lstStyle/>
          <a:p>
            <a:r>
              <a:rPr lang="en-US" u="sng" dirty="0" smtClean="0"/>
              <a:t>Form Friction</a:t>
            </a:r>
            <a:endParaRPr lang="en-US" dirty="0"/>
          </a:p>
        </p:txBody>
      </p:sp>
      <p:pic>
        <p:nvPicPr>
          <p:cNvPr id="5" name="Picture 4"/>
          <p:cNvPicPr/>
          <p:nvPr/>
        </p:nvPicPr>
        <p:blipFill>
          <a:blip r:embed="rId2" cstate="print"/>
          <a:srcRect/>
          <a:stretch>
            <a:fillRect/>
          </a:stretch>
        </p:blipFill>
        <p:spPr bwMode="auto">
          <a:xfrm>
            <a:off x="5143504" y="2357430"/>
            <a:ext cx="2941326" cy="1357322"/>
          </a:xfrm>
          <a:prstGeom prst="rect">
            <a:avLst/>
          </a:prstGeom>
          <a:noFill/>
          <a:ln w="9525">
            <a:noFill/>
            <a:miter lim="800000"/>
            <a:headEnd/>
            <a:tailEnd/>
          </a:ln>
        </p:spPr>
      </p:pic>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5" y="2143116"/>
            <a:ext cx="1726175" cy="571504"/>
          </a:xfrm>
          <a:prstGeom prst="rect">
            <a:avLst/>
          </a:prstGeom>
          <a:noFill/>
        </p:spPr>
      </p:pic>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2857496"/>
            <a:ext cx="1143008" cy="619703"/>
          </a:xfrm>
          <a:prstGeom prst="rect">
            <a:avLst/>
          </a:prstGeom>
          <a:noFill/>
        </p:spPr>
      </p:pic>
      <p:pic>
        <p:nvPicPr>
          <p:cNvPr id="10" name="Picture 9"/>
          <p:cNvPicPr/>
          <p:nvPr/>
        </p:nvPicPr>
        <p:blipFill>
          <a:blip r:embed="rId5" cstate="print"/>
          <a:srcRect/>
          <a:stretch>
            <a:fillRect/>
          </a:stretch>
        </p:blipFill>
        <p:spPr bwMode="auto">
          <a:xfrm>
            <a:off x="5500694" y="4357694"/>
            <a:ext cx="2500330" cy="1214446"/>
          </a:xfrm>
          <a:prstGeom prst="rect">
            <a:avLst/>
          </a:prstGeom>
          <a:noFill/>
          <a:ln w="9525">
            <a:noFill/>
            <a:miter lim="800000"/>
            <a:headEnd/>
            <a:tailEnd/>
          </a:ln>
        </p:spPr>
      </p:pic>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728" y="4286256"/>
            <a:ext cx="1143008" cy="627260"/>
          </a:xfrm>
          <a:prstGeom prst="rect">
            <a:avLst/>
          </a:prstGeom>
          <a:noFill/>
        </p:spPr>
      </p:pic>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85852" y="5143512"/>
            <a:ext cx="2025112" cy="57150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857232"/>
            <a:ext cx="8229600" cy="4525963"/>
          </a:xfrm>
        </p:spPr>
        <p:txBody>
          <a:bodyPr/>
          <a:lstStyle/>
          <a:p>
            <a:r>
              <a:rPr lang="en-US" b="1" u="sng" dirty="0" smtClean="0"/>
              <a:t>Losses in Fittings and Valves </a:t>
            </a:r>
            <a:endParaRPr lang="en-US" dirty="0"/>
          </a:p>
        </p:txBody>
      </p:sp>
      <p:sp>
        <p:nvSpPr>
          <p:cNvPr id="3" name="Title 2"/>
          <p:cNvSpPr>
            <a:spLocks noGrp="1"/>
          </p:cNvSpPr>
          <p:nvPr>
            <p:ph type="title"/>
          </p:nvPr>
        </p:nvSpPr>
        <p:spPr>
          <a:xfrm>
            <a:off x="285720" y="0"/>
            <a:ext cx="8229600" cy="1143000"/>
          </a:xfrm>
        </p:spPr>
        <p:txBody>
          <a:bodyPr/>
          <a:lstStyle/>
          <a:p>
            <a:r>
              <a:rPr lang="en-US" u="sng" dirty="0" smtClean="0"/>
              <a:t>Form Friction</a:t>
            </a:r>
            <a:endParaRPr lang="en-US"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38" y="2214554"/>
            <a:ext cx="1093312" cy="571504"/>
          </a:xfrm>
          <a:prstGeom prst="rect">
            <a:avLst/>
          </a:prstGeom>
          <a:noFill/>
        </p:spPr>
      </p:pic>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3071810"/>
            <a:ext cx="1391488" cy="571504"/>
          </a:xfrm>
          <a:prstGeom prst="rect">
            <a:avLst/>
          </a:prstGeom>
          <a:noFill/>
        </p:spPr>
      </p:pic>
      <p:pic>
        <p:nvPicPr>
          <p:cNvPr id="8" name="Picture 7"/>
          <p:cNvPicPr/>
          <p:nvPr/>
        </p:nvPicPr>
        <p:blipFill>
          <a:blip r:embed="rId4" cstate="print"/>
          <a:srcRect/>
          <a:stretch>
            <a:fillRect/>
          </a:stretch>
        </p:blipFill>
        <p:spPr bwMode="auto">
          <a:xfrm>
            <a:off x="4643438" y="1357298"/>
            <a:ext cx="3643338" cy="1785950"/>
          </a:xfrm>
          <a:prstGeom prst="rect">
            <a:avLst/>
          </a:prstGeom>
          <a:noFill/>
          <a:ln w="9525">
            <a:noFill/>
            <a:miter lim="800000"/>
            <a:headEnd/>
            <a:tailEnd/>
          </a:ln>
        </p:spPr>
      </p:pic>
      <p:pic>
        <p:nvPicPr>
          <p:cNvPr id="9" name="Picture 8"/>
          <p:cNvPicPr/>
          <p:nvPr/>
        </p:nvPicPr>
        <p:blipFill>
          <a:blip r:embed="rId5" cstate="print"/>
          <a:srcRect b="61905"/>
          <a:stretch>
            <a:fillRect/>
          </a:stretch>
        </p:blipFill>
        <p:spPr bwMode="auto">
          <a:xfrm>
            <a:off x="1857356" y="4000504"/>
            <a:ext cx="4521204" cy="157163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endParaRPr lang="en-US"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472" y="5286388"/>
            <a:ext cx="4179123" cy="642942"/>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4000496" y="428604"/>
            <a:ext cx="4714908" cy="3856026"/>
          </a:xfrm>
          <a:prstGeom prst="rect">
            <a:avLst/>
          </a:prstGeom>
          <a:noFill/>
          <a:ln w="9525">
            <a:noFill/>
            <a:miter lim="800000"/>
            <a:headEnd/>
            <a:tailEnd/>
          </a:ln>
          <a:effectLst/>
        </p:spPr>
      </p:pic>
      <p:sp>
        <p:nvSpPr>
          <p:cNvPr id="7" name="Rectangle 6"/>
          <p:cNvSpPr/>
          <p:nvPr/>
        </p:nvSpPr>
        <p:spPr>
          <a:xfrm>
            <a:off x="500034" y="4786322"/>
            <a:ext cx="3286148" cy="369332"/>
          </a:xfrm>
          <a:prstGeom prst="rect">
            <a:avLst/>
          </a:prstGeom>
        </p:spPr>
        <p:txBody>
          <a:bodyPr wrap="square">
            <a:spAutoFit/>
          </a:bodyPr>
          <a:lstStyle/>
          <a:p>
            <a:r>
              <a:rPr lang="en-US" b="1" u="sng" dirty="0" smtClean="0"/>
              <a:t>Total Friction Losses </a:t>
            </a:r>
            <a:endParaRPr lang="en-US" b="1" dirty="0"/>
          </a:p>
        </p:txBody>
      </p:sp>
      <p:sp>
        <p:nvSpPr>
          <p:cNvPr id="8" name="Rectangle 7"/>
          <p:cNvSpPr/>
          <p:nvPr/>
        </p:nvSpPr>
        <p:spPr>
          <a:xfrm>
            <a:off x="4143372" y="4286256"/>
            <a:ext cx="4572000" cy="738664"/>
          </a:xfrm>
          <a:prstGeom prst="rect">
            <a:avLst/>
          </a:prstGeom>
        </p:spPr>
        <p:txBody>
          <a:bodyPr>
            <a:spAutoFit/>
          </a:bodyPr>
          <a:lstStyle/>
          <a:p>
            <a:r>
              <a:rPr lang="en-US" sz="1400" dirty="0" smtClean="0"/>
              <a:t>Typical commercial valve geometries: (</a:t>
            </a:r>
            <a:r>
              <a:rPr lang="en-US" sz="1400" i="1" dirty="0" smtClean="0"/>
              <a:t>a) gate valve; (b) globe valve; (c) angle valve; (d) swing-check valve; (e) disk type gate valve.</a:t>
            </a:r>
            <a:endParaRPr lang="en-US" sz="1400" dirty="0"/>
          </a:p>
        </p:txBody>
      </p:sp>
      <p:sp>
        <p:nvSpPr>
          <p:cNvPr id="10" name="Rectangle 9"/>
          <p:cNvSpPr/>
          <p:nvPr/>
        </p:nvSpPr>
        <p:spPr>
          <a:xfrm>
            <a:off x="1071538" y="3786190"/>
            <a:ext cx="1410964" cy="307777"/>
          </a:xfrm>
          <a:prstGeom prst="rect">
            <a:avLst/>
          </a:prstGeom>
        </p:spPr>
        <p:txBody>
          <a:bodyPr wrap="none">
            <a:spAutoFit/>
          </a:bodyPr>
          <a:lstStyle/>
          <a:p>
            <a:r>
              <a:rPr lang="en-US" sz="1400" dirty="0" smtClean="0"/>
              <a:t>Butterfly valve</a:t>
            </a:r>
            <a:endParaRPr lang="en-US" sz="1400" dirty="0"/>
          </a:p>
        </p:txBody>
      </p:sp>
      <p:pic>
        <p:nvPicPr>
          <p:cNvPr id="11" name="Picture 3"/>
          <p:cNvPicPr>
            <a:picLocks noChangeAspect="1" noChangeArrowheads="1"/>
          </p:cNvPicPr>
          <p:nvPr/>
        </p:nvPicPr>
        <p:blipFill>
          <a:blip r:embed="rId4"/>
          <a:srcRect/>
          <a:stretch>
            <a:fillRect/>
          </a:stretch>
        </p:blipFill>
        <p:spPr bwMode="auto">
          <a:xfrm>
            <a:off x="1000100" y="1071546"/>
            <a:ext cx="1452566" cy="260009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142984"/>
            <a:ext cx="8329642" cy="4864307"/>
          </a:xfrm>
        </p:spPr>
        <p:txBody>
          <a:bodyPr>
            <a:normAutofit fontScale="85000" lnSpcReduction="20000"/>
          </a:bodyPr>
          <a:lstStyle/>
          <a:p>
            <a:pPr marL="231775" indent="-231775">
              <a:lnSpc>
                <a:spcPct val="90000"/>
              </a:lnSpc>
              <a:spcBef>
                <a:spcPct val="50000"/>
              </a:spcBef>
              <a:buClr>
                <a:schemeClr val="bg2"/>
              </a:buClr>
              <a:buFontTx/>
              <a:buChar char="•"/>
              <a:tabLst>
                <a:tab pos="739775" algn="l"/>
                <a:tab pos="1030288" algn="l"/>
              </a:tabLst>
            </a:pPr>
            <a:r>
              <a:rPr lang="en-US" sz="2800" dirty="0" smtClean="0">
                <a:latin typeface="Times New Roman" pitchFamily="18" charset="0"/>
                <a:cs typeface="Times New Roman" pitchFamily="18" charset="0"/>
              </a:rPr>
              <a:t>Flow in pipes can be divided into two different regimes, i.e. </a:t>
            </a:r>
            <a:r>
              <a:rPr lang="en-US" sz="2800" i="1" dirty="0" smtClean="0">
                <a:latin typeface="Times New Roman" pitchFamily="18" charset="0"/>
                <a:cs typeface="Times New Roman" pitchFamily="18" charset="0"/>
              </a:rPr>
              <a:t>laminar</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turbulence</a:t>
            </a:r>
            <a:r>
              <a:rPr lang="en-US" sz="2800" dirty="0" smtClean="0">
                <a:latin typeface="Times New Roman" pitchFamily="18" charset="0"/>
                <a:cs typeface="Times New Roman" pitchFamily="18" charset="0"/>
              </a:rPr>
              <a:t>.</a:t>
            </a:r>
          </a:p>
          <a:p>
            <a:pPr marL="231775" indent="-231775">
              <a:lnSpc>
                <a:spcPct val="90000"/>
              </a:lnSpc>
              <a:spcBef>
                <a:spcPct val="50000"/>
              </a:spcBef>
              <a:buClr>
                <a:schemeClr val="bg2"/>
              </a:buClr>
              <a:buFontTx/>
              <a:buChar char="•"/>
              <a:tabLst>
                <a:tab pos="739775" algn="l"/>
                <a:tab pos="1030288" algn="l"/>
              </a:tabLst>
            </a:pPr>
            <a:r>
              <a:rPr lang="en-US" sz="2800" dirty="0" smtClean="0">
                <a:latin typeface="Times New Roman" pitchFamily="18" charset="0"/>
                <a:cs typeface="Times New Roman" pitchFamily="18" charset="0"/>
              </a:rPr>
              <a:t>The experiment to differentiate between both regimes was introduced </a:t>
            </a:r>
            <a:r>
              <a:rPr lang="en-GB" sz="2800" dirty="0" smtClean="0">
                <a:latin typeface="Times New Roman" pitchFamily="18" charset="0"/>
                <a:cs typeface="Times New Roman" pitchFamily="18" charset="0"/>
              </a:rPr>
              <a:t>in </a:t>
            </a:r>
            <a:r>
              <a:rPr lang="en-US" sz="2800" dirty="0" smtClean="0">
                <a:latin typeface="Times New Roman" pitchFamily="18" charset="0"/>
                <a:cs typeface="Times New Roman" pitchFamily="18" charset="0"/>
              </a:rPr>
              <a:t>1883 by </a:t>
            </a:r>
            <a:r>
              <a:rPr lang="en-GB" sz="2800" dirty="0" smtClean="0">
                <a:latin typeface="Times New Roman" pitchFamily="18" charset="0"/>
                <a:cs typeface="Times New Roman" pitchFamily="18" charset="0"/>
              </a:rPr>
              <a:t>Osborne Reynolds (1842–1912), an English physicist who is famous in fluid experiments in early days.</a:t>
            </a:r>
          </a:p>
          <a:p>
            <a:r>
              <a:rPr lang="en-US" sz="2800" dirty="0" smtClean="0">
                <a:latin typeface="Times New Roman" pitchFamily="18" charset="0"/>
                <a:cs typeface="Times New Roman" pitchFamily="18" charset="0"/>
              </a:rPr>
              <a:t>The velocity, together with fluid properties, namely density </a:t>
            </a:r>
            <a:r>
              <a:rPr lang="en-US" sz="2800" i="1"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and dynamic viscosity </a:t>
            </a:r>
            <a:r>
              <a:rPr lang="en-US" sz="2800" i="1" dirty="0" smtClean="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rPr>
              <a:t>, as well as pipe diameter </a:t>
            </a:r>
            <a:r>
              <a:rPr lang="en-US" sz="2800" i="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forms the dimensionless Reynolds number, that is</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From Reynolds’ experiment, he suggested that Re </a:t>
            </a:r>
            <a:r>
              <a:rPr lang="en-GB" sz="2800" dirty="0" smtClean="0">
                <a:latin typeface="Times New Roman" pitchFamily="18" charset="0"/>
                <a:cs typeface="Times New Roman" pitchFamily="18" charset="0"/>
              </a:rPr>
              <a:t>&lt;</a:t>
            </a:r>
            <a:r>
              <a:rPr lang="en-US" sz="2800" dirty="0" smtClean="0">
                <a:latin typeface="Times New Roman" pitchFamily="18" charset="0"/>
                <a:cs typeface="Times New Roman" pitchFamily="18" charset="0"/>
              </a:rPr>
              <a:t> 2100 for laminar flows and Re </a:t>
            </a:r>
            <a:r>
              <a:rPr lang="en-GB" sz="2800" dirty="0" smtClean="0">
                <a:latin typeface="Times New Roman" pitchFamily="18" charset="0"/>
                <a:cs typeface="Times New Roman" pitchFamily="18" charset="0"/>
              </a:rPr>
              <a:t>&gt;</a:t>
            </a:r>
            <a:r>
              <a:rPr lang="en-US" sz="2800" dirty="0" smtClean="0">
                <a:latin typeface="Times New Roman" pitchFamily="18" charset="0"/>
                <a:cs typeface="Times New Roman" pitchFamily="18" charset="0"/>
              </a:rPr>
              <a:t> 4000 for turbulent flows.  The range of Re between 2100 and 4000 represents transitional flows</a:t>
            </a:r>
          </a:p>
          <a:p>
            <a:endParaRPr lang="en-US" dirty="0"/>
          </a:p>
        </p:txBody>
      </p:sp>
      <p:sp>
        <p:nvSpPr>
          <p:cNvPr id="3" name="Title 2"/>
          <p:cNvSpPr>
            <a:spLocks noGrp="1"/>
          </p:cNvSpPr>
          <p:nvPr>
            <p:ph type="title"/>
          </p:nvPr>
        </p:nvSpPr>
        <p:spPr/>
        <p:txBody>
          <a:bodyPr/>
          <a:lstStyle/>
          <a:p>
            <a:r>
              <a:rPr lang="en-US" dirty="0" smtClean="0"/>
              <a:t>Types of Flow</a:t>
            </a:r>
            <a:endParaRPr lang="en-US" dirty="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38" y="3929066"/>
            <a:ext cx="1543061" cy="85725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42852"/>
            <a:ext cx="8229600" cy="6429420"/>
          </a:xfrm>
        </p:spPr>
        <p:txBody>
          <a:bodyPr>
            <a:normAutofit lnSpcReduction="10000"/>
          </a:bodyPr>
          <a:lstStyle/>
          <a:p>
            <a:endParaRPr lang="en-US" sz="1600" b="1" i="1" u="sng" dirty="0" smtClean="0"/>
          </a:p>
          <a:p>
            <a:r>
              <a:rPr lang="en-US" sz="1500" b="1" i="1" u="sng" dirty="0" smtClean="0"/>
              <a:t>Example 4</a:t>
            </a:r>
          </a:p>
          <a:p>
            <a:r>
              <a:rPr lang="en-US" sz="1500" dirty="0" smtClean="0"/>
              <a:t> Determine the velocity of efflux from the nozzle in the wall of the reservoir of Figure below. Then find the discharge through the nozzle. Neglect losses. </a:t>
            </a:r>
          </a:p>
          <a:p>
            <a:endParaRPr lang="en-US" sz="1500" dirty="0" smtClean="0"/>
          </a:p>
          <a:p>
            <a:endParaRPr lang="en-US" sz="1500" dirty="0" smtClean="0"/>
          </a:p>
          <a:p>
            <a:endParaRPr lang="en-US" sz="1500" dirty="0" smtClean="0"/>
          </a:p>
          <a:p>
            <a:endParaRPr lang="en-US" sz="1500" dirty="0" smtClean="0"/>
          </a:p>
          <a:p>
            <a:endParaRPr lang="en-US" sz="1500" b="1" i="1" u="sng" dirty="0" smtClean="0"/>
          </a:p>
          <a:p>
            <a:endParaRPr lang="en-US" sz="1500" b="1" i="1" u="sng" dirty="0" smtClean="0"/>
          </a:p>
          <a:p>
            <a:r>
              <a:rPr lang="en-US" sz="1500" b="1" i="1" u="sng" dirty="0" smtClean="0"/>
              <a:t>Example 5</a:t>
            </a:r>
          </a:p>
          <a:p>
            <a:r>
              <a:rPr lang="en-US" sz="1500" dirty="0" smtClean="0"/>
              <a:t>Oil, with 900 kg/m and 0.00001 m/s, flows at 0.2m3 /s through 500 m of 200-mmdiameter cast-iron pipe. Determine (a) the head loss and (b) the pressure drop if the pipe slopes down at 10° in the flow direction.</a:t>
            </a:r>
          </a:p>
          <a:p>
            <a:endParaRPr lang="en-US" sz="1500" b="1" i="1" u="sng" dirty="0" smtClean="0"/>
          </a:p>
          <a:p>
            <a:r>
              <a:rPr lang="en-US" sz="1500" b="1" i="1" u="sng" dirty="0" smtClean="0"/>
              <a:t>Example 6</a:t>
            </a:r>
            <a:endParaRPr lang="en-US" sz="1500" dirty="0" smtClean="0"/>
          </a:p>
          <a:p>
            <a:r>
              <a:rPr lang="en-US" sz="1500" dirty="0" smtClean="0"/>
              <a:t>A pump draws 69.1 gal/min of liquid solution having a density of 114.8 lb/ft3 from an open storage feed tank of large cross-sectional area through a 3.068″I.D. suction pipe. The pump discharges its flow through a 2.067″I.D. line to an open over head tank. The end of the discharge line is 50′ above the level of the liquid in the feed tank. The friction losses in the piping system are F = 10 ft </a:t>
            </a:r>
            <a:r>
              <a:rPr lang="en-US" sz="1500" dirty="0" err="1" smtClean="0"/>
              <a:t>lbf</a:t>
            </a:r>
            <a:r>
              <a:rPr lang="en-US" sz="1500" dirty="0" smtClean="0"/>
              <a:t>/lb. what pressure must the pump develop and what is the horsepower of the pump if its efficiency is η=0.65.</a:t>
            </a:r>
          </a:p>
          <a:p>
            <a:r>
              <a:rPr lang="en-US" sz="2800" dirty="0" smtClean="0"/>
              <a:t> </a:t>
            </a:r>
          </a:p>
          <a:p>
            <a:endParaRPr lang="en-US" dirty="0"/>
          </a:p>
        </p:txBody>
      </p:sp>
      <p:pic>
        <p:nvPicPr>
          <p:cNvPr id="4" name="Picture 3"/>
          <p:cNvPicPr/>
          <p:nvPr/>
        </p:nvPicPr>
        <p:blipFill>
          <a:blip r:embed="rId2" cstate="print"/>
          <a:srcRect/>
          <a:stretch>
            <a:fillRect/>
          </a:stretch>
        </p:blipFill>
        <p:spPr bwMode="auto">
          <a:xfrm>
            <a:off x="6072199" y="1214422"/>
            <a:ext cx="2286016" cy="17145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472518" cy="6215106"/>
          </a:xfrm>
        </p:spPr>
        <p:txBody>
          <a:bodyPr>
            <a:normAutofit fontScale="85000" lnSpcReduction="20000"/>
          </a:bodyPr>
          <a:lstStyle/>
          <a:p>
            <a:r>
              <a:rPr lang="en-US" sz="1600" b="1" i="1" u="sng" dirty="0" smtClean="0"/>
              <a:t>Example 7</a:t>
            </a:r>
            <a:endParaRPr lang="en-US" sz="1600" dirty="0" smtClean="0"/>
          </a:p>
          <a:p>
            <a:r>
              <a:rPr lang="en-US" sz="1600" dirty="0" smtClean="0"/>
              <a:t>The siphon of Fig. 3.14 is filled with water and discharging at 2.80 </a:t>
            </a:r>
            <a:r>
              <a:rPr lang="en-US" sz="1600" dirty="0" err="1" smtClean="0"/>
              <a:t>cfs</a:t>
            </a:r>
            <a:r>
              <a:rPr lang="en-US" sz="1600" dirty="0" smtClean="0"/>
              <a:t>. Find the losses from point 1 to point 3 in terms of velocity head u2/2g. find the pressure at point 2 if two-third of the Losses occur between points I and2</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b="1" i="1" u="sng" dirty="0" smtClean="0"/>
              <a:t>Example 8</a:t>
            </a:r>
            <a:endParaRPr lang="en-US" sz="1600" dirty="0" smtClean="0"/>
          </a:p>
          <a:p>
            <a:r>
              <a:rPr lang="en-US" sz="1600" dirty="0" smtClean="0"/>
              <a:t>A conical tube of 4 m length is fixed at an inclined angle of 30° with the horizontal-line and its small diameter upwards. The velocity at smaller end is (u1 = 5 m/s), while (u2 = 2 m/s) at other end. The head losses in the tub is [0.35 (u1-u2)2/2g]. Determine the pressure head at lower end if the flow takes place in down direction and the pressure head at smaller end is 2 m of liquid.</a:t>
            </a:r>
          </a:p>
          <a:p>
            <a:endParaRPr lang="en-US" sz="1600" b="1" i="1" u="sng" dirty="0" smtClean="0"/>
          </a:p>
          <a:p>
            <a:endParaRPr lang="en-US" sz="1600" b="1" i="1" u="sng" dirty="0" smtClean="0"/>
          </a:p>
          <a:p>
            <a:r>
              <a:rPr lang="en-US" sz="1600" b="1" i="1" u="sng" dirty="0" smtClean="0"/>
              <a:t>Example 9</a:t>
            </a:r>
            <a:endParaRPr lang="en-US" sz="1600" dirty="0" smtClean="0"/>
          </a:p>
          <a:p>
            <a:r>
              <a:rPr lang="en-US" sz="1600" dirty="0" smtClean="0"/>
              <a:t>A pump developing a pressure of 800 </a:t>
            </a:r>
            <a:r>
              <a:rPr lang="en-US" sz="1600" dirty="0" err="1" smtClean="0"/>
              <a:t>kPa</a:t>
            </a:r>
            <a:r>
              <a:rPr lang="en-US" sz="1600" dirty="0" smtClean="0"/>
              <a:t> is used to pump water through a 150 mm pipe, 300 m long to a reservoir 60 m higher. With the valves fully open, the flow rate obtained is 0.05 m3/s. As a result of corrosion and </a:t>
            </a:r>
            <a:r>
              <a:rPr lang="en-US" sz="1600" dirty="0" err="1" smtClean="0"/>
              <a:t>scalling</a:t>
            </a:r>
            <a:r>
              <a:rPr lang="en-US" sz="1600" dirty="0" smtClean="0"/>
              <a:t> the effective absolute roughness of the pipe surface increases by a factor of 10 by what percentage is the flow rate reduced. μ= 1 </a:t>
            </a:r>
            <a:r>
              <a:rPr lang="en-US" sz="1600" dirty="0" err="1" smtClean="0"/>
              <a:t>mPa.s</a:t>
            </a:r>
            <a:endParaRPr lang="en-US" sz="1600" dirty="0" smtClean="0"/>
          </a:p>
          <a:p>
            <a:r>
              <a:rPr lang="en-US" sz="1600" dirty="0" smtClean="0"/>
              <a:t> </a:t>
            </a:r>
          </a:p>
          <a:p>
            <a:r>
              <a:rPr lang="en-US" sz="1600" dirty="0" smtClean="0"/>
              <a:t> </a:t>
            </a:r>
          </a:p>
          <a:p>
            <a:endParaRPr lang="en-US" dirty="0"/>
          </a:p>
        </p:txBody>
      </p:sp>
      <p:pic>
        <p:nvPicPr>
          <p:cNvPr id="4" name="Picture 3"/>
          <p:cNvPicPr/>
          <p:nvPr/>
        </p:nvPicPr>
        <p:blipFill>
          <a:blip r:embed="rId2" cstate="print"/>
          <a:srcRect/>
          <a:stretch>
            <a:fillRect/>
          </a:stretch>
        </p:blipFill>
        <p:spPr bwMode="auto">
          <a:xfrm>
            <a:off x="5000628" y="1285860"/>
            <a:ext cx="2786082" cy="18573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500042"/>
            <a:ext cx="8443914" cy="5786478"/>
          </a:xfrm>
        </p:spPr>
        <p:txBody>
          <a:bodyPr>
            <a:normAutofit fontScale="40000" lnSpcReduction="20000"/>
          </a:bodyPr>
          <a:lstStyle/>
          <a:p>
            <a:r>
              <a:rPr lang="en-US" b="1" i="1" u="sng" dirty="0" smtClean="0"/>
              <a:t>Example 10</a:t>
            </a:r>
            <a:endParaRPr lang="en-US" dirty="0" smtClean="0"/>
          </a:p>
          <a:p>
            <a:endParaRPr lang="en-US" dirty="0" smtClean="0"/>
          </a:p>
          <a:p>
            <a:r>
              <a:rPr lang="en-US" sz="3500" dirty="0" smtClean="0"/>
              <a:t>A liquid of specific weight g 58 lb/ft3 flows by gravity through a 1-ft </a:t>
            </a:r>
          </a:p>
          <a:p>
            <a:r>
              <a:rPr lang="en-US" sz="3500" dirty="0" smtClean="0"/>
              <a:t>tank and a 1-ft capillary  tube at a rate of 0.15 ft3/h, as shown in</a:t>
            </a:r>
          </a:p>
          <a:p>
            <a:r>
              <a:rPr lang="en-US" sz="3500" dirty="0" smtClean="0"/>
              <a:t> Fig.  Sections 1 and 2 are at atmospheric pressure. </a:t>
            </a:r>
          </a:p>
          <a:p>
            <a:r>
              <a:rPr lang="en-US" sz="3500" dirty="0" smtClean="0"/>
              <a:t>Neglecting entrance effects, compute the viscosity of the liquid.</a:t>
            </a:r>
          </a:p>
          <a:p>
            <a:endParaRPr lang="en-US" sz="3700" dirty="0" smtClean="0">
              <a:latin typeface="Times New Roman" pitchFamily="18" charset="0"/>
              <a:cs typeface="Times New Roman" pitchFamily="18" charset="0"/>
            </a:endParaRPr>
          </a:p>
          <a:p>
            <a:endParaRPr lang="en-US" dirty="0" smtClean="0"/>
          </a:p>
          <a:p>
            <a:r>
              <a:rPr lang="en-US" dirty="0" smtClean="0"/>
              <a:t> </a:t>
            </a:r>
          </a:p>
          <a:p>
            <a:endParaRPr lang="en-US" dirty="0" smtClean="0"/>
          </a:p>
          <a:p>
            <a:endParaRPr lang="en-US" dirty="0" smtClean="0"/>
          </a:p>
          <a:p>
            <a:endParaRPr lang="en-US" dirty="0" smtClean="0"/>
          </a:p>
          <a:p>
            <a:endParaRPr lang="en-US" sz="3400" dirty="0" smtClean="0"/>
          </a:p>
          <a:p>
            <a:r>
              <a:rPr lang="en-US" sz="3400" b="1" i="1" u="sng" dirty="0" smtClean="0"/>
              <a:t>Example 11</a:t>
            </a:r>
            <a:endParaRPr lang="en-US" sz="3400" dirty="0" smtClean="0"/>
          </a:p>
          <a:p>
            <a:r>
              <a:rPr lang="en-US" sz="3400" dirty="0" smtClean="0"/>
              <a:t>630 cm3/s water at 320 K is pumped in a 40 mm I.D. pipe through a length of 150 m in horizontal direction and up through a vertical height of 10 m. In the pipe there is a control valve which may be taken as equivalent to 200 pipe diameters and also other fittings equivalent to 60 pipe diameters. Also other pipe fittings equivalent to 60 pipe diameters. Also in the line there is a heat exchanger across which there is a loss in head of 1.5 m H2o. If the main pipe has a roughness of 0.0002 m, what power must supplied to the pump if η = 60%, μ= 0.65 </a:t>
            </a:r>
            <a:r>
              <a:rPr lang="en-US" sz="3400" dirty="0" err="1" smtClean="0"/>
              <a:t>mPa.s</a:t>
            </a:r>
            <a:r>
              <a:rPr lang="en-US" sz="3400" dirty="0" smtClean="0"/>
              <a:t>.</a:t>
            </a:r>
          </a:p>
          <a:p>
            <a:pPr>
              <a:buNone/>
            </a:pPr>
            <a:r>
              <a:rPr lang="en-US" sz="3400" dirty="0" smtClean="0"/>
              <a:t> </a:t>
            </a:r>
          </a:p>
          <a:p>
            <a:pPr>
              <a:buNone/>
            </a:pPr>
            <a:r>
              <a:rPr lang="en-US" sz="3400" b="1" i="1" u="sng" dirty="0" smtClean="0"/>
              <a:t>Example 12</a:t>
            </a:r>
            <a:endParaRPr lang="en-US" sz="3400" dirty="0" smtClean="0"/>
          </a:p>
          <a:p>
            <a:pPr>
              <a:buNone/>
            </a:pPr>
            <a:r>
              <a:rPr lang="en-US" sz="3400" dirty="0" smtClean="0"/>
              <a:t> </a:t>
            </a:r>
          </a:p>
          <a:p>
            <a:pPr>
              <a:buNone/>
            </a:pPr>
            <a:r>
              <a:rPr lang="en-US" sz="3400" dirty="0" smtClean="0"/>
              <a:t>A pump driven by an electric motor is now added to the system. The motor delivers 10.5 hp. The flow rate and inlet pressure remain constant and the pump</a:t>
            </a:r>
          </a:p>
          <a:p>
            <a:pPr>
              <a:buNone/>
            </a:pPr>
            <a:r>
              <a:rPr lang="en-US" sz="3400" dirty="0" smtClean="0"/>
              <a:t>efficiency is 71.4 %, determine the new exit pressure.</a:t>
            </a:r>
            <a:endParaRPr lang="en-US" sz="3400" dirty="0"/>
          </a:p>
        </p:txBody>
      </p:sp>
      <p:pic>
        <p:nvPicPr>
          <p:cNvPr id="17410" name="Picture 2"/>
          <p:cNvPicPr>
            <a:picLocks noChangeAspect="1" noChangeArrowheads="1"/>
          </p:cNvPicPr>
          <p:nvPr/>
        </p:nvPicPr>
        <p:blipFill>
          <a:blip r:embed="rId2"/>
          <a:srcRect/>
          <a:stretch>
            <a:fillRect/>
          </a:stretch>
        </p:blipFill>
        <p:spPr bwMode="auto">
          <a:xfrm>
            <a:off x="7072330" y="285728"/>
            <a:ext cx="1681166" cy="247429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6286544"/>
          </a:xfrm>
        </p:spPr>
        <p:txBody>
          <a:bodyPr>
            <a:normAutofit fontScale="25000" lnSpcReduction="20000"/>
          </a:bodyPr>
          <a:lstStyle/>
          <a:p>
            <a:pPr>
              <a:buNone/>
            </a:pPr>
            <a:r>
              <a:rPr lang="en-US" b="1" i="1" u="sng" dirty="0" smtClean="0"/>
              <a:t>Example 13</a:t>
            </a:r>
            <a:endParaRPr lang="en-US" dirty="0" smtClean="0"/>
          </a:p>
          <a:p>
            <a:pPr>
              <a:buNone/>
            </a:pPr>
            <a:r>
              <a:rPr lang="en-US" sz="4400" dirty="0" smtClean="0"/>
              <a:t>An elevated storage tank contains water at 82.2°C as shown in Figure below. It is desired to have a discharge rate at point 2 of 0.223 ft3/s. What must be the height H in ft of the surface of the water in the tank relative to discharge point? The pipe is schedule 40, e = 1.5 x10-4 ft. Take that ρ = 60.52 lb/ft3, μ= 2.33 x10-4 lb/</a:t>
            </a:r>
            <a:r>
              <a:rPr lang="en-US" sz="4400" dirty="0" err="1" smtClean="0"/>
              <a:t>ft.s</a:t>
            </a:r>
            <a:r>
              <a:rPr lang="en-US" sz="4400" dirty="0" smtClean="0"/>
              <a:t>.</a:t>
            </a:r>
          </a:p>
          <a:p>
            <a:pPr>
              <a:buNone/>
            </a:pPr>
            <a:r>
              <a:rPr lang="en-US" sz="4400" dirty="0" smtClean="0"/>
              <a:t> </a:t>
            </a:r>
          </a:p>
          <a:p>
            <a:pPr>
              <a:buNone/>
            </a:pPr>
            <a:r>
              <a:rPr lang="en-US" sz="4400" dirty="0" smtClean="0"/>
              <a:t> </a:t>
            </a:r>
          </a:p>
          <a:p>
            <a:pPr>
              <a:buNone/>
            </a:pPr>
            <a:r>
              <a:rPr lang="en-US" sz="4400" dirty="0" smtClean="0"/>
              <a:t> </a:t>
            </a:r>
          </a:p>
          <a:p>
            <a:pPr>
              <a:buNone/>
            </a:pPr>
            <a:r>
              <a:rPr lang="en-US" sz="4400" dirty="0" smtClean="0"/>
              <a:t> </a:t>
            </a:r>
          </a:p>
          <a:p>
            <a:pPr>
              <a:buNone/>
            </a:pPr>
            <a:endParaRPr lang="en-US" sz="4400" dirty="0" smtClean="0"/>
          </a:p>
          <a:p>
            <a:pPr>
              <a:buNone/>
            </a:pPr>
            <a:endParaRPr lang="en-US" sz="4400" dirty="0" smtClean="0"/>
          </a:p>
          <a:p>
            <a:pPr>
              <a:buNone/>
            </a:pPr>
            <a:endParaRPr lang="en-US" sz="4400" b="1" i="1" u="sng" dirty="0" smtClean="0"/>
          </a:p>
          <a:p>
            <a:pPr>
              <a:buNone/>
            </a:pPr>
            <a:endParaRPr lang="en-US" sz="4400" b="1" i="1" u="sng" dirty="0" smtClean="0"/>
          </a:p>
          <a:p>
            <a:pPr>
              <a:buNone/>
            </a:pPr>
            <a:r>
              <a:rPr lang="en-US" sz="4400" b="1" i="1" u="sng" dirty="0" smtClean="0"/>
              <a:t>Example 14</a:t>
            </a:r>
            <a:endParaRPr lang="en-US" sz="4400" dirty="0" smtClean="0"/>
          </a:p>
          <a:p>
            <a:r>
              <a:rPr lang="en-US" sz="5600" dirty="0" smtClean="0">
                <a:latin typeface="Times New Roman" pitchFamily="18" charset="0"/>
                <a:cs typeface="Times New Roman" pitchFamily="18" charset="0"/>
              </a:rPr>
              <a:t>Water, 1.94 slugs/ft and 0.000011 ft/s, is pumped between two reservoirs at 0.2 ft/s through 400 ft of 2-in-diameter pipe and several minor losses, as shown in Fig.. The roughness ratio is /</a:t>
            </a:r>
            <a:r>
              <a:rPr lang="en-US" sz="5600" i="1" dirty="0" smtClean="0">
                <a:latin typeface="Times New Roman" pitchFamily="18" charset="0"/>
                <a:cs typeface="Times New Roman" pitchFamily="18" charset="0"/>
              </a:rPr>
              <a:t>d 0.001. Compute the pump horsepower required.</a:t>
            </a:r>
            <a:endParaRPr lang="en-US" sz="5600" dirty="0" smtClean="0">
              <a:latin typeface="Times New Roman" pitchFamily="18" charset="0"/>
              <a:cs typeface="Times New Roman" pitchFamily="18" charset="0"/>
            </a:endParaRPr>
          </a:p>
          <a:p>
            <a:pPr>
              <a:buNone/>
            </a:pPr>
            <a:r>
              <a:rPr lang="en-US" sz="5600" dirty="0" smtClean="0">
                <a:latin typeface="Times New Roman" pitchFamily="18" charset="0"/>
                <a:cs typeface="Times New Roman" pitchFamily="18" charset="0"/>
              </a:rPr>
              <a:t> </a:t>
            </a:r>
          </a:p>
          <a:p>
            <a:pPr>
              <a:buNone/>
            </a:pPr>
            <a:endParaRPr lang="en-US" sz="4400" dirty="0" smtClean="0"/>
          </a:p>
          <a:p>
            <a:pPr>
              <a:buNone/>
            </a:pPr>
            <a:endParaRPr lang="en-US" sz="4400" dirty="0" smtClean="0"/>
          </a:p>
          <a:p>
            <a:pPr>
              <a:buNone/>
            </a:pPr>
            <a:r>
              <a:rPr lang="en-US" sz="4400" dirty="0" smtClean="0"/>
              <a:t> </a:t>
            </a:r>
          </a:p>
          <a:p>
            <a:pPr>
              <a:buNone/>
            </a:pPr>
            <a:r>
              <a:rPr lang="en-US" sz="4400" dirty="0" smtClean="0"/>
              <a:t> </a:t>
            </a:r>
          </a:p>
          <a:p>
            <a:pPr>
              <a:buNone/>
            </a:pPr>
            <a:r>
              <a:rPr lang="en-US" sz="4400" dirty="0" smtClean="0"/>
              <a:t> </a:t>
            </a:r>
          </a:p>
          <a:p>
            <a:pPr>
              <a:buNone/>
            </a:pPr>
            <a:endParaRPr lang="en-US" sz="4400" b="1" i="1" u="sng" dirty="0" smtClean="0"/>
          </a:p>
          <a:p>
            <a:pPr>
              <a:buNone/>
            </a:pPr>
            <a:endParaRPr lang="en-US" sz="4400" b="1" i="1" u="sng" dirty="0" smtClean="0"/>
          </a:p>
          <a:p>
            <a:pPr>
              <a:buNone/>
            </a:pPr>
            <a:endParaRPr lang="en-US" sz="4400" dirty="0" smtClean="0"/>
          </a:p>
          <a:p>
            <a:pPr>
              <a:buNone/>
            </a:pPr>
            <a:r>
              <a:rPr lang="en-US" sz="4400" dirty="0" smtClean="0"/>
              <a:t> </a:t>
            </a:r>
            <a:r>
              <a:rPr lang="en-US" sz="4400" b="1" i="1" u="sng" dirty="0" smtClean="0"/>
              <a:t>Example 15</a:t>
            </a:r>
            <a:endParaRPr lang="en-US" sz="4400" dirty="0" smtClean="0"/>
          </a:p>
          <a:p>
            <a:pPr>
              <a:buNone/>
            </a:pPr>
            <a:r>
              <a:rPr lang="en-US" sz="4400" b="1" i="1" dirty="0" smtClean="0"/>
              <a:t> </a:t>
            </a:r>
            <a:r>
              <a:rPr lang="en-US" sz="4400" dirty="0" smtClean="0"/>
              <a:t>The pump in Fig. E3.20 delivers water (62.4 </a:t>
            </a:r>
            <a:r>
              <a:rPr lang="en-US" sz="4400" dirty="0" err="1" smtClean="0"/>
              <a:t>lbf</a:t>
            </a:r>
            <a:r>
              <a:rPr lang="en-US" sz="4400" dirty="0" smtClean="0"/>
              <a:t>/ft3) at 3 ft3/s to a machine at section 2, which is 20 ft higher than the reservoir surface. The losses between 1 and 2 are given by </a:t>
            </a:r>
            <a:r>
              <a:rPr lang="en-US" sz="4400" dirty="0" err="1" smtClean="0"/>
              <a:t>hf</a:t>
            </a:r>
            <a:r>
              <a:rPr lang="en-US" sz="4400" dirty="0" smtClean="0"/>
              <a:t> =_ Ku</a:t>
            </a:r>
            <a:r>
              <a:rPr lang="en-US" sz="4400" baseline="30000" dirty="0" smtClean="0"/>
              <a:t>2</a:t>
            </a:r>
            <a:r>
              <a:rPr lang="en-US" sz="4400" dirty="0" smtClean="0"/>
              <a:t>  /(2g), where K _ 7.5 is a dimensionless loss coefficient. Take α= 1.07. Find the horsepower required for the pump if it is 80 percent efficient. </a:t>
            </a:r>
          </a:p>
          <a:p>
            <a:pPr>
              <a:buNone/>
            </a:pPr>
            <a:endParaRPr lang="en-US" dirty="0" smtClean="0"/>
          </a:p>
          <a:p>
            <a:pPr>
              <a:buNone/>
            </a:pPr>
            <a:r>
              <a:rPr lang="en-US" dirty="0" smtClean="0"/>
              <a:t> </a:t>
            </a:r>
          </a:p>
          <a:p>
            <a:pPr>
              <a:buNone/>
            </a:pPr>
            <a:r>
              <a:rPr lang="en-US" dirty="0" smtClean="0"/>
              <a:t> </a:t>
            </a:r>
          </a:p>
          <a:p>
            <a:pPr>
              <a:buNone/>
            </a:pPr>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endParaRPr lang="en-US" dirty="0"/>
          </a:p>
        </p:txBody>
      </p:sp>
      <p:pic>
        <p:nvPicPr>
          <p:cNvPr id="4" name="Picture 3"/>
          <p:cNvPicPr/>
          <p:nvPr/>
        </p:nvPicPr>
        <p:blipFill>
          <a:blip r:embed="rId2" cstate="print"/>
          <a:srcRect/>
          <a:stretch>
            <a:fillRect/>
          </a:stretch>
        </p:blipFill>
        <p:spPr bwMode="auto">
          <a:xfrm>
            <a:off x="5357818" y="5431655"/>
            <a:ext cx="3357586" cy="142634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3071802" y="571480"/>
            <a:ext cx="5689916" cy="150019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143372" y="2857496"/>
            <a:ext cx="4510095" cy="184597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Boundary Layer</a:t>
            </a:r>
            <a:endParaRPr lang="en-US" dirty="0"/>
          </a:p>
        </p:txBody>
      </p:sp>
      <p:pic>
        <p:nvPicPr>
          <p:cNvPr id="4" name="Picture 3"/>
          <p:cNvPicPr/>
          <p:nvPr/>
        </p:nvPicPr>
        <p:blipFill>
          <a:blip r:embed="rId2" cstate="print"/>
          <a:srcRect/>
          <a:stretch>
            <a:fillRect/>
          </a:stretch>
        </p:blipFill>
        <p:spPr bwMode="auto">
          <a:xfrm>
            <a:off x="857224" y="1214422"/>
            <a:ext cx="7000924" cy="4714908"/>
          </a:xfrm>
          <a:prstGeom prst="rect">
            <a:avLst/>
          </a:prstGeom>
          <a:noFill/>
          <a:ln w="9525">
            <a:noFill/>
            <a:miter lim="800000"/>
            <a:headEnd/>
            <a:tailEnd/>
          </a:ln>
        </p:spPr>
      </p:pic>
      <p:sp>
        <p:nvSpPr>
          <p:cNvPr id="6" name="Rectangle 5"/>
          <p:cNvSpPr/>
          <p:nvPr/>
        </p:nvSpPr>
        <p:spPr>
          <a:xfrm>
            <a:off x="2071670" y="6072206"/>
            <a:ext cx="4213013" cy="369332"/>
          </a:xfrm>
          <a:prstGeom prst="rect">
            <a:avLst/>
          </a:prstGeom>
        </p:spPr>
        <p:txBody>
          <a:bodyPr wrap="none">
            <a:spAutoFit/>
          </a:bodyPr>
          <a:lstStyle/>
          <a:p>
            <a:r>
              <a:rPr lang="en-US" dirty="0"/>
              <a:t>Boundary layer for flow on flat plate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Boundary Layer</a:t>
            </a:r>
            <a:endParaRPr lang="en-US" dirty="0"/>
          </a:p>
        </p:txBody>
      </p:sp>
      <p:pic>
        <p:nvPicPr>
          <p:cNvPr id="4" name="Picture 3"/>
          <p:cNvPicPr/>
          <p:nvPr/>
        </p:nvPicPr>
        <p:blipFill>
          <a:blip r:embed="rId2" cstate="print"/>
          <a:srcRect/>
          <a:stretch>
            <a:fillRect/>
          </a:stretch>
        </p:blipFill>
        <p:spPr bwMode="auto">
          <a:xfrm>
            <a:off x="2357422" y="1071546"/>
            <a:ext cx="5159274" cy="4761055"/>
          </a:xfrm>
          <a:prstGeom prst="rect">
            <a:avLst/>
          </a:prstGeom>
          <a:noFill/>
          <a:ln w="9525">
            <a:noFill/>
            <a:miter lim="800000"/>
            <a:headEnd/>
            <a:tailEnd/>
          </a:ln>
        </p:spPr>
      </p:pic>
      <p:sp>
        <p:nvSpPr>
          <p:cNvPr id="5" name="Rectangle 1"/>
          <p:cNvSpPr>
            <a:spLocks noChangeArrowheads="1"/>
          </p:cNvSpPr>
          <p:nvPr/>
        </p:nvSpPr>
        <p:spPr bwMode="auto">
          <a:xfrm>
            <a:off x="1071538" y="5929330"/>
            <a:ext cx="6800260"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Developing velocity profiles and pressure changes in the entrance of a duct flow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For fully developed velocity profile to be formed in laminar flow, the approximate entry length (Le) of pipe having diameter d, is: - </a:t>
            </a:r>
          </a:p>
          <a:p>
            <a:r>
              <a:rPr lang="en-US" dirty="0" smtClean="0"/>
              <a:t> </a:t>
            </a:r>
          </a:p>
          <a:p>
            <a:r>
              <a:rPr lang="en-US" dirty="0" smtClean="0"/>
              <a:t>Le/d = 0.0575 Re -------------------laminar </a:t>
            </a:r>
          </a:p>
          <a:p>
            <a:r>
              <a:rPr lang="en-US" dirty="0" smtClean="0"/>
              <a:t> </a:t>
            </a:r>
          </a:p>
          <a:p>
            <a:r>
              <a:rPr lang="en-US" dirty="0" smtClean="0"/>
              <a:t>In turbulent flow the boundary layers grow faster, and </a:t>
            </a:r>
            <a:r>
              <a:rPr lang="en-US" i="1" dirty="0" smtClean="0"/>
              <a:t>Le </a:t>
            </a:r>
            <a:r>
              <a:rPr lang="en-US" dirty="0" smtClean="0"/>
              <a:t>is relatively shorter, according to the approximation for smooth walls</a:t>
            </a:r>
          </a:p>
          <a:p>
            <a:r>
              <a:rPr lang="en-US" dirty="0" smtClean="0"/>
              <a:t> </a:t>
            </a:r>
          </a:p>
          <a:p>
            <a:pPr rtl="1"/>
            <a:r>
              <a:rPr lang="en-US" dirty="0" smtClean="0"/>
              <a:t>                    ------------------turbulent</a:t>
            </a:r>
            <a:endParaRPr lang="en-US" dirty="0"/>
          </a:p>
        </p:txBody>
      </p:sp>
      <p:sp>
        <p:nvSpPr>
          <p:cNvPr id="3" name="Title 2"/>
          <p:cNvSpPr>
            <a:spLocks noGrp="1"/>
          </p:cNvSpPr>
          <p:nvPr>
            <p:ph type="title"/>
          </p:nvPr>
        </p:nvSpPr>
        <p:spPr/>
        <p:txBody>
          <a:bodyPr/>
          <a:lstStyle/>
          <a:p>
            <a:r>
              <a:rPr lang="en-US" dirty="0" smtClean="0"/>
              <a:t>The Boundary Layer</a:t>
            </a:r>
            <a:endParaRPr lang="en-US"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2910" y="4929198"/>
            <a:ext cx="1928826" cy="71690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Example</a:t>
            </a:r>
            <a:endParaRPr lang="en-US" dirty="0" smtClean="0"/>
          </a:p>
          <a:p>
            <a:r>
              <a:rPr lang="en-US" dirty="0" smtClean="0"/>
              <a:t>A 0.5in-diameter water pipe is 60 ft long and delivers water at 5 gal/min at 20°C. What fraction of this pipe is taken up by the entrance region?</a:t>
            </a:r>
          </a:p>
          <a:p>
            <a:endParaRPr lang="en-US" dirty="0"/>
          </a:p>
        </p:txBody>
      </p:sp>
      <p:sp>
        <p:nvSpPr>
          <p:cNvPr id="3" name="Title 2"/>
          <p:cNvSpPr>
            <a:spLocks noGrp="1"/>
          </p:cNvSpPr>
          <p:nvPr>
            <p:ph type="title"/>
          </p:nvPr>
        </p:nvSpPr>
        <p:spPr/>
        <p:txBody>
          <a:bodyPr/>
          <a:lstStyle/>
          <a:p>
            <a:r>
              <a:rPr lang="en-US" dirty="0" smtClean="0"/>
              <a:t>The Boundary Layer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duct is noncircular, the analysis of fully developed flow follows that of the circular pipe but is more complicated algebraically. For laminar flow, one can solve the exact equations of continuity and momentum. For turbulent flow, the logarithm-law velocity profile can be used, or (better and simpler) the hydraulic diameter is an excellent approximation.</a:t>
            </a:r>
          </a:p>
          <a:p>
            <a:endParaRPr lang="en-US" dirty="0"/>
          </a:p>
        </p:txBody>
      </p:sp>
      <p:sp>
        <p:nvSpPr>
          <p:cNvPr id="3" name="Title 2"/>
          <p:cNvSpPr>
            <a:spLocks noGrp="1"/>
          </p:cNvSpPr>
          <p:nvPr>
            <p:ph type="title"/>
          </p:nvPr>
        </p:nvSpPr>
        <p:spPr/>
        <p:txBody>
          <a:bodyPr/>
          <a:lstStyle/>
          <a:p>
            <a:r>
              <a:rPr lang="en-US" dirty="0" smtClean="0"/>
              <a:t>Flow in non-circular pipe</a:t>
            </a:r>
            <a:endParaRPr lang="en-US" dirty="0"/>
          </a:p>
        </p:txBody>
      </p:sp>
      <p:pic>
        <p:nvPicPr>
          <p:cNvPr id="4" name="Picture 2"/>
          <p:cNvPicPr>
            <a:picLocks noChangeAspect="1" noChangeArrowheads="1"/>
          </p:cNvPicPr>
          <p:nvPr/>
        </p:nvPicPr>
        <p:blipFill>
          <a:blip r:embed="rId2"/>
          <a:srcRect/>
          <a:stretch>
            <a:fillRect/>
          </a:stretch>
        </p:blipFill>
        <p:spPr bwMode="auto">
          <a:xfrm>
            <a:off x="2285984" y="5357826"/>
            <a:ext cx="4633616" cy="78581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Multiple pipe system</a:t>
            </a:r>
            <a:endParaRPr lang="en-US" dirty="0"/>
          </a:p>
        </p:txBody>
      </p:sp>
      <p:pic>
        <p:nvPicPr>
          <p:cNvPr id="2050" name="Picture 2"/>
          <p:cNvPicPr>
            <a:picLocks noChangeAspect="1" noChangeArrowheads="1"/>
          </p:cNvPicPr>
          <p:nvPr/>
        </p:nvPicPr>
        <p:blipFill>
          <a:blip r:embed="rId2"/>
          <a:srcRect/>
          <a:stretch>
            <a:fillRect/>
          </a:stretch>
        </p:blipFill>
        <p:spPr bwMode="auto">
          <a:xfrm>
            <a:off x="1828800" y="1524000"/>
            <a:ext cx="5486400" cy="3810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Flow</a:t>
            </a:r>
            <a:endParaRPr lang="en-US" dirty="0"/>
          </a:p>
        </p:txBody>
      </p:sp>
      <p:pic>
        <p:nvPicPr>
          <p:cNvPr id="1027" name="Picture 3"/>
          <p:cNvPicPr>
            <a:picLocks noChangeAspect="1" noChangeArrowheads="1"/>
          </p:cNvPicPr>
          <p:nvPr/>
        </p:nvPicPr>
        <p:blipFill>
          <a:blip r:embed="rId2"/>
          <a:srcRect/>
          <a:stretch>
            <a:fillRect/>
          </a:stretch>
        </p:blipFill>
        <p:spPr bwMode="auto">
          <a:xfrm>
            <a:off x="1000100" y="1857364"/>
            <a:ext cx="3357577" cy="4476769"/>
          </a:xfrm>
          <a:prstGeom prst="rect">
            <a:avLst/>
          </a:prstGeom>
          <a:noFill/>
          <a:ln w="9525">
            <a:noFill/>
            <a:miter lim="800000"/>
            <a:headEnd/>
            <a:tailEnd/>
          </a:ln>
          <a:effectLst/>
        </p:spPr>
      </p:pic>
      <p:pic>
        <p:nvPicPr>
          <p:cNvPr id="5" name="Content Placeholder 3"/>
          <p:cNvPicPr>
            <a:picLocks noGrp="1"/>
          </p:cNvPicPr>
          <p:nvPr>
            <p:ph idx="1"/>
          </p:nvPr>
        </p:nvPicPr>
        <p:blipFill>
          <a:blip r:embed="rId3" cstate="print"/>
          <a:srcRect/>
          <a:stretch>
            <a:fillRect/>
          </a:stretch>
        </p:blipFill>
        <p:spPr bwMode="auto">
          <a:xfrm>
            <a:off x="4286248" y="2071678"/>
            <a:ext cx="4508446" cy="383108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Example: </a:t>
            </a:r>
            <a:r>
              <a:rPr lang="en-US" dirty="0" smtClean="0"/>
              <a:t>Given is a three-pipe </a:t>
            </a:r>
            <a:r>
              <a:rPr lang="en-US" smtClean="0"/>
              <a:t>series </a:t>
            </a:r>
            <a:r>
              <a:rPr lang="en-US" smtClean="0"/>
              <a:t>system</a:t>
            </a:r>
            <a:r>
              <a:rPr lang="en-US" i="1" smtClean="0"/>
              <a:t>. </a:t>
            </a:r>
            <a:r>
              <a:rPr lang="en-US" i="1" dirty="0" smtClean="0"/>
              <a:t>The total pressure drop is </a:t>
            </a:r>
            <a:r>
              <a:rPr lang="en-US" i="1" dirty="0" err="1" smtClean="0"/>
              <a:t>pA-pB</a:t>
            </a:r>
            <a:r>
              <a:rPr lang="en-US" i="1" dirty="0" smtClean="0"/>
              <a:t>=</a:t>
            </a:r>
            <a:r>
              <a:rPr lang="en-US" dirty="0" smtClean="0"/>
              <a:t>150,000 </a:t>
            </a:r>
            <a:r>
              <a:rPr lang="en-US" dirty="0" smtClean="0"/>
              <a:t>Pa, and the elevation drop is </a:t>
            </a:r>
            <a:r>
              <a:rPr lang="en-US" i="1" dirty="0" err="1" smtClean="0"/>
              <a:t>zA-zB</a:t>
            </a:r>
            <a:r>
              <a:rPr lang="en-US" i="1" dirty="0" smtClean="0"/>
              <a:t>=5m . The pipe data </a:t>
            </a:r>
            <a:r>
              <a:rPr lang="en-US" dirty="0" smtClean="0"/>
              <a:t>are</a:t>
            </a:r>
          </a:p>
          <a:p>
            <a:endParaRPr lang="en-US" dirty="0" smtClean="0"/>
          </a:p>
          <a:p>
            <a:endParaRPr lang="en-US" dirty="0" smtClean="0"/>
          </a:p>
          <a:p>
            <a:endParaRPr lang="en-US" dirty="0" smtClean="0"/>
          </a:p>
          <a:p>
            <a:endParaRPr lang="en-US" dirty="0" smtClean="0"/>
          </a:p>
          <a:p>
            <a:endParaRPr lang="en-US" i="1" dirty="0" smtClean="0"/>
          </a:p>
          <a:p>
            <a:endParaRPr lang="en-US" i="1" dirty="0" smtClean="0"/>
          </a:p>
          <a:p>
            <a:r>
              <a:rPr lang="en-US" dirty="0" smtClean="0"/>
              <a:t>The fluid is water, </a:t>
            </a:r>
            <a:r>
              <a:rPr lang="en-US" dirty="0" smtClean="0"/>
              <a:t>. </a:t>
            </a:r>
            <a:r>
              <a:rPr lang="en-US" dirty="0" smtClean="0"/>
              <a:t>Calculate the flow rate </a:t>
            </a:r>
            <a:r>
              <a:rPr lang="en-US" i="1" dirty="0" smtClean="0"/>
              <a:t>Q in </a:t>
            </a:r>
            <a:r>
              <a:rPr lang="en-US" i="1" dirty="0" smtClean="0"/>
              <a:t>m3</a:t>
            </a:r>
            <a:r>
              <a:rPr lang="en-US" dirty="0" smtClean="0"/>
              <a:t>/h </a:t>
            </a:r>
            <a:r>
              <a:rPr lang="en-US" dirty="0" smtClean="0"/>
              <a:t>through the system</a:t>
            </a:r>
            <a:r>
              <a:rPr lang="en-US" dirty="0" smtClean="0"/>
              <a:t>.</a:t>
            </a:r>
          </a:p>
          <a:p>
            <a:endParaRPr lang="en-US" dirty="0" smtClean="0"/>
          </a:p>
          <a:p>
            <a:r>
              <a:rPr lang="en-US" dirty="0" smtClean="0"/>
              <a:t>Example: </a:t>
            </a:r>
            <a:r>
              <a:rPr lang="en-US" dirty="0" smtClean="0"/>
              <a:t>Assume that the same three pipes in </a:t>
            </a:r>
            <a:r>
              <a:rPr lang="en-US" dirty="0" smtClean="0"/>
              <a:t>above example are </a:t>
            </a:r>
            <a:r>
              <a:rPr lang="en-US" dirty="0" smtClean="0"/>
              <a:t>now in parallel with the same total head loss of 20.3 m. Compute the total flow rate </a:t>
            </a:r>
            <a:r>
              <a:rPr lang="en-US" i="1" dirty="0" smtClean="0"/>
              <a:t>Q, neglecting minor losses.</a:t>
            </a:r>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857356" y="2357430"/>
            <a:ext cx="4933950" cy="13239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latin typeface="Times New Roman" pitchFamily="18" charset="0"/>
                <a:cs typeface="Times New Roman" pitchFamily="18" charset="0"/>
              </a:rPr>
              <a:t>Example</a:t>
            </a:r>
          </a:p>
          <a:p>
            <a:r>
              <a:rPr lang="en-US" dirty="0" smtClean="0">
                <a:latin typeface="Times New Roman" pitchFamily="18" charset="0"/>
                <a:cs typeface="Times New Roman" pitchFamily="18" charset="0"/>
              </a:rPr>
              <a:t>Consider a water flow in a pipe having a diameter of </a:t>
            </a:r>
            <a:r>
              <a:rPr lang="en-US" i="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 20 mm which </a:t>
            </a:r>
            <a:r>
              <a:rPr lang="en-US" dirty="0" err="1" smtClean="0">
                <a:latin typeface="Times New Roman" pitchFamily="18" charset="0"/>
                <a:cs typeface="Times New Roman" pitchFamily="18" charset="0"/>
              </a:rPr>
              <a:t>isintended</a:t>
            </a:r>
            <a:r>
              <a:rPr lang="en-US" dirty="0" smtClean="0">
                <a:latin typeface="Times New Roman" pitchFamily="18" charset="0"/>
                <a:cs typeface="Times New Roman" pitchFamily="18" charset="0"/>
              </a:rPr>
              <a:t> to fill a 0.35 liter container.  Calculate the minimum time required if the flow is laminar, and the maximum time required if the flow is turbulent.</a:t>
            </a:r>
          </a:p>
          <a:p>
            <a:pPr rtl="1"/>
            <a:r>
              <a:rPr lang="en-US" dirty="0" smtClean="0">
                <a:latin typeface="Times New Roman" pitchFamily="18" charset="0"/>
                <a:cs typeface="Times New Roman" pitchFamily="18" charset="0"/>
              </a:rPr>
              <a:t>Use density </a:t>
            </a:r>
            <a:r>
              <a:rPr lang="en-US" i="1"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 998 kg/m3 and dynamic viscosity </a:t>
            </a:r>
            <a:r>
              <a:rPr lang="en-US" i="1"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 1.12</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10–3 kg/</a:t>
            </a:r>
            <a:r>
              <a:rPr lang="en-US" dirty="0" err="1" smtClean="0">
                <a:latin typeface="Times New Roman" pitchFamily="18" charset="0"/>
                <a:cs typeface="Times New Roman" pitchFamily="18" charset="0"/>
              </a:rPr>
              <a:t>m</a:t>
            </a:r>
            <a:r>
              <a:rPr lang="en-US" dirty="0" err="1" smtClean="0">
                <a:latin typeface="Times New Roman" pitchFamily="18" charset="0"/>
                <a:cs typeface="Times New Roman" pitchFamily="18" charset="0"/>
                <a:sym typeface="Symbol"/>
              </a:rPr>
              <a:t></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p>
          <a:p>
            <a:r>
              <a:rPr lang="en-US" dirty="0" smtClean="0"/>
              <a:t>– Mass cannot be created or destroyed           →             Continuity Equation</a:t>
            </a:r>
          </a:p>
          <a:p>
            <a:r>
              <a:rPr lang="en-US" dirty="0" smtClean="0"/>
              <a:t>– </a:t>
            </a:r>
            <a:r>
              <a:rPr lang="en-US" b="1" dirty="0" smtClean="0"/>
              <a:t>F</a:t>
            </a:r>
            <a:r>
              <a:rPr lang="en-US" dirty="0" smtClean="0"/>
              <a:t>=m</a:t>
            </a:r>
            <a:r>
              <a:rPr lang="en-US" b="1" dirty="0" smtClean="0"/>
              <a:t>a </a:t>
            </a:r>
            <a:r>
              <a:rPr lang="en-US" dirty="0" smtClean="0"/>
              <a:t>(Newton’s 2ndlaw)                            →              Momentum Equation</a:t>
            </a:r>
          </a:p>
          <a:p>
            <a:r>
              <a:rPr lang="en-US" dirty="0" smtClean="0"/>
              <a:t>– Energy cannot be created or destroyed        →                  Energy Equation</a:t>
            </a:r>
          </a:p>
          <a:p>
            <a:r>
              <a:rPr lang="en-US" dirty="0" smtClean="0"/>
              <a:t> </a:t>
            </a:r>
          </a:p>
          <a:p>
            <a:pPr>
              <a:buNone/>
            </a:pPr>
            <a:endParaRPr lang="en-US" dirty="0"/>
          </a:p>
        </p:txBody>
      </p:sp>
      <p:sp>
        <p:nvSpPr>
          <p:cNvPr id="3" name="Title 2"/>
          <p:cNvSpPr>
            <a:spLocks noGrp="1"/>
          </p:cNvSpPr>
          <p:nvPr>
            <p:ph type="title"/>
          </p:nvPr>
        </p:nvSpPr>
        <p:spPr/>
        <p:txBody>
          <a:bodyPr/>
          <a:lstStyle/>
          <a:p>
            <a:r>
              <a:rPr lang="en-US" dirty="0" smtClean="0"/>
              <a:t>Governing Equations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a:t>
            </a:r>
            <a:r>
              <a:rPr lang="en-US" b="1" dirty="0" smtClean="0"/>
              <a:t>Continuity Equation ( Overall Mass Balance)</a:t>
            </a:r>
          </a:p>
          <a:p>
            <a:r>
              <a:rPr lang="en-US" dirty="0" smtClean="0"/>
              <a:t>Its also called (conservation of mass)</a:t>
            </a:r>
            <a:endParaRPr lang="en-US" dirty="0"/>
          </a:p>
        </p:txBody>
      </p:sp>
      <p:pic>
        <p:nvPicPr>
          <p:cNvPr id="4" name="Picture 3"/>
          <p:cNvPicPr/>
          <p:nvPr/>
        </p:nvPicPr>
        <p:blipFill>
          <a:blip r:embed="rId2" cstate="print"/>
          <a:srcRect/>
          <a:stretch>
            <a:fillRect/>
          </a:stretch>
        </p:blipFill>
        <p:spPr bwMode="auto">
          <a:xfrm>
            <a:off x="5000628" y="3214686"/>
            <a:ext cx="2761518" cy="2071702"/>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4414" y="2928934"/>
            <a:ext cx="935188" cy="285752"/>
          </a:xfrm>
          <a:prstGeom prst="rect">
            <a:avLst/>
          </a:prstGeom>
          <a:noFill/>
        </p:spPr>
      </p:pic>
      <p:pic>
        <p:nvPicPr>
          <p:cNvPr id="1741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2976" y="3357562"/>
            <a:ext cx="1104797" cy="500066"/>
          </a:xfrm>
          <a:prstGeom prst="rect">
            <a:avLst/>
          </a:prstGeom>
          <a:noFill/>
        </p:spPr>
      </p:pic>
      <p:pic>
        <p:nvPicPr>
          <p:cNvPr id="1740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71538" y="4071942"/>
            <a:ext cx="1805433" cy="285752"/>
          </a:xfrm>
          <a:prstGeom prst="rect">
            <a:avLst/>
          </a:prstGeom>
          <a:noFill/>
        </p:spPr>
      </p:pic>
      <p:sp>
        <p:nvSpPr>
          <p:cNvPr id="17413" name="Rectangle 5"/>
          <p:cNvSpPr>
            <a:spLocks noChangeArrowheads="1"/>
          </p:cNvSpPr>
          <p:nvPr/>
        </p:nvSpPr>
        <p:spPr bwMode="auto">
          <a:xfrm>
            <a:off x="642910" y="42860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4" name="Rectangle 6"/>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0" y="1743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728" y="5072074"/>
            <a:ext cx="1289990" cy="280988"/>
          </a:xfrm>
          <a:prstGeom prst="rect">
            <a:avLst/>
          </a:prstGeom>
          <a:noFill/>
        </p:spPr>
      </p:pic>
      <p:pic>
        <p:nvPicPr>
          <p:cNvPr id="174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28728" y="5572140"/>
            <a:ext cx="1380617" cy="500066"/>
          </a:xfrm>
          <a:prstGeom prst="rect">
            <a:avLst/>
          </a:prstGeom>
          <a:noFill/>
        </p:spPr>
      </p:pic>
      <p:sp>
        <p:nvSpPr>
          <p:cNvPr id="17418" name="Rectangle 10"/>
          <p:cNvSpPr>
            <a:spLocks noChangeArrowheads="1"/>
          </p:cNvSpPr>
          <p:nvPr/>
        </p:nvSpPr>
        <p:spPr bwMode="auto">
          <a:xfrm>
            <a:off x="428596" y="4429132"/>
            <a:ext cx="4305987"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 incompressible fluid (the density is constant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with velocity) then</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lstStyle/>
          <a:p>
            <a:r>
              <a:rPr lang="en-US" b="1" dirty="0" smtClean="0"/>
              <a:t>2 </a:t>
            </a:r>
            <a:r>
              <a:rPr lang="en-US" b="1" dirty="0" err="1" smtClean="0"/>
              <a:t>Momontume</a:t>
            </a:r>
            <a:r>
              <a:rPr lang="en-US" b="1" dirty="0" smtClean="0"/>
              <a:t> Equation and Bernoulli Equation </a:t>
            </a:r>
          </a:p>
          <a:p>
            <a:r>
              <a:rPr lang="en-US" sz="2000" dirty="0" smtClean="0"/>
              <a:t>Its also called equation of motion</a:t>
            </a:r>
          </a:p>
          <a:p>
            <a:r>
              <a:rPr lang="en-US" sz="2000" dirty="0" smtClean="0"/>
              <a:t>consider a small element of the flowing fluid as shown below, </a:t>
            </a:r>
          </a:p>
          <a:p>
            <a:r>
              <a:rPr lang="en-US" sz="2000" dirty="0" smtClean="0"/>
              <a:t>Let: </a:t>
            </a:r>
          </a:p>
          <a:p>
            <a:r>
              <a:rPr lang="en-US" sz="2000" dirty="0" err="1" smtClean="0"/>
              <a:t>dA</a:t>
            </a:r>
            <a:r>
              <a:rPr lang="en-US" sz="2000" dirty="0" smtClean="0"/>
              <a:t>: cross-sectional area of the fluid element, </a:t>
            </a:r>
          </a:p>
          <a:p>
            <a:r>
              <a:rPr lang="en-US" sz="2000" dirty="0" err="1" smtClean="0"/>
              <a:t>dL</a:t>
            </a:r>
            <a:r>
              <a:rPr lang="en-US" sz="2000" dirty="0" smtClean="0"/>
              <a:t>: Length of the fluid element’ </a:t>
            </a:r>
          </a:p>
          <a:p>
            <a:r>
              <a:rPr lang="en-US" sz="2000" dirty="0" err="1" smtClean="0"/>
              <a:t>dW</a:t>
            </a:r>
            <a:r>
              <a:rPr lang="en-US" sz="2000" dirty="0" smtClean="0"/>
              <a:t>: Weight of the fluid element’ </a:t>
            </a:r>
          </a:p>
          <a:p>
            <a:r>
              <a:rPr lang="en-US" sz="2000" dirty="0" smtClean="0"/>
              <a:t>u: Velocity of the fluid element’ </a:t>
            </a:r>
          </a:p>
          <a:p>
            <a:r>
              <a:rPr lang="en-US" sz="2000" dirty="0" smtClean="0"/>
              <a:t>P: Pressure of the fluid element</a:t>
            </a:r>
          </a:p>
          <a:p>
            <a:endParaRPr lang="en-US" dirty="0" smtClean="0"/>
          </a:p>
          <a:p>
            <a:pPr>
              <a:buNone/>
            </a:pPr>
            <a:endParaRPr lang="en-US" dirty="0" smtClean="0"/>
          </a:p>
          <a:p>
            <a:endParaRPr lang="en-US" dirty="0"/>
          </a:p>
        </p:txBody>
      </p:sp>
      <p:pic>
        <p:nvPicPr>
          <p:cNvPr id="5" name="Picture 4"/>
          <p:cNvPicPr/>
          <p:nvPr/>
        </p:nvPicPr>
        <p:blipFill>
          <a:blip r:embed="rId2" cstate="print"/>
          <a:srcRect/>
          <a:stretch>
            <a:fillRect/>
          </a:stretch>
        </p:blipFill>
        <p:spPr bwMode="auto">
          <a:xfrm>
            <a:off x="5357818" y="3071810"/>
            <a:ext cx="2690621" cy="2418988"/>
          </a:xfrm>
          <a:prstGeom prst="rect">
            <a:avLst/>
          </a:prstGeom>
          <a:noFill/>
          <a:ln w="9525">
            <a:noFill/>
            <a:miter lim="800000"/>
            <a:headEnd/>
            <a:tailEnd/>
          </a:ln>
        </p:spPr>
      </p:pic>
      <p:sp>
        <p:nvSpPr>
          <p:cNvPr id="26626" name="Text Box 2"/>
          <p:cNvSpPr txBox="1">
            <a:spLocks noChangeArrowheads="1"/>
          </p:cNvSpPr>
          <p:nvPr/>
        </p:nvSpPr>
        <p:spPr bwMode="auto">
          <a:xfrm>
            <a:off x="5715008" y="3714752"/>
            <a:ext cx="377825" cy="280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dL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Assuming </a:t>
            </a:r>
            <a:r>
              <a:rPr lang="en-US" dirty="0" err="1" smtClean="0"/>
              <a:t>that:p</a:t>
            </a:r>
            <a:r>
              <a:rPr lang="en-US" dirty="0" smtClean="0"/>
              <a:t>;;l </a:t>
            </a:r>
          </a:p>
          <a:p>
            <a:r>
              <a:rPr lang="en-US" dirty="0" smtClean="0"/>
              <a:t>the fluid is steady,</a:t>
            </a:r>
          </a:p>
          <a:p>
            <a:r>
              <a:rPr lang="en-US" dirty="0" smtClean="0"/>
              <a:t> non-viscous (the frictional losses are zero),</a:t>
            </a:r>
          </a:p>
          <a:p>
            <a:r>
              <a:rPr lang="en-US" dirty="0" smtClean="0"/>
              <a:t> incompressible (the density of fluid is constant)</a:t>
            </a:r>
          </a:p>
          <a:p>
            <a:r>
              <a:rPr lang="en-US" dirty="0" smtClean="0"/>
              <a:t>.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1042</TotalTime>
  <Words>1895</Words>
  <Application>Microsoft Office PowerPoint</Application>
  <PresentationFormat>On-screen Show (4:3)</PresentationFormat>
  <Paragraphs>307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Chapter Four Fluid Dynamic</vt:lpstr>
      <vt:lpstr>Slide 2</vt:lpstr>
      <vt:lpstr>Types of Flow</vt:lpstr>
      <vt:lpstr>Types of Flow</vt:lpstr>
      <vt:lpstr>Slide 5</vt:lpstr>
      <vt:lpstr>Governing Equations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4 Friction in Pipes </vt:lpstr>
      <vt:lpstr>Relation between Skin Friction and Wall Shear Stress</vt:lpstr>
      <vt:lpstr>Evaluation of Friction Factor in Straight Pipes </vt:lpstr>
      <vt:lpstr>Slide 22</vt:lpstr>
      <vt:lpstr>Average (mean) linear velocity    </vt:lpstr>
      <vt:lpstr>Friction factor </vt:lpstr>
      <vt:lpstr>Slide 25</vt:lpstr>
      <vt:lpstr>Slide 26</vt:lpstr>
      <vt:lpstr>Form Friction</vt:lpstr>
      <vt:lpstr>Form Friction</vt:lpstr>
      <vt:lpstr>Slide 29</vt:lpstr>
      <vt:lpstr>Slide 30</vt:lpstr>
      <vt:lpstr>Slide 31</vt:lpstr>
      <vt:lpstr>Slide 32</vt:lpstr>
      <vt:lpstr>Slide 33</vt:lpstr>
      <vt:lpstr>The Boundary Layer</vt:lpstr>
      <vt:lpstr>The Boundary Layer</vt:lpstr>
      <vt:lpstr>The Boundary Layer</vt:lpstr>
      <vt:lpstr>The Boundary Layer</vt:lpstr>
      <vt:lpstr>Flow in non-circular pipe</vt:lpstr>
      <vt:lpstr>Multiple pipe system</vt:lpstr>
      <vt:lpstr>Slide 40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 Fluid Dynamic</dc:title>
  <dc:creator>asawer</dc:creator>
  <cp:lastModifiedBy>asawer</cp:lastModifiedBy>
  <cp:revision>42</cp:revision>
  <dcterms:created xsi:type="dcterms:W3CDTF">2011-11-27T20:48:41Z</dcterms:created>
  <dcterms:modified xsi:type="dcterms:W3CDTF">2014-02-09T20:33:42Z</dcterms:modified>
</cp:coreProperties>
</file>