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8" d="100"/>
          <a:sy n="98" d="100"/>
        </p:scale>
        <p:origin x="-1026" y="9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F2B33F-D248-4435-A468-536963FD1EE0}" type="datetimeFigureOut">
              <a:rPr lang="en-US" smtClean="0"/>
              <a:pPr/>
              <a:t>4/27/2015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9DBABC1-2949-4F30-AB9C-4D624DF310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F2B33F-D248-4435-A468-536963FD1EE0}" type="datetimeFigureOut">
              <a:rPr lang="en-US" smtClean="0"/>
              <a:pPr/>
              <a:t>4/27/2015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DBABC1-2949-4F30-AB9C-4D624DF310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F2B33F-D248-4435-A468-536963FD1EE0}" type="datetimeFigureOut">
              <a:rPr lang="en-US" smtClean="0"/>
              <a:pPr/>
              <a:t>4/27/2015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9DBABC1-2949-4F30-AB9C-4D624DF310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F2B33F-D248-4435-A468-536963FD1EE0}" type="datetimeFigureOut">
              <a:rPr lang="en-US" smtClean="0"/>
              <a:pPr/>
              <a:t>4/27/2015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DBABC1-2949-4F30-AB9C-4D624DF310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F2B33F-D248-4435-A468-536963FD1EE0}" type="datetimeFigureOut">
              <a:rPr lang="en-US" smtClean="0"/>
              <a:pPr/>
              <a:t>4/27/2015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9DBABC1-2949-4F30-AB9C-4D624DF310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F2B33F-D248-4435-A468-536963FD1EE0}" type="datetimeFigureOut">
              <a:rPr lang="en-US" smtClean="0"/>
              <a:pPr/>
              <a:t>4/27/2015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DBABC1-2949-4F30-AB9C-4D624DF310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F2B33F-D248-4435-A468-536963FD1EE0}" type="datetimeFigureOut">
              <a:rPr lang="en-US" smtClean="0"/>
              <a:pPr/>
              <a:t>4/27/2015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9DBABC1-2949-4F30-AB9C-4D624DF310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F2B33F-D248-4435-A468-536963FD1EE0}" type="datetimeFigureOut">
              <a:rPr lang="en-US" smtClean="0"/>
              <a:pPr/>
              <a:t>4/27/2015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9DBABC1-2949-4F30-AB9C-4D624DF310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F2B33F-D248-4435-A468-536963FD1EE0}" type="datetimeFigureOut">
              <a:rPr lang="en-US" smtClean="0"/>
              <a:pPr/>
              <a:t>4/27/2015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9DBABC1-2949-4F30-AB9C-4D624DF310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F2B33F-D248-4435-A468-536963FD1EE0}" type="datetimeFigureOut">
              <a:rPr lang="en-US" smtClean="0"/>
              <a:pPr/>
              <a:t>4/27/2015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DBABC1-2949-4F30-AB9C-4D624DF310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F2B33F-D248-4435-A468-536963FD1EE0}" type="datetimeFigureOut">
              <a:rPr lang="en-US" smtClean="0"/>
              <a:pPr/>
              <a:t>4/27/2015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DBABC1-2949-4F30-AB9C-4D624DF3101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F2B33F-D248-4435-A468-536963FD1EE0}" type="datetimeFigureOut">
              <a:rPr lang="en-US" smtClean="0"/>
              <a:pPr/>
              <a:t>4/27/2015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9DBABC1-2949-4F30-AB9C-4D624DF310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Chapter Seven</a:t>
            </a:r>
            <a:endParaRPr lang="en-US" dirty="0"/>
          </a:p>
        </p:txBody>
      </p:sp>
      <p:sp>
        <p:nvSpPr>
          <p:cNvPr id="3" name="Subtitle 2"/>
          <p:cNvSpPr>
            <a:spLocks noGrp="1"/>
          </p:cNvSpPr>
          <p:nvPr>
            <p:ph type="subTitle" idx="1"/>
          </p:nvPr>
        </p:nvSpPr>
        <p:spPr/>
        <p:txBody>
          <a:bodyPr/>
          <a:lstStyle/>
          <a:p>
            <a:pPr algn="ctr"/>
            <a:r>
              <a:rPr lang="en-US" dirty="0" smtClean="0"/>
              <a:t>Compressible Fluid</a:t>
            </a:r>
            <a:endParaRPr lang="en-US" dirty="0"/>
          </a:p>
        </p:txBody>
      </p:sp>
    </p:spTree>
    <p:extLst>
      <p:ext uri="{BB962C8B-B14F-4D97-AF65-F5344CB8AC3E}">
        <p14:creationId xmlns="" xmlns:p14="http://schemas.microsoft.com/office/powerpoint/2010/main" val="346913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457200" y="692696"/>
                <a:ext cx="7239000" cy="5763040"/>
              </a:xfrm>
            </p:spPr>
            <p:txBody>
              <a:bodyPr>
                <a:normAutofit fontScale="62500" lnSpcReduction="20000"/>
              </a:bodyPr>
              <a:lstStyle/>
              <a:p>
                <a:pPr rtl="1"/>
                <a:r>
                  <a:rPr lang="en-US" dirty="0"/>
                  <a:t>Since </a:t>
                </a:r>
              </a:p>
              <a:p>
                <a:pPr rtl="1"/>
                <a14:m>
                  <m:oMath xmlns:m="http://schemas.openxmlformats.org/officeDocument/2006/math">
                    <m:r>
                      <a:rPr lang="ar-SA" i="1">
                        <a:latin typeface="Cambria Math"/>
                      </a:rPr>
                      <m:t>𝜀</m:t>
                    </m:r>
                    <m:r>
                      <a:rPr lang="en-US" i="1">
                        <a:latin typeface="Cambria Math"/>
                      </a:rPr>
                      <m:t>=−</m:t>
                    </m:r>
                    <m:r>
                      <a:rPr lang="en-US" i="1">
                        <a:latin typeface="Cambria Math"/>
                      </a:rPr>
                      <m:t>𝑣</m:t>
                    </m:r>
                    <m:f>
                      <m:fPr>
                        <m:ctrlPr>
                          <a:rPr lang="en-US" i="1">
                            <a:latin typeface="Cambria Math"/>
                          </a:rPr>
                        </m:ctrlPr>
                      </m:fPr>
                      <m:num>
                        <m:r>
                          <a:rPr lang="en-US" i="1">
                            <a:latin typeface="Cambria Math"/>
                          </a:rPr>
                          <m:t>𝑑𝑃</m:t>
                        </m:r>
                      </m:num>
                      <m:den>
                        <m:r>
                          <a:rPr lang="en-US" i="1">
                            <a:latin typeface="Cambria Math"/>
                          </a:rPr>
                          <m:t>𝑑𝑣</m:t>
                        </m:r>
                      </m:den>
                    </m:f>
                  </m:oMath>
                </a14:m>
                <a:r>
                  <a:rPr lang="en-US" dirty="0"/>
                  <a:t/>
                </a:r>
              </a:p>
              <a:p>
                <a:pPr rtl="1"/>
                <a:r>
                  <a:rPr lang="en-US" dirty="0"/>
                  <a:t>Then</a:t>
                </a:r>
              </a:p>
              <a:p>
                <a:pPr rtl="1"/>
                <a:r>
                  <a:rPr lang="en-US" dirty="0"/>
                  <a:t> </a:t>
                </a:r>
              </a:p>
              <a:p>
                <a:pPr rtl="1"/>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𝑤</m:t>
                        </m:r>
                      </m:sub>
                    </m:sSub>
                    <m:r>
                      <a:rPr lang="en-US" i="1">
                        <a:latin typeface="Cambria Math"/>
                      </a:rPr>
                      <m:t>=</m:t>
                    </m:r>
                    <m:rad>
                      <m:radPr>
                        <m:degHide m:val="on"/>
                        <m:ctrlPr>
                          <a:rPr lang="en-US" i="1">
                            <a:latin typeface="Cambria Math"/>
                          </a:rPr>
                        </m:ctrlPr>
                      </m:radPr>
                      <m:deg/>
                      <m:e>
                        <m:r>
                          <a:rPr lang="en-US" i="1">
                            <a:latin typeface="Cambria Math"/>
                          </a:rPr>
                          <m:t>𝜀</m:t>
                        </m:r>
                        <m:r>
                          <a:rPr lang="en-US" i="1">
                            <a:latin typeface="Cambria Math"/>
                          </a:rPr>
                          <m:t>𝑣</m:t>
                        </m:r>
                      </m:e>
                    </m:rad>
                  </m:oMath>
                </a14:m>
                <a:r>
                  <a:rPr lang="en-US" dirty="0"/>
                  <a:t> ……………………………..4</a:t>
                </a:r>
              </a:p>
              <a:p>
                <a:pPr rtl="1"/>
                <a:r>
                  <a:rPr lang="en-US" dirty="0"/>
                  <a:t> </a:t>
                </a:r>
              </a:p>
              <a:p>
                <a:pPr rtl="1"/>
                <a:r>
                  <a:rPr lang="en-US" dirty="0"/>
                  <a:t>For ideal gas</a:t>
                </a:r>
              </a:p>
              <a:p>
                <a:pPr rtl="1"/>
                <a:r>
                  <a:rPr lang="en-US" dirty="0" err="1"/>
                  <a:t>Pv</a:t>
                </a:r>
                <a:r>
                  <a:rPr lang="en-US" baseline="30000" dirty="0" err="1"/>
                  <a:t>k</a:t>
                </a:r>
                <a:r>
                  <a:rPr lang="en-US" dirty="0"/>
                  <a:t> = constant</a:t>
                </a:r>
              </a:p>
              <a:p>
                <a:pPr rtl="1"/>
                <a:r>
                  <a:rPr lang="en-US" dirty="0"/>
                  <a:t> </a:t>
                </a:r>
              </a:p>
              <a:p>
                <a:pPr rtl="1"/>
                <a:r>
                  <a:rPr lang="en-US" dirty="0"/>
                  <a:t>In which k =1 for isothermal condition</a:t>
                </a:r>
              </a:p>
              <a:p>
                <a:pPr rtl="1"/>
                <a:r>
                  <a:rPr lang="en-US" dirty="0"/>
                  <a:t>               k= γ for isotropic condition</a:t>
                </a:r>
              </a:p>
              <a:p>
                <a:pPr rtl="1"/>
                <a:r>
                  <a:rPr lang="en-US" dirty="0"/>
                  <a:t> </a:t>
                </a:r>
              </a:p>
              <a:p>
                <a:pPr rtl="1"/>
                <a:r>
                  <a:rPr lang="en-US" dirty="0"/>
                  <a:t>then equation 4 will be</a:t>
                </a:r>
              </a:p>
              <a:p>
                <a:pPr rtl="1"/>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𝑤</m:t>
                        </m:r>
                      </m:sub>
                    </m:sSub>
                    <m:r>
                      <a:rPr lang="en-US" i="1">
                        <a:latin typeface="Cambria Math"/>
                      </a:rPr>
                      <m:t>=</m:t>
                    </m:r>
                    <m:rad>
                      <m:radPr>
                        <m:degHide m:val="on"/>
                        <m:ctrlPr>
                          <a:rPr lang="en-US" i="1">
                            <a:latin typeface="Cambria Math"/>
                          </a:rPr>
                        </m:ctrlPr>
                      </m:radPr>
                      <m:deg/>
                      <m:e>
                        <m:r>
                          <a:rPr lang="en-US" i="1">
                            <a:latin typeface="Cambria Math"/>
                          </a:rPr>
                          <m:t>𝑃𝑘𝑣</m:t>
                        </m:r>
                      </m:e>
                    </m:rad>
                  </m:oMath>
                </a14:m>
                <a:r>
                  <a:rPr lang="en-US" dirty="0"/>
                  <a:t/>
                </a:r>
              </a:p>
              <a:p>
                <a:pPr rtl="1"/>
                <a:r>
                  <a:rPr lang="en-US" dirty="0"/>
                  <a:t>-  for isothermal condition     </a:t>
                </a:r>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𝑤</m:t>
                        </m:r>
                      </m:sub>
                    </m:sSub>
                    <m:r>
                      <a:rPr lang="en-US" i="1">
                        <a:latin typeface="Cambria Math"/>
                      </a:rPr>
                      <m:t>=</m:t>
                    </m:r>
                    <m:rad>
                      <m:radPr>
                        <m:degHide m:val="on"/>
                        <m:ctrlPr>
                          <a:rPr lang="en-US" i="1">
                            <a:latin typeface="Cambria Math"/>
                          </a:rPr>
                        </m:ctrlPr>
                      </m:radPr>
                      <m:deg/>
                      <m:e>
                        <m:r>
                          <a:rPr lang="en-US" i="1">
                            <a:latin typeface="Cambria Math"/>
                          </a:rPr>
                          <m:t>𝑃𝑣</m:t>
                        </m:r>
                      </m:e>
                    </m:rad>
                  </m:oMath>
                </a14:m>
                <a:endParaRPr lang="en-US" dirty="0"/>
              </a:p>
              <a:p>
                <a:pPr rtl="1"/>
                <a:r>
                  <a:rPr lang="en-US" dirty="0"/>
                  <a:t>- for isotropic condition        </a:t>
                </a:r>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𝑤</m:t>
                        </m:r>
                      </m:sub>
                    </m:sSub>
                    <m:r>
                      <a:rPr lang="en-US" i="1">
                        <a:latin typeface="Cambria Math"/>
                      </a:rPr>
                      <m:t>=</m:t>
                    </m:r>
                    <m:rad>
                      <m:radPr>
                        <m:degHide m:val="on"/>
                        <m:ctrlPr>
                          <a:rPr lang="en-US" i="1">
                            <a:latin typeface="Cambria Math"/>
                          </a:rPr>
                        </m:ctrlPr>
                      </m:radPr>
                      <m:deg/>
                      <m:e>
                        <m:r>
                          <a:rPr lang="en-US" i="1">
                            <a:latin typeface="Cambria Math"/>
                          </a:rPr>
                          <m:t>𝑃</m:t>
                        </m:r>
                        <m:r>
                          <a:rPr lang="en-US" i="1">
                            <a:latin typeface="Cambria Math"/>
                          </a:rPr>
                          <m:t>𝛾</m:t>
                        </m:r>
                        <m:r>
                          <a:rPr lang="en-US" i="1">
                            <a:latin typeface="Cambria Math"/>
                          </a:rPr>
                          <m:t>𝑣</m:t>
                        </m:r>
                      </m:e>
                    </m:rad>
                  </m:oMath>
                </a14:m>
                <a:endParaRPr lang="en-US" dirty="0"/>
              </a:p>
              <a:p>
                <a:pPr rtl="1"/>
                <a:r>
                  <a:rPr lang="en-US" dirty="0"/>
                  <a:t> </a:t>
                </a:r>
              </a:p>
              <a:p>
                <a:r>
                  <a:rPr lang="en-US" dirty="0"/>
                  <a:t> </a:t>
                </a:r>
              </a:p>
              <a:p>
                <a:r>
                  <a:rPr lang="en-US" dirty="0"/>
                  <a:t>The value of </a:t>
                </a:r>
                <a:r>
                  <a:rPr lang="en-US" dirty="0" err="1"/>
                  <a:t>uw</a:t>
                </a:r>
                <a:r>
                  <a:rPr lang="en-US" dirty="0"/>
                  <a:t> is found to correspond closely to </a:t>
                </a:r>
                <a:r>
                  <a:rPr lang="en-US" b="1" u="sng" dirty="0"/>
                  <a:t>the velocity of sound in the fluid </a:t>
                </a:r>
                <a:r>
                  <a:rPr lang="en-US" dirty="0"/>
                  <a:t>and its correspond to the velocity of the fluid at the end of a pipe </a:t>
                </a:r>
                <a:r>
                  <a:rPr lang="en-US" dirty="0" err="1"/>
                  <a:t>uder</a:t>
                </a:r>
                <a:r>
                  <a:rPr lang="en-US" dirty="0"/>
                  <a:t> conditions of maximum flow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692696"/>
                <a:ext cx="7239000" cy="5763040"/>
              </a:xfrm>
              <a:blipFill rotWithShape="1">
                <a:blip r:embed="rId2" cstate="print"/>
                <a:stretch>
                  <a:fillRect l="-421" t="-1270" r="-421" b="-741"/>
                </a:stretch>
              </a:blipFill>
            </p:spPr>
            <p:txBody>
              <a:bodyPr/>
              <a:lstStyle/>
              <a:p>
                <a:r>
                  <a:rPr lang="en-US">
                    <a:noFill/>
                  </a:rPr>
                  <a:t> </a:t>
                </a:r>
              </a:p>
            </p:txBody>
          </p:sp>
        </mc:Fallback>
      </mc:AlternateContent>
    </p:spTree>
    <p:extLst>
      <p:ext uri="{BB962C8B-B14F-4D97-AF65-F5344CB8AC3E}">
        <p14:creationId xmlns="" xmlns:p14="http://schemas.microsoft.com/office/powerpoint/2010/main" val="549451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 number</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457200" y="1609416"/>
                <a:ext cx="8003232" cy="4846320"/>
              </a:xfrm>
            </p:spPr>
            <p:txBody>
              <a:bodyPr>
                <a:normAutofit fontScale="70000" lnSpcReduction="20000"/>
              </a:bodyPr>
              <a:lstStyle/>
              <a:p>
                <a:pPr rtl="1"/>
                <a:r>
                  <a:rPr lang="en-US" dirty="0" smtClean="0"/>
                  <a:t>The </a:t>
                </a:r>
                <a:r>
                  <a:rPr lang="en-US" dirty="0"/>
                  <a:t>Mach number is the dominant parameter in compressible-flow analysis and it is the ratio between gas velocity to sonic velocity</a:t>
                </a:r>
              </a:p>
              <a:p>
                <a:pPr rtl="1"/>
                <a14:m>
                  <m:oMath xmlns:m="http://schemas.openxmlformats.org/officeDocument/2006/math">
                    <m:r>
                      <a:rPr lang="en-US" i="1">
                        <a:latin typeface="Cambria Math"/>
                      </a:rPr>
                      <m:t>𝑀𝑎</m:t>
                    </m:r>
                    <m:r>
                      <a:rPr lang="en-US" i="1">
                        <a:latin typeface="Cambria Math"/>
                      </a:rPr>
                      <m:t>=</m:t>
                    </m:r>
                    <m:f>
                      <m:fPr>
                        <m:ctrlPr>
                          <a:rPr lang="en-US" i="1">
                            <a:latin typeface="Cambria Math"/>
                          </a:rPr>
                        </m:ctrlPr>
                      </m:fPr>
                      <m:num>
                        <m:r>
                          <a:rPr lang="en-US" i="1">
                            <a:latin typeface="Cambria Math"/>
                          </a:rPr>
                          <m:t>𝑢</m:t>
                        </m:r>
                      </m:num>
                      <m:den>
                        <m:sSub>
                          <m:sSubPr>
                            <m:ctrlPr>
                              <a:rPr lang="en-US" i="1">
                                <a:latin typeface="Cambria Math"/>
                              </a:rPr>
                            </m:ctrlPr>
                          </m:sSubPr>
                          <m:e>
                            <m:r>
                              <a:rPr lang="en-US" i="1">
                                <a:latin typeface="Cambria Math"/>
                              </a:rPr>
                              <m:t>𝑢</m:t>
                            </m:r>
                          </m:e>
                          <m:sub>
                            <m:r>
                              <a:rPr lang="en-US" i="1">
                                <a:latin typeface="Cambria Math"/>
                              </a:rPr>
                              <m:t>𝑤</m:t>
                            </m:r>
                          </m:sub>
                        </m:sSub>
                      </m:den>
                    </m:f>
                  </m:oMath>
                </a14:m>
                <a:r>
                  <a:rPr lang="en-US" dirty="0"/>
                  <a:t/>
                </a:r>
              </a:p>
              <a:p>
                <a:r>
                  <a:rPr lang="en-US" dirty="0"/>
                  <a:t>Ma &lt; 0.3:                 </a:t>
                </a:r>
                <a:r>
                  <a:rPr lang="en-US" i="1" dirty="0"/>
                  <a:t>incompressible flow</a:t>
                </a:r>
                <a:r>
                  <a:rPr lang="en-US" dirty="0"/>
                  <a:t>, where density effects are negligible.</a:t>
                </a:r>
              </a:p>
              <a:p>
                <a:r>
                  <a:rPr lang="en-US" dirty="0"/>
                  <a:t>0.3 &lt; Ma &lt; 0.8:        </a:t>
                </a:r>
                <a:r>
                  <a:rPr lang="en-US" i="1" dirty="0"/>
                  <a:t>subsonic flow</a:t>
                </a:r>
                <a:r>
                  <a:rPr lang="en-US" dirty="0"/>
                  <a:t>, where density effects are important </a:t>
                </a:r>
                <a:r>
                  <a:rPr lang="en-US" dirty="0" smtClean="0"/>
                  <a:t>but </a:t>
                </a:r>
                <a:r>
                  <a:rPr lang="en-US" dirty="0"/>
                  <a:t>no shock waves appear.</a:t>
                </a:r>
              </a:p>
              <a:p>
                <a:r>
                  <a:rPr lang="en-US" dirty="0"/>
                  <a:t>0.8 &lt; Ma &lt; 1.2:        </a:t>
                </a:r>
                <a:r>
                  <a:rPr lang="en-US" i="1" dirty="0"/>
                  <a:t>transonic flow</a:t>
                </a:r>
                <a:r>
                  <a:rPr lang="en-US" dirty="0"/>
                  <a:t>, where shock waves first appear, dividing subsonic and supersonic regions of  the flow. Powered flight in </a:t>
                </a:r>
                <a:r>
                  <a:rPr lang="en-US" dirty="0" smtClean="0"/>
                  <a:t>the transonic </a:t>
                </a:r>
                <a:r>
                  <a:rPr lang="en-US" dirty="0"/>
                  <a:t>region is difficult because of the mixed character of the flow field.</a:t>
                </a:r>
              </a:p>
              <a:p>
                <a:r>
                  <a:rPr lang="en-US" dirty="0"/>
                  <a:t>1.2 &lt; Ma &lt; 3.0:      </a:t>
                </a:r>
                <a:r>
                  <a:rPr lang="en-US" i="1" dirty="0"/>
                  <a:t>supersonic flow</a:t>
                </a:r>
                <a:r>
                  <a:rPr lang="en-US" dirty="0"/>
                  <a:t>, where shock waves are present but there are no subsonic regions.</a:t>
                </a:r>
              </a:p>
              <a:p>
                <a:r>
                  <a:rPr lang="en-US" dirty="0"/>
                  <a:t>3.0 &lt; Ma:               </a:t>
                </a:r>
                <a:r>
                  <a:rPr lang="en-US" i="1" dirty="0"/>
                  <a:t>hypersonic flow </a:t>
                </a:r>
                <a:r>
                  <a:rPr lang="en-US" dirty="0"/>
                  <a:t>, where shock waves and other flow changes are especially strong.</a:t>
                </a:r>
              </a:p>
              <a:p>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9416"/>
                <a:ext cx="8003232" cy="4846320"/>
              </a:xfrm>
              <a:blipFill rotWithShape="1">
                <a:blip r:embed="rId2" cstate="print"/>
                <a:stretch>
                  <a:fillRect l="-533" t="-1887"/>
                </a:stretch>
              </a:blipFill>
            </p:spPr>
            <p:txBody>
              <a:bodyPr/>
              <a:lstStyle/>
              <a:p>
                <a:r>
                  <a:rPr lang="en-US">
                    <a:noFill/>
                  </a:rPr>
                  <a:t> </a:t>
                </a:r>
              </a:p>
            </p:txBody>
          </p:sp>
        </mc:Fallback>
      </mc:AlternateContent>
    </p:spTree>
    <p:extLst>
      <p:ext uri="{BB962C8B-B14F-4D97-AF65-F5344CB8AC3E}">
        <p14:creationId xmlns="" xmlns:p14="http://schemas.microsoft.com/office/powerpoint/2010/main" val="319291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Basic equation in compressible flow</a:t>
            </a:r>
          </a:p>
          <a:p>
            <a:r>
              <a:rPr lang="en-US" smtClean="0"/>
              <a:t>1</a:t>
            </a:r>
            <a:r>
              <a:rPr lang="en-US" dirty="0"/>
              <a:t>. Continuity equation</a:t>
            </a:r>
          </a:p>
          <a:p>
            <a:r>
              <a:rPr lang="en-US" dirty="0"/>
              <a:t>2. Momentum equation</a:t>
            </a:r>
          </a:p>
          <a:p>
            <a:r>
              <a:rPr lang="en-US" dirty="0"/>
              <a:t>3. Energy equation</a:t>
            </a:r>
          </a:p>
          <a:p>
            <a:r>
              <a:rPr lang="en-US" dirty="0"/>
              <a:t>4. Equation of state</a:t>
            </a:r>
          </a:p>
          <a:p>
            <a:endParaRPr lang="en-US" dirty="0"/>
          </a:p>
        </p:txBody>
      </p:sp>
    </p:spTree>
    <p:extLst>
      <p:ext uri="{BB962C8B-B14F-4D97-AF65-F5344CB8AC3E}">
        <p14:creationId xmlns="" xmlns:p14="http://schemas.microsoft.com/office/powerpoint/2010/main" val="2328143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smtClean="0"/>
                  <a:t>1- Continuity </a:t>
                </a:r>
                <a:r>
                  <a:rPr lang="en-US" dirty="0"/>
                  <a:t>equation</a:t>
                </a:r>
              </a:p>
              <a:p>
                <a:pPr marL="0" indent="0">
                  <a:buNone/>
                </a:pPr>
                <a:r>
                  <a:rPr lang="en-US" dirty="0"/>
                  <a:t>m</a:t>
                </a:r>
                <a:r>
                  <a:rPr lang="en-US" baseline="30000" dirty="0"/>
                  <a:t>.</a:t>
                </a:r>
                <a:r>
                  <a:rPr lang="en-US" dirty="0"/>
                  <a:t> = </a:t>
                </a:r>
                <a:r>
                  <a:rPr lang="en-US" dirty="0" err="1"/>
                  <a:t>uAρ</a:t>
                </a:r>
                <a:endParaRPr lang="en-US" dirty="0"/>
              </a:p>
              <a:p>
                <a:pPr marL="0" indent="0">
                  <a:buNone/>
                </a:pPr>
                <a:r>
                  <a:rPr lang="en-US" dirty="0" smtClean="0"/>
                  <a:t>By differentiation </a:t>
                </a:r>
                <a:r>
                  <a:rPr lang="en-US" dirty="0"/>
                  <a:t> </a:t>
                </a:r>
              </a:p>
              <a:p>
                <a14:m>
                  <m:oMath xmlns:m="http://schemas.openxmlformats.org/officeDocument/2006/math">
                    <m:f>
                      <m:fPr>
                        <m:ctrlPr>
                          <a:rPr lang="en-US" i="1">
                            <a:latin typeface="Cambria Math"/>
                          </a:rPr>
                        </m:ctrlPr>
                      </m:fPr>
                      <m:num>
                        <m:r>
                          <a:rPr lang="en-US" i="1">
                            <a:latin typeface="Cambria Math"/>
                          </a:rPr>
                          <m:t>𝑑</m:t>
                        </m:r>
                        <m:sSup>
                          <m:sSupPr>
                            <m:ctrlPr>
                              <a:rPr lang="en-US" i="1">
                                <a:latin typeface="Cambria Math"/>
                              </a:rPr>
                            </m:ctrlPr>
                          </m:sSupPr>
                          <m:e>
                            <m:r>
                              <a:rPr lang="en-US" i="1">
                                <a:latin typeface="Cambria Math"/>
                              </a:rPr>
                              <m:t>𝑚</m:t>
                            </m:r>
                          </m:e>
                          <m:sup>
                            <m:r>
                              <a:rPr lang="en-US" i="1">
                                <a:latin typeface="Cambria Math"/>
                              </a:rPr>
                              <m:t>.</m:t>
                            </m:r>
                          </m:sup>
                        </m:sSup>
                      </m:num>
                      <m:den>
                        <m:r>
                          <a:rPr lang="en-US" i="1">
                            <a:latin typeface="Cambria Math"/>
                          </a:rPr>
                          <m:t>𝜌</m:t>
                        </m:r>
                        <m:r>
                          <a:rPr lang="en-US" i="1">
                            <a:latin typeface="Cambria Math"/>
                          </a:rPr>
                          <m:t>𝑢𝐴</m:t>
                        </m:r>
                      </m:den>
                    </m:f>
                    <m:r>
                      <a:rPr lang="en-US" i="1">
                        <a:latin typeface="Cambria Math"/>
                      </a:rPr>
                      <m:t>=</m:t>
                    </m:r>
                    <m:f>
                      <m:fPr>
                        <m:ctrlPr>
                          <a:rPr lang="en-US" i="1">
                            <a:latin typeface="Cambria Math"/>
                          </a:rPr>
                        </m:ctrlPr>
                      </m:fPr>
                      <m:num>
                        <m:r>
                          <a:rPr lang="en-US" i="1">
                            <a:latin typeface="Cambria Math"/>
                          </a:rPr>
                          <m:t>𝑑</m:t>
                        </m:r>
                        <m:r>
                          <a:rPr lang="en-US" i="1">
                            <a:latin typeface="Cambria Math"/>
                          </a:rPr>
                          <m:t>𝜌</m:t>
                        </m:r>
                      </m:num>
                      <m:den>
                        <m:r>
                          <a:rPr lang="en-US" i="1">
                            <a:latin typeface="Cambria Math"/>
                          </a:rPr>
                          <m:t>𝜌</m:t>
                        </m:r>
                      </m:den>
                    </m:f>
                    <m:r>
                      <a:rPr lang="en-US" i="1">
                        <a:latin typeface="Cambria Math"/>
                      </a:rPr>
                      <m:t>+</m:t>
                    </m:r>
                    <m:f>
                      <m:fPr>
                        <m:ctrlPr>
                          <a:rPr lang="en-US" i="1">
                            <a:latin typeface="Cambria Math"/>
                          </a:rPr>
                        </m:ctrlPr>
                      </m:fPr>
                      <m:num>
                        <m:r>
                          <a:rPr lang="en-US" i="1">
                            <a:latin typeface="Cambria Math"/>
                          </a:rPr>
                          <m:t>𝑑𝑢</m:t>
                        </m:r>
                      </m:num>
                      <m:den>
                        <m:r>
                          <a:rPr lang="en-US" i="1">
                            <a:latin typeface="Cambria Math"/>
                          </a:rPr>
                          <m:t>𝑢</m:t>
                        </m:r>
                      </m:den>
                    </m:f>
                    <m:r>
                      <a:rPr lang="en-US" i="1">
                        <a:latin typeface="Cambria Math"/>
                      </a:rPr>
                      <m:t>+</m:t>
                    </m:r>
                    <m:f>
                      <m:fPr>
                        <m:ctrlPr>
                          <a:rPr lang="en-US" i="1">
                            <a:latin typeface="Cambria Math"/>
                          </a:rPr>
                        </m:ctrlPr>
                      </m:fPr>
                      <m:num>
                        <m:r>
                          <a:rPr lang="en-US" i="1">
                            <a:latin typeface="Cambria Math"/>
                          </a:rPr>
                          <m:t>𝑑𝐴</m:t>
                        </m:r>
                      </m:num>
                      <m:den>
                        <m:r>
                          <a:rPr lang="en-US" i="1">
                            <a:latin typeface="Cambria Math"/>
                          </a:rPr>
                          <m:t>𝐴</m:t>
                        </m:r>
                      </m:den>
                    </m:f>
                  </m:oMath>
                </a14:m>
                <a:r>
                  <a:rPr lang="en-US" dirty="0"/>
                  <a:t/>
                </a:r>
              </a:p>
              <a:p>
                <a:pPr marL="0" indent="0">
                  <a:buNone/>
                </a:pPr>
                <a:r>
                  <a:rPr lang="en-US" dirty="0"/>
                  <a:t> </a:t>
                </a:r>
              </a:p>
              <a:p>
                <a:pPr lvl="0"/>
                <a:r>
                  <a:rPr lang="en-US" dirty="0" smtClean="0"/>
                  <a:t>2- Momentum </a:t>
                </a:r>
                <a:r>
                  <a:rPr lang="en-US" dirty="0"/>
                  <a:t>Equation ( Mechanical equation)</a:t>
                </a:r>
              </a:p>
              <a:p>
                <a:pPr marL="0" indent="0">
                  <a:buNone/>
                </a:pPr>
                <a14:m>
                  <m:oMath xmlns:m="http://schemas.openxmlformats.org/officeDocument/2006/math">
                    <m:f>
                      <m:fPr>
                        <m:ctrlPr>
                          <a:rPr lang="en-US" i="1">
                            <a:latin typeface="Cambria Math"/>
                          </a:rPr>
                        </m:ctrlPr>
                      </m:fPr>
                      <m:num>
                        <m:r>
                          <a:rPr lang="en-US" i="1">
                            <a:latin typeface="Cambria Math"/>
                          </a:rPr>
                          <m:t>𝑑𝑃</m:t>
                        </m:r>
                      </m:num>
                      <m:den>
                        <m:r>
                          <a:rPr lang="en-US" i="1">
                            <a:latin typeface="Cambria Math"/>
                          </a:rPr>
                          <m:t>𝜌</m:t>
                        </m:r>
                      </m:den>
                    </m:f>
                    <m:r>
                      <a:rPr lang="en-US" i="1">
                        <a:latin typeface="Cambria Math"/>
                      </a:rPr>
                      <m:t>+</m:t>
                    </m:r>
                    <m:f>
                      <m:fPr>
                        <m:ctrlPr>
                          <a:rPr lang="en-US" i="1">
                            <a:latin typeface="Cambria Math"/>
                          </a:rPr>
                        </m:ctrlPr>
                      </m:fPr>
                      <m:num>
                        <m:r>
                          <a:rPr lang="en-US" i="1">
                            <a:latin typeface="Cambria Math"/>
                          </a:rPr>
                          <m:t>𝑢𝑑𝑢</m:t>
                        </m:r>
                      </m:num>
                      <m:den>
                        <m:r>
                          <a:rPr lang="en-US" i="1">
                            <a:latin typeface="Cambria Math"/>
                          </a:rPr>
                          <m:t>𝛼</m:t>
                        </m:r>
                      </m:den>
                    </m:f>
                    <m:r>
                      <a:rPr lang="en-US" i="1">
                        <a:latin typeface="Cambria Math"/>
                      </a:rPr>
                      <m:t>+</m:t>
                    </m:r>
                    <m:r>
                      <a:rPr lang="en-US" i="1">
                        <a:latin typeface="Cambria Math"/>
                      </a:rPr>
                      <m:t>𝑔𝑑𝑧</m:t>
                    </m:r>
                    <m:r>
                      <a:rPr lang="en-US" i="1">
                        <a:latin typeface="Cambria Math"/>
                      </a:rPr>
                      <m:t>+</m:t>
                    </m:r>
                    <m:r>
                      <a:rPr lang="en-US" i="1">
                        <a:latin typeface="Cambria Math"/>
                      </a:rPr>
                      <m:t>𝑑𝐹</m:t>
                    </m:r>
                    <m:r>
                      <a:rPr lang="en-US" i="1">
                        <a:latin typeface="Cambria Math"/>
                      </a:rPr>
                      <m:t>=</m:t>
                    </m:r>
                    <m:r>
                      <a:rPr lang="en-US" i="1">
                        <a:latin typeface="Cambria Math"/>
                      </a:rPr>
                      <m:t>𝑑𝑊</m:t>
                    </m:r>
                    <m:r>
                      <a:rPr lang="en-US" i="1">
                        <a:latin typeface="Cambria Math"/>
                      </a:rPr>
                      <m:t> </m:t>
                    </m:r>
                  </m:oMath>
                </a14:m>
                <a:r>
                  <a:rPr lang="en-US" dirty="0"/>
                  <a:t/>
                </a:r>
              </a:p>
              <a:p>
                <a:pPr marL="0" indent="0">
                  <a:buNone/>
                </a:pPr>
                <a:r>
                  <a:rPr lang="en-US" dirty="0" smtClean="0"/>
                  <a:t>The Viscous </a:t>
                </a:r>
                <a:r>
                  <a:rPr lang="en-US" dirty="0"/>
                  <a:t>equation</a:t>
                </a:r>
              </a:p>
              <a:p>
                <a:pPr marL="0" indent="0">
                  <a:buNone/>
                </a:pPr>
                <a14:m>
                  <m:oMath xmlns:m="http://schemas.openxmlformats.org/officeDocument/2006/math">
                    <m:r>
                      <a:rPr lang="en-US" i="1">
                        <a:latin typeface="Cambria Math"/>
                      </a:rPr>
                      <m:t>𝑑𝐹</m:t>
                    </m:r>
                    <m:r>
                      <a:rPr lang="en-US" i="1">
                        <a:latin typeface="Cambria Math"/>
                      </a:rPr>
                      <m:t>=</m:t>
                    </m:r>
                    <m:r>
                      <a:rPr lang="en-US" i="1">
                        <a:latin typeface="Cambria Math"/>
                      </a:rPr>
                      <m:t>4</m:t>
                    </m:r>
                    <m:r>
                      <a:rPr lang="en-US" i="1">
                        <a:latin typeface="Cambria Math"/>
                      </a:rPr>
                      <m:t>𝑓</m:t>
                    </m:r>
                    <m:f>
                      <m:fPr>
                        <m:ctrlPr>
                          <a:rPr lang="en-US" i="1">
                            <a:latin typeface="Cambria Math"/>
                          </a:rPr>
                        </m:ctrlPr>
                      </m:fPr>
                      <m:num>
                        <m:r>
                          <a:rPr lang="en-US" i="1">
                            <a:latin typeface="Cambria Math"/>
                          </a:rPr>
                          <m:t>𝑑𝑙</m:t>
                        </m:r>
                      </m:num>
                      <m:den>
                        <m:r>
                          <a:rPr lang="en-US" i="1">
                            <a:latin typeface="Cambria Math"/>
                          </a:rPr>
                          <m:t>𝐷</m:t>
                        </m:r>
                      </m:den>
                    </m:f>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2</m:t>
                            </m:r>
                          </m:sup>
                        </m:sSup>
                      </m:num>
                      <m:den>
                        <m:r>
                          <a:rPr lang="en-US" i="1">
                            <a:latin typeface="Cambria Math"/>
                          </a:rPr>
                          <m:t>2</m:t>
                        </m:r>
                      </m:den>
                    </m:f>
                  </m:oMath>
                </a14:m>
                <a:r>
                  <a:rPr lang="en-US" dirty="0"/>
                  <a:t/>
                </a:r>
              </a:p>
              <a:p>
                <a:pPr lvl="0"/>
                <a:r>
                  <a:rPr lang="en-US" dirty="0" smtClean="0"/>
                  <a:t>3-  </a:t>
                </a:r>
                <a:r>
                  <a:rPr lang="en-US" dirty="0"/>
                  <a:t>State equation</a:t>
                </a:r>
              </a:p>
              <a:p>
                <a:pPr marL="0" indent="0">
                  <a:buNone/>
                </a:pPr>
                <a:r>
                  <a:rPr lang="en-US" dirty="0"/>
                  <a:t>PV=</a:t>
                </a:r>
                <a:r>
                  <a:rPr lang="en-US" dirty="0" err="1"/>
                  <a:t>zRT</a:t>
                </a:r>
                <a:endParaRPr lang="en-US" dirty="0"/>
              </a:p>
              <a:p>
                <a:pPr marL="0" indent="0">
                  <a:buNone/>
                </a:pPr>
                <a:r>
                  <a:rPr lang="en-US" dirty="0"/>
                  <a:t>For ideal gas z=1 then      PV=RT</a:t>
                </a:r>
              </a:p>
              <a:p>
                <a:pPr marL="0" indent="0">
                  <a:buNone/>
                </a:pPr>
                <a:r>
                  <a:rPr lang="en-US" dirty="0"/>
                  <a:t>For compressible flow</a:t>
                </a:r>
              </a:p>
              <a:p>
                <a:pPr marL="0" indent="0">
                  <a:buNone/>
                </a:pPr>
                <a14:m>
                  <m:oMath xmlns:m="http://schemas.openxmlformats.org/officeDocument/2006/math">
                    <m:f>
                      <m:fPr>
                        <m:ctrlPr>
                          <a:rPr lang="en-US" i="1">
                            <a:latin typeface="Cambria Math"/>
                          </a:rPr>
                        </m:ctrlPr>
                      </m:fPr>
                      <m:num>
                        <m:r>
                          <a:rPr lang="en-US" i="1">
                            <a:latin typeface="Cambria Math"/>
                          </a:rPr>
                          <m:t>𝑑𝑃</m:t>
                        </m:r>
                      </m:num>
                      <m:den>
                        <m:r>
                          <a:rPr lang="en-US" i="1">
                            <a:latin typeface="Cambria Math"/>
                          </a:rPr>
                          <m:t>𝑃</m:t>
                        </m:r>
                      </m:den>
                    </m:f>
                    <m:r>
                      <a:rPr lang="en-US" i="1">
                        <a:latin typeface="Cambria Math"/>
                      </a:rPr>
                      <m:t>+</m:t>
                    </m:r>
                    <m:f>
                      <m:fPr>
                        <m:ctrlPr>
                          <a:rPr lang="en-US" i="1">
                            <a:latin typeface="Cambria Math"/>
                          </a:rPr>
                        </m:ctrlPr>
                      </m:fPr>
                      <m:num>
                        <m:r>
                          <a:rPr lang="en-US" i="1">
                            <a:latin typeface="Cambria Math"/>
                          </a:rPr>
                          <m:t>𝑑𝑉</m:t>
                        </m:r>
                      </m:num>
                      <m:den>
                        <m:r>
                          <a:rPr lang="en-US" i="1">
                            <a:latin typeface="Cambria Math"/>
                          </a:rPr>
                          <m:t>𝑉</m:t>
                        </m:r>
                      </m:den>
                    </m:f>
                    <m:r>
                      <a:rPr lang="en-US" i="1">
                        <a:latin typeface="Cambria Math"/>
                      </a:rPr>
                      <m:t>−</m:t>
                    </m:r>
                    <m:f>
                      <m:fPr>
                        <m:ctrlPr>
                          <a:rPr lang="en-US" i="1">
                            <a:latin typeface="Cambria Math"/>
                          </a:rPr>
                        </m:ctrlPr>
                      </m:fPr>
                      <m:num>
                        <m:r>
                          <a:rPr lang="en-US" i="1">
                            <a:latin typeface="Cambria Math"/>
                          </a:rPr>
                          <m:t>𝑑𝑇</m:t>
                        </m:r>
                      </m:num>
                      <m:den>
                        <m:r>
                          <a:rPr lang="en-US" i="1">
                            <a:latin typeface="Cambria Math"/>
                          </a:rPr>
                          <m:t>𝑇</m:t>
                        </m:r>
                      </m:den>
                    </m:f>
                    <m:r>
                      <a:rPr lang="en-US" i="1">
                        <a:latin typeface="Cambria Math"/>
                      </a:rPr>
                      <m:t>=</m:t>
                    </m:r>
                    <m:r>
                      <a:rPr lang="en-US" i="1">
                        <a:latin typeface="Cambria Math"/>
                      </a:rPr>
                      <m:t>0</m:t>
                    </m:r>
                  </m:oMath>
                </a14:m>
                <a:r>
                  <a:rPr lang="en-US" dirty="0"/>
                  <a:t/>
                </a:r>
              </a:p>
              <a:p>
                <a:pPr marL="0" indent="0">
                  <a:buNone/>
                </a:pPr>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421" t="-1509"/>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Basic equations</a:t>
            </a:r>
            <a:endParaRPr lang="en-US" dirty="0"/>
          </a:p>
        </p:txBody>
      </p:sp>
    </p:spTree>
    <p:extLst>
      <p:ext uri="{BB962C8B-B14F-4D97-AF65-F5344CB8AC3E}">
        <p14:creationId xmlns="" xmlns:p14="http://schemas.microsoft.com/office/powerpoint/2010/main" val="220315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r>
              <a:rPr lang="en-US" dirty="0" smtClean="0"/>
              <a:t>Basic equations</a:t>
            </a:r>
            <a:endParaRPr lang="en-US" dirty="0"/>
          </a:p>
        </p:txBody>
      </p:sp>
      <p:sp>
        <p:nvSpPr>
          <p:cNvPr id="3" name="Content Placeholder 2"/>
          <p:cNvSpPr>
            <a:spLocks noGrp="1"/>
          </p:cNvSpPr>
          <p:nvPr>
            <p:ph idx="1"/>
          </p:nvPr>
        </p:nvSpPr>
        <p:spPr>
          <a:xfrm>
            <a:off x="179512" y="1124744"/>
            <a:ext cx="8208912" cy="5330992"/>
          </a:xfrm>
        </p:spPr>
        <p:txBody>
          <a:bodyPr>
            <a:normAutofit fontScale="85000" lnSpcReduction="20000"/>
          </a:bodyPr>
          <a:lstStyle/>
          <a:p>
            <a:pPr lvl="0"/>
            <a:r>
              <a:rPr lang="en-US" dirty="0" smtClean="0"/>
              <a:t>4- Energy </a:t>
            </a:r>
            <a:r>
              <a:rPr lang="en-US" dirty="0"/>
              <a:t>Equation</a:t>
            </a:r>
          </a:p>
          <a:p>
            <a:endParaRPr lang="en-US" dirty="0"/>
          </a:p>
          <a:p>
            <a:pPr marL="0" indent="0">
              <a:buNone/>
            </a:pPr>
            <a:r>
              <a:rPr lang="en-US" dirty="0"/>
              <a:t>Let E the total energy per unit mass of the fluid where, </a:t>
            </a:r>
            <a:endParaRPr lang="en-US" dirty="0" smtClean="0"/>
          </a:p>
          <a:p>
            <a:pPr marL="0" indent="0">
              <a:buNone/>
            </a:pPr>
            <a:r>
              <a:rPr lang="en-US" dirty="0" smtClean="0"/>
              <a:t>E=Internal energy (U)+Pressure energy (</a:t>
            </a:r>
            <a:r>
              <a:rPr lang="en-US" dirty="0" err="1" smtClean="0"/>
              <a:t>Pυ</a:t>
            </a:r>
            <a:r>
              <a:rPr lang="en-US" dirty="0" smtClean="0"/>
              <a:t>)+Potential energy(</a:t>
            </a:r>
            <a:r>
              <a:rPr lang="en-US" dirty="0" err="1" smtClean="0"/>
              <a:t>zg</a:t>
            </a:r>
            <a:r>
              <a:rPr lang="en-US" dirty="0" smtClean="0"/>
              <a:t>)+Kinetic energy (u2/2) </a:t>
            </a:r>
          </a:p>
          <a:p>
            <a:pPr marL="0" indent="0">
              <a:buNone/>
            </a:pPr>
            <a:r>
              <a:rPr lang="en-US" dirty="0" smtClean="0"/>
              <a:t>Assume </a:t>
            </a:r>
            <a:r>
              <a:rPr lang="en-US" dirty="0"/>
              <a:t>the system in the Figure; </a:t>
            </a:r>
          </a:p>
          <a:p>
            <a:r>
              <a:rPr lang="en-US" dirty="0"/>
              <a:t>Energy balance </a:t>
            </a:r>
          </a:p>
          <a:p>
            <a:r>
              <a:rPr lang="en-US" dirty="0"/>
              <a:t>E1 + q = E2 + </a:t>
            </a:r>
            <a:r>
              <a:rPr lang="en-US" dirty="0" err="1"/>
              <a:t>Ws</a:t>
            </a:r>
            <a:r>
              <a:rPr lang="en-US" dirty="0"/>
              <a:t> </a:t>
            </a:r>
          </a:p>
          <a:p>
            <a:pPr marL="0" indent="0">
              <a:buNone/>
            </a:pPr>
            <a:r>
              <a:rPr lang="en-US" dirty="0"/>
              <a:t>⇒ E2 – E1 = q – </a:t>
            </a:r>
            <a:r>
              <a:rPr lang="en-US" dirty="0" err="1"/>
              <a:t>Ws</a:t>
            </a:r>
            <a:r>
              <a:rPr lang="en-US" dirty="0"/>
              <a:t> </a:t>
            </a:r>
          </a:p>
          <a:p>
            <a:pPr marL="0" indent="0">
              <a:buNone/>
            </a:pPr>
            <a:r>
              <a:rPr lang="en-US" dirty="0"/>
              <a:t>⇒ ΔU + Δ(</a:t>
            </a:r>
            <a:r>
              <a:rPr lang="en-US" dirty="0" err="1"/>
              <a:t>Pυ</a:t>
            </a:r>
            <a:r>
              <a:rPr lang="en-US" dirty="0"/>
              <a:t>) + </a:t>
            </a:r>
            <a:r>
              <a:rPr lang="en-US" dirty="0" err="1"/>
              <a:t>gΔ</a:t>
            </a:r>
            <a:r>
              <a:rPr lang="en-US" dirty="0"/>
              <a:t>(z) + Δ(u2/2) = q – </a:t>
            </a:r>
            <a:r>
              <a:rPr lang="en-US" dirty="0" err="1"/>
              <a:t>Ws</a:t>
            </a:r>
            <a:r>
              <a:rPr lang="en-US" dirty="0"/>
              <a:t> </a:t>
            </a:r>
          </a:p>
          <a:p>
            <a:pPr marL="0" indent="0">
              <a:buNone/>
            </a:pPr>
            <a:r>
              <a:rPr lang="en-US" dirty="0"/>
              <a:t>[α = 1 for compressible fluid since it almost in turbulent flow]</a:t>
            </a:r>
          </a:p>
          <a:p>
            <a:pPr marL="0" indent="0">
              <a:buNone/>
            </a:pPr>
            <a:r>
              <a:rPr lang="en-US" dirty="0"/>
              <a:t>but ΔH = ΔU + Δ(</a:t>
            </a:r>
            <a:r>
              <a:rPr lang="en-US" dirty="0" err="1"/>
              <a:t>Pυ</a:t>
            </a:r>
            <a:r>
              <a:rPr lang="en-US" dirty="0"/>
              <a:t>) </a:t>
            </a:r>
          </a:p>
          <a:p>
            <a:pPr marL="0" indent="0">
              <a:buNone/>
            </a:pPr>
            <a:r>
              <a:rPr lang="en-US" dirty="0"/>
              <a:t>⇒ ΔH + </a:t>
            </a:r>
            <a:r>
              <a:rPr lang="en-US" dirty="0" err="1"/>
              <a:t>gΔ</a:t>
            </a:r>
            <a:r>
              <a:rPr lang="en-US" dirty="0"/>
              <a:t>(z) + Δ(u2/2) = q – </a:t>
            </a:r>
            <a:r>
              <a:rPr lang="en-US" dirty="0" err="1"/>
              <a:t>Ws</a:t>
            </a:r>
            <a:r>
              <a:rPr lang="en-US" dirty="0"/>
              <a:t> </a:t>
            </a:r>
          </a:p>
          <a:p>
            <a:pPr marL="0" indent="0">
              <a:buNone/>
            </a:pPr>
            <a:r>
              <a:rPr lang="en-US" dirty="0" err="1"/>
              <a:t>dH</a:t>
            </a:r>
            <a:r>
              <a:rPr lang="en-US" dirty="0"/>
              <a:t> + </a:t>
            </a:r>
            <a:r>
              <a:rPr lang="en-US" dirty="0" err="1"/>
              <a:t>gd</a:t>
            </a:r>
            <a:r>
              <a:rPr lang="en-US" dirty="0"/>
              <a:t>(z) + </a:t>
            </a:r>
            <a:r>
              <a:rPr lang="en-US" dirty="0" err="1"/>
              <a:t>ud</a:t>
            </a:r>
            <a:r>
              <a:rPr lang="en-US" dirty="0"/>
              <a:t>(u) = </a:t>
            </a:r>
            <a:r>
              <a:rPr lang="en-US" dirty="0" err="1"/>
              <a:t>dq</a:t>
            </a:r>
            <a:r>
              <a:rPr lang="en-US" dirty="0"/>
              <a:t> – </a:t>
            </a:r>
            <a:r>
              <a:rPr lang="en-US" dirty="0" err="1"/>
              <a:t>dWs</a:t>
            </a:r>
            <a:endParaRPr lang="en-US" dirty="0"/>
          </a:p>
          <a:p>
            <a:pPr marL="0" indent="0">
              <a:buNone/>
            </a:pPr>
            <a:r>
              <a:rPr lang="en-US" dirty="0"/>
              <a:t> </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2564904"/>
            <a:ext cx="2433464" cy="1438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120" y="3646233"/>
            <a:ext cx="1192843"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 xmlns:p14="http://schemas.microsoft.com/office/powerpoint/2010/main" val="44254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7239000" cy="804704"/>
          </a:xfrm>
        </p:spPr>
        <p:txBody>
          <a:bodyPr>
            <a:normAutofit fontScale="90000"/>
          </a:bodyPr>
          <a:lstStyle/>
          <a:p>
            <a:r>
              <a:rPr lang="en-US" dirty="0"/>
              <a:t>Compressible flow through a pipe</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cstate="print">
            <a:extLst>
              <a:ext uri="{BEBA8EAE-BF5A-486C-A8C5-ECC9F3942E4B}">
                <a14:imgProps xmlns="" xmlns:a14="http://schemas.microsoft.com/office/drawing/2010/main">
                  <a14:imgLayer r:embed="rId3">
                    <a14:imgEffect>
                      <a14:colorTemperature colorTemp="5300"/>
                    </a14:imgEffect>
                    <a14:imgEffect>
                      <a14:saturation sat="0"/>
                    </a14:imgEffect>
                  </a14:imgLayer>
                </a14:imgProps>
              </a:ext>
            </a:extLst>
          </a:blip>
          <a:srcRect l="15926" t="27404" r="43209" b="23077"/>
          <a:stretch/>
        </p:blipFill>
        <p:spPr bwMode="auto">
          <a:xfrm>
            <a:off x="827584" y="1709742"/>
            <a:ext cx="2952328" cy="2079298"/>
          </a:xfrm>
          <a:prstGeom prst="rect">
            <a:avLst/>
          </a:prstGeom>
          <a:ln>
            <a:noFill/>
          </a:ln>
          <a:extLst>
            <a:ext uri="{53640926-AAD7-44D8-BBD7-CCE9431645EC}">
              <a14:shadowObscured xmlns="" xmlns:a14="http://schemas.microsoft.com/office/drawing/2010/main"/>
            </a:ext>
          </a:extLst>
        </p:spPr>
      </p:pic>
      <p:pic>
        <p:nvPicPr>
          <p:cNvPr id="5" name="Picture 4"/>
          <p:cNvPicPr/>
          <p:nvPr/>
        </p:nvPicPr>
        <p:blipFill rotWithShape="1">
          <a:blip r:embed="rId4" cstate="print">
            <a:extLst>
              <a:ext uri="{BEBA8EAE-BF5A-486C-A8C5-ECC9F3942E4B}">
                <a14:imgProps xmlns="" xmlns:a14="http://schemas.microsoft.com/office/drawing/2010/main">
                  <a14:imgLayer r:embed="rId5">
                    <a14:imgEffect>
                      <a14:saturation sat="0"/>
                    </a14:imgEffect>
                  </a14:imgLayer>
                </a14:imgProps>
              </a:ext>
            </a:extLst>
          </a:blip>
          <a:srcRect l="15625" t="27404" r="41106" b="19231"/>
          <a:stretch/>
        </p:blipFill>
        <p:spPr bwMode="auto">
          <a:xfrm>
            <a:off x="4716016" y="1643702"/>
            <a:ext cx="3168352" cy="2289354"/>
          </a:xfrm>
          <a:prstGeom prst="rect">
            <a:avLst/>
          </a:prstGeom>
          <a:ln>
            <a:noFill/>
          </a:ln>
          <a:extLst>
            <a:ext uri="{53640926-AAD7-44D8-BBD7-CCE9431645EC}">
              <a14:shadowObscured xmlns="" xmlns:a14="http://schemas.microsoft.com/office/drawing/2010/main"/>
            </a:ext>
          </a:extLst>
        </p:spPr>
      </p:pic>
      <p:pic>
        <p:nvPicPr>
          <p:cNvPr id="6" name="Picture 5"/>
          <p:cNvPicPr/>
          <p:nvPr/>
        </p:nvPicPr>
        <p:blipFill rotWithShape="1">
          <a:blip r:embed="rId6" cstate="print">
            <a:extLst>
              <a:ext uri="{BEBA8EAE-BF5A-486C-A8C5-ECC9F3942E4B}">
                <a14:imgProps xmlns="" xmlns:a14="http://schemas.microsoft.com/office/drawing/2010/main">
                  <a14:imgLayer r:embed="rId7">
                    <a14:imgEffect>
                      <a14:saturation sat="0"/>
                    </a14:imgEffect>
                  </a14:imgLayer>
                </a14:imgProps>
              </a:ext>
            </a:extLst>
          </a:blip>
          <a:srcRect l="17128" t="28125" r="40054" b="20193"/>
          <a:stretch/>
        </p:blipFill>
        <p:spPr bwMode="auto">
          <a:xfrm>
            <a:off x="2555776" y="4176427"/>
            <a:ext cx="3312368" cy="208823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133790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Compressible flow through a pipe</a:t>
            </a:r>
            <a:br>
              <a:rPr lang="en-US" dirty="0"/>
            </a:b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a:t>From mechanical equation </a:t>
                </a:r>
              </a:p>
              <a:p>
                <a:pPr marL="0" indent="0">
                  <a:buNone/>
                </a:pPr>
                <a14:m>
                  <m:oMath xmlns:m="http://schemas.openxmlformats.org/officeDocument/2006/math">
                    <m:f>
                      <m:fPr>
                        <m:ctrlPr>
                          <a:rPr lang="en-US" i="1">
                            <a:latin typeface="Cambria Math"/>
                          </a:rPr>
                        </m:ctrlPr>
                      </m:fPr>
                      <m:num>
                        <m:r>
                          <a:rPr lang="en-US" i="1">
                            <a:latin typeface="Cambria Math"/>
                          </a:rPr>
                          <m:t>𝑑𝑃</m:t>
                        </m:r>
                      </m:num>
                      <m:den>
                        <m:r>
                          <a:rPr lang="en-US" i="1">
                            <a:latin typeface="Cambria Math"/>
                          </a:rPr>
                          <m:t>𝜌</m:t>
                        </m:r>
                      </m:den>
                    </m:f>
                    <m:r>
                      <a:rPr lang="en-US" i="1">
                        <a:latin typeface="Cambria Math"/>
                      </a:rPr>
                      <m:t>+</m:t>
                    </m:r>
                    <m:f>
                      <m:fPr>
                        <m:ctrlPr>
                          <a:rPr lang="en-US" i="1">
                            <a:latin typeface="Cambria Math"/>
                          </a:rPr>
                        </m:ctrlPr>
                      </m:fPr>
                      <m:num>
                        <m:r>
                          <a:rPr lang="en-US" i="1">
                            <a:latin typeface="Cambria Math"/>
                          </a:rPr>
                          <m:t>𝑢𝑑𝑢</m:t>
                        </m:r>
                      </m:num>
                      <m:den>
                        <m:r>
                          <a:rPr lang="en-US" i="1">
                            <a:latin typeface="Cambria Math"/>
                          </a:rPr>
                          <m:t>𝛼</m:t>
                        </m:r>
                      </m:den>
                    </m:f>
                    <m:r>
                      <a:rPr lang="en-US" i="1">
                        <a:latin typeface="Cambria Math"/>
                      </a:rPr>
                      <m:t>+</m:t>
                    </m:r>
                    <m:r>
                      <a:rPr lang="en-US" i="1">
                        <a:latin typeface="Cambria Math"/>
                      </a:rPr>
                      <m:t>𝑔𝑑𝑧</m:t>
                    </m:r>
                    <m:r>
                      <a:rPr lang="en-US" i="1">
                        <a:latin typeface="Cambria Math"/>
                      </a:rPr>
                      <m:t>+</m:t>
                    </m:r>
                    <m:r>
                      <a:rPr lang="en-US" i="1">
                        <a:latin typeface="Cambria Math"/>
                      </a:rPr>
                      <m:t>4</m:t>
                    </m:r>
                    <m:r>
                      <a:rPr lang="en-US" i="1">
                        <a:latin typeface="Cambria Math"/>
                      </a:rPr>
                      <m:t>𝑓</m:t>
                    </m:r>
                    <m:f>
                      <m:fPr>
                        <m:ctrlPr>
                          <a:rPr lang="en-US" i="1">
                            <a:latin typeface="Cambria Math"/>
                          </a:rPr>
                        </m:ctrlPr>
                      </m:fPr>
                      <m:num>
                        <m:r>
                          <a:rPr lang="en-US" i="1">
                            <a:latin typeface="Cambria Math"/>
                          </a:rPr>
                          <m:t>𝑑𝑙</m:t>
                        </m:r>
                      </m:num>
                      <m:den>
                        <m:r>
                          <a:rPr lang="en-US" i="1">
                            <a:latin typeface="Cambria Math"/>
                          </a:rPr>
                          <m:t>𝐷</m:t>
                        </m:r>
                      </m:den>
                    </m:f>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2</m:t>
                            </m:r>
                          </m:sup>
                        </m:sSup>
                      </m:num>
                      <m:den>
                        <m:r>
                          <a:rPr lang="en-US" i="1">
                            <a:latin typeface="Cambria Math"/>
                          </a:rPr>
                          <m:t>2</m:t>
                        </m:r>
                      </m:den>
                    </m:f>
                    <m:r>
                      <a:rPr lang="en-US" i="1">
                        <a:latin typeface="Cambria Math"/>
                      </a:rPr>
                      <m:t>=</m:t>
                    </m:r>
                    <m:r>
                      <a:rPr lang="en-US" i="1">
                        <a:latin typeface="Cambria Math"/>
                      </a:rPr>
                      <m:t>𝑑𝑊</m:t>
                    </m:r>
                  </m:oMath>
                </a14:m>
                <a:r>
                  <a:rPr lang="en-US" dirty="0"/>
                  <a:t/>
                </a:r>
              </a:p>
              <a:p>
                <a:pPr marL="0" indent="0">
                  <a:buNone/>
                </a:pPr>
                <a:endParaRPr lang="en-US" dirty="0"/>
              </a:p>
              <a:p>
                <a:r>
                  <a:rPr lang="en-US" dirty="0"/>
                  <a:t>And for horizontal pipe, and no work dove</a:t>
                </a:r>
              </a:p>
              <a:p>
                <a:pPr marL="0" indent="0">
                  <a:buNone/>
                </a:pPr>
                <a:r>
                  <a:rPr lang="en-US" dirty="0"/>
                  <a:t> </a:t>
                </a:r>
              </a:p>
              <a:p>
                <a:pPr marL="0" indent="0">
                  <a:buNone/>
                </a:pPr>
                <a14:m>
                  <m:oMath xmlns:m="http://schemas.openxmlformats.org/officeDocument/2006/math">
                    <m:f>
                      <m:fPr>
                        <m:ctrlPr>
                          <a:rPr lang="en-US" i="1">
                            <a:latin typeface="Cambria Math"/>
                          </a:rPr>
                        </m:ctrlPr>
                      </m:fPr>
                      <m:num>
                        <m:r>
                          <a:rPr lang="en-US" i="1">
                            <a:latin typeface="Cambria Math"/>
                          </a:rPr>
                          <m:t>𝑑𝑃</m:t>
                        </m:r>
                      </m:num>
                      <m:den>
                        <m:r>
                          <a:rPr lang="en-US" i="1">
                            <a:latin typeface="Cambria Math"/>
                          </a:rPr>
                          <m:t>𝜌</m:t>
                        </m:r>
                      </m:den>
                    </m:f>
                    <m:r>
                      <a:rPr lang="en-US" i="1">
                        <a:latin typeface="Cambria Math"/>
                      </a:rPr>
                      <m:t>+</m:t>
                    </m:r>
                    <m:f>
                      <m:fPr>
                        <m:ctrlPr>
                          <a:rPr lang="en-US" i="1">
                            <a:latin typeface="Cambria Math"/>
                          </a:rPr>
                        </m:ctrlPr>
                      </m:fPr>
                      <m:num>
                        <m:r>
                          <a:rPr lang="en-US" i="1">
                            <a:latin typeface="Cambria Math"/>
                          </a:rPr>
                          <m:t>𝑢𝑑𝑢</m:t>
                        </m:r>
                      </m:num>
                      <m:den>
                        <m:r>
                          <a:rPr lang="en-US" i="1">
                            <a:latin typeface="Cambria Math"/>
                          </a:rPr>
                          <m:t>𝛼</m:t>
                        </m:r>
                      </m:den>
                    </m:f>
                    <m:r>
                      <a:rPr lang="en-US" i="1">
                        <a:latin typeface="Cambria Math"/>
                      </a:rPr>
                      <m:t>+</m:t>
                    </m:r>
                    <m:r>
                      <a:rPr lang="en-US" i="1">
                        <a:latin typeface="Cambria Math"/>
                      </a:rPr>
                      <m:t>4</m:t>
                    </m:r>
                    <m:r>
                      <a:rPr lang="en-US" i="1">
                        <a:latin typeface="Cambria Math"/>
                      </a:rPr>
                      <m:t>∅</m:t>
                    </m:r>
                    <m:f>
                      <m:fPr>
                        <m:ctrlPr>
                          <a:rPr lang="en-US" i="1">
                            <a:latin typeface="Cambria Math"/>
                          </a:rPr>
                        </m:ctrlPr>
                      </m:fPr>
                      <m:num>
                        <m:r>
                          <a:rPr lang="en-US" i="1">
                            <a:latin typeface="Cambria Math"/>
                          </a:rPr>
                          <m:t>𝑑𝑙</m:t>
                        </m:r>
                      </m:num>
                      <m:den>
                        <m:r>
                          <a:rPr lang="en-US" i="1">
                            <a:latin typeface="Cambria Math"/>
                          </a:rPr>
                          <m:t>𝐷</m:t>
                        </m:r>
                      </m:den>
                    </m:f>
                    <m:sSup>
                      <m:sSupPr>
                        <m:ctrlPr>
                          <a:rPr lang="en-US" i="1">
                            <a:latin typeface="Cambria Math"/>
                          </a:rPr>
                        </m:ctrlPr>
                      </m:sSupPr>
                      <m:e>
                        <m:r>
                          <a:rPr lang="en-US" i="1">
                            <a:latin typeface="Cambria Math"/>
                          </a:rPr>
                          <m:t>𝑢</m:t>
                        </m:r>
                      </m:e>
                      <m:sup>
                        <m:r>
                          <a:rPr lang="en-US" i="1">
                            <a:latin typeface="Cambria Math"/>
                          </a:rPr>
                          <m:t>2</m:t>
                        </m:r>
                      </m:sup>
                    </m:sSup>
                    <m:r>
                      <a:rPr lang="en-US" i="1">
                        <a:latin typeface="Cambria Math"/>
                      </a:rPr>
                      <m:t>=</m:t>
                    </m:r>
                    <m:r>
                      <a:rPr lang="en-US" i="1">
                        <a:latin typeface="Cambria Math"/>
                      </a:rPr>
                      <m:t>0</m:t>
                    </m:r>
                  </m:oMath>
                </a14:m>
                <a:r>
                  <a:rPr lang="en-US" dirty="0"/>
                  <a:t> ……………..1</a:t>
                </a:r>
              </a:p>
              <a:p>
                <a:r>
                  <a:rPr lang="en-US" dirty="0"/>
                  <a:t>This is General equation of energy apply to any type of fluid</a:t>
                </a:r>
              </a:p>
              <a:p>
                <a:r>
                  <a:rPr lang="en-US" dirty="0" smtClean="0"/>
                  <a:t>Since </a:t>
                </a:r>
                <a:r>
                  <a:rPr lang="en-US" dirty="0"/>
                  <a:t>that</a:t>
                </a:r>
              </a:p>
              <a:p>
                <a:r>
                  <a:rPr lang="en-US" dirty="0"/>
                  <a:t> </a:t>
                </a:r>
                <a:endParaRPr lang="en-US" dirty="0" smtClean="0"/>
              </a:p>
              <a:p>
                <a:endParaRPr lang="en-US" dirty="0"/>
              </a:p>
              <a:p>
                <a:r>
                  <a:rPr lang="en-US" dirty="0" smtClean="0"/>
                  <a:t>Substitute </a:t>
                </a:r>
                <a:r>
                  <a:rPr lang="en-US" dirty="0"/>
                  <a:t>this in equation 1 and integrate gives:</a:t>
                </a:r>
              </a:p>
              <a:p>
                <a:r>
                  <a:rPr lang="en-US" dirty="0"/>
                  <a:t> </a:t>
                </a:r>
              </a:p>
              <a:p>
                <a:pPr marL="0" indent="0">
                  <a:buNone/>
                </a:pPr>
                <a:endParaRPr lang="en-US" dirty="0" smtClean="0"/>
              </a:p>
              <a:p>
                <a:pPr marL="0" indent="0">
                  <a:buNone/>
                </a:pPr>
                <a:r>
                  <a:rPr lang="en-US" dirty="0"/>
                  <a:t> </a:t>
                </a:r>
              </a:p>
              <a:p>
                <a:pPr marL="0" indent="0">
                  <a:buNone/>
                </a:pPr>
                <a:r>
                  <a:rPr lang="en-US" dirty="0"/>
                  <a:t>General equation of energy apply to compressible fluid in horizontal pipe with no shaft work</a:t>
                </a:r>
              </a:p>
              <a:p>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421" t="-1509"/>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4562" y="3717032"/>
            <a:ext cx="2479154" cy="887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83404" y="4869160"/>
            <a:ext cx="3028950" cy="72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7920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Isothermal Flow of an Ideal Gas in a Horizontal Pipe</a:t>
            </a:r>
            <a:r>
              <a:rPr lang="en-US" dirty="0"/>
              <a:t/>
            </a:r>
            <a:br>
              <a:rPr lang="en-US" dirty="0"/>
            </a:b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457200" y="1052736"/>
                <a:ext cx="8003232" cy="5403000"/>
              </a:xfrm>
            </p:spPr>
            <p:txBody>
              <a:bodyPr>
                <a:normAutofit fontScale="47500" lnSpcReduction="20000"/>
              </a:bodyPr>
              <a:lstStyle/>
              <a:p>
                <a:r>
                  <a:rPr lang="en-US" dirty="0"/>
                  <a:t>For isothermal conditions of an ideal gas </a:t>
                </a:r>
              </a:p>
              <a:p>
                <a:pPr marL="0" indent="0">
                  <a:buNone/>
                </a:pPr>
                <a:r>
                  <a:rPr lang="en-US" dirty="0"/>
                  <a:t>P υ = constant ⇒ P υ = P1 υ1 ⇒ 1/υ = P / (P1 υ1)</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P1 υ1 = P2 υ2 ⇒ υ2 / υ1 = P1/ P2 -----------------------(2) </a:t>
                </a:r>
              </a:p>
              <a:p>
                <a:pPr marL="0" indent="0">
                  <a:buNone/>
                </a:pPr>
                <a:r>
                  <a:rPr lang="en-US" dirty="0"/>
                  <a:t>Substitute the above equations  into the general equation of compressible fluid to give;</a:t>
                </a:r>
              </a:p>
              <a:p>
                <a:pPr marL="0" indent="0">
                  <a:buNone/>
                </a:pPr>
                <a:r>
                  <a:rPr lang="en-US" dirty="0"/>
                  <a:t> </a:t>
                </a:r>
              </a:p>
              <a:p>
                <a:pPr marL="0" indent="0">
                  <a:buNone/>
                </a:pPr>
                <a:r>
                  <a:rPr lang="en-US" dirty="0"/>
                  <a:t> </a:t>
                </a:r>
                <a:endParaRPr lang="en-US" dirty="0" smtClean="0"/>
              </a:p>
              <a:p>
                <a:endParaRPr lang="en-US" dirty="0"/>
              </a:p>
              <a:p>
                <a:r>
                  <a:rPr lang="en-US" b="1" u="sng" dirty="0"/>
                  <a:t>Maximum Velocity in Isothermal Flow </a:t>
                </a:r>
                <a:endParaRPr lang="en-US" dirty="0"/>
              </a:p>
              <a:p>
                <a:r>
                  <a:rPr lang="en-US" dirty="0"/>
                  <a:t>From equation of isothermal conditions,</a:t>
                </a:r>
              </a:p>
              <a:p>
                <a:r>
                  <a:rPr lang="en-US" dirty="0"/>
                  <a:t> </a:t>
                </a:r>
                <a:endParaRPr lang="en-US" dirty="0" smtClean="0"/>
              </a:p>
              <a:p>
                <a:endParaRPr lang="en-US" dirty="0" smtClean="0"/>
              </a:p>
              <a:p>
                <a:endParaRPr lang="en-US" dirty="0"/>
              </a:p>
              <a:p>
                <a:pPr marL="0" indent="0">
                  <a:buNone/>
                </a:pPr>
                <a:r>
                  <a:rPr lang="en-US" dirty="0"/>
                  <a:t>the mass velocity G = 0 when (P1 = P2) </a:t>
                </a:r>
              </a:p>
              <a:p>
                <a:pPr marL="0" indent="0">
                  <a:buNone/>
                </a:pPr>
                <a:r>
                  <a:rPr lang="en-US" dirty="0"/>
                  <a:t>At some intermediate value of P2, the flow must therefore be a maximum. To find it, the differentiating the above equation with respect to P2 for constant P1 must be obtained. </a:t>
                </a:r>
              </a:p>
              <a:p>
                <a:pPr marL="0" indent="0">
                  <a:buNone/>
                </a:pPr>
                <a:r>
                  <a:rPr lang="en-US" dirty="0"/>
                  <a:t>i.e. (</a:t>
                </a:r>
                <a:r>
                  <a:rPr lang="en-US" dirty="0" err="1"/>
                  <a:t>dG</a:t>
                </a:r>
                <a:r>
                  <a:rPr lang="en-US" dirty="0"/>
                  <a:t>/dP2 = 0),</a:t>
                </a:r>
              </a:p>
              <a:p>
                <a:pPr marL="0" indent="0">
                  <a:buNone/>
                </a:pPr>
                <a:r>
                  <a:rPr lang="en-US" dirty="0"/>
                  <a:t> </a:t>
                </a:r>
              </a:p>
              <a:p>
                <a:pPr marL="0" indent="0">
                  <a:buNone/>
                </a:pPr>
                <a:r>
                  <a:rPr lang="en-US" dirty="0"/>
                  <a:t>then </a:t>
                </a:r>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𝑤</m:t>
                        </m:r>
                      </m:sub>
                    </m:sSub>
                    <m:r>
                      <a:rPr lang="en-US" i="1">
                        <a:latin typeface="Cambria Math"/>
                      </a:rPr>
                      <m:t>=</m:t>
                    </m:r>
                    <m:rad>
                      <m:radPr>
                        <m:degHide m:val="on"/>
                        <m:ctrlPr>
                          <a:rPr lang="en-US" i="1">
                            <a:latin typeface="Cambria Math"/>
                          </a:rPr>
                        </m:ctrlPr>
                      </m:radPr>
                      <m:deg/>
                      <m:e>
                        <m:sSub>
                          <m:sSubPr>
                            <m:ctrlPr>
                              <a:rPr lang="en-US" i="1">
                                <a:latin typeface="Cambria Math"/>
                              </a:rPr>
                            </m:ctrlPr>
                          </m:sSubPr>
                          <m:e>
                            <m:r>
                              <a:rPr lang="en-US" i="1">
                                <a:latin typeface="Cambria Math"/>
                              </a:rPr>
                              <m:t>𝑃</m:t>
                            </m:r>
                          </m:e>
                          <m:sub>
                            <m:r>
                              <a:rPr lang="en-US" i="1">
                                <a:latin typeface="Cambria Math"/>
                              </a:rPr>
                              <m:t>𝑤</m:t>
                            </m:r>
                          </m:sub>
                        </m:sSub>
                        <m:sSub>
                          <m:sSubPr>
                            <m:ctrlPr>
                              <a:rPr lang="en-US" i="1">
                                <a:latin typeface="Cambria Math"/>
                              </a:rPr>
                            </m:ctrlPr>
                          </m:sSubPr>
                          <m:e>
                            <m:r>
                              <a:rPr lang="en-US" i="1">
                                <a:latin typeface="Cambria Math"/>
                              </a:rPr>
                              <m:t>𝑣</m:t>
                            </m:r>
                          </m:e>
                          <m:sub>
                            <m:r>
                              <a:rPr lang="en-US" i="1">
                                <a:latin typeface="Cambria Math"/>
                              </a:rPr>
                              <m:t>𝑤</m:t>
                            </m:r>
                          </m:sub>
                        </m:sSub>
                      </m:e>
                    </m:rad>
                    <m:r>
                      <a:rPr lang="en-US" i="1">
                        <a:latin typeface="Cambria Math"/>
                      </a:rPr>
                      <m:t>=</m:t>
                    </m:r>
                    <m:rad>
                      <m:radPr>
                        <m:degHide m:val="on"/>
                        <m:ctrlPr>
                          <a:rPr lang="en-US" i="1">
                            <a:latin typeface="Cambria Math"/>
                          </a:rPr>
                        </m:ctrlPr>
                      </m:radPr>
                      <m:deg/>
                      <m:e>
                        <m:r>
                          <a:rPr lang="en-US" i="1">
                            <a:latin typeface="Cambria Math"/>
                          </a:rPr>
                          <m:t>𝑃𝑣</m:t>
                        </m:r>
                      </m:e>
                    </m:rad>
                  </m:oMath>
                </a14:m>
                <a:endParaRPr lang="en-US" dirty="0"/>
              </a:p>
              <a:p>
                <a:pPr marL="0" indent="0">
                  <a:buNone/>
                </a:pPr>
                <a:r>
                  <a:rPr lang="en-US" dirty="0"/>
                  <a:t> </a:t>
                </a:r>
              </a:p>
              <a:p>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52736"/>
                <a:ext cx="8003232" cy="5403000"/>
              </a:xfrm>
              <a:blipFill rotWithShape="1">
                <a:blip r:embed="rId2" cstate="print"/>
                <a:stretch>
                  <a:fillRect t="-677"/>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5" y="1556793"/>
            <a:ext cx="3456384" cy="721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7605" y="2771775"/>
            <a:ext cx="3096344" cy="571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8647" y="3951838"/>
            <a:ext cx="3012815" cy="587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918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Adiabatic Flow of an Ideal Gas in a Horizontal Pipe </a:t>
            </a:r>
            <a:r>
              <a:rPr lang="en-US" dirty="0"/>
              <a:t/>
            </a:r>
            <a:br>
              <a:rPr lang="en-US" dirty="0"/>
            </a:b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179512" y="908720"/>
                <a:ext cx="7516688" cy="5547016"/>
              </a:xfrm>
            </p:spPr>
            <p:txBody>
              <a:bodyPr>
                <a:normAutofit fontScale="62500" lnSpcReduction="20000"/>
              </a:bodyPr>
              <a:lstStyle/>
              <a:p>
                <a:pPr marL="0" indent="0">
                  <a:buNone/>
                </a:pPr>
                <a:r>
                  <a:rPr lang="en-US" dirty="0"/>
                  <a:t>From Mechanical equation</a:t>
                </a:r>
              </a:p>
              <a:p>
                <a14:m>
                  <m:oMath xmlns:m="http://schemas.openxmlformats.org/officeDocument/2006/math">
                    <m:f>
                      <m:fPr>
                        <m:ctrlPr>
                          <a:rPr lang="en-US" i="1">
                            <a:latin typeface="Cambria Math"/>
                          </a:rPr>
                        </m:ctrlPr>
                      </m:fPr>
                      <m:num>
                        <m:r>
                          <a:rPr lang="en-US" i="1">
                            <a:latin typeface="Cambria Math"/>
                          </a:rPr>
                          <m:t>𝑑𝑃</m:t>
                        </m:r>
                      </m:num>
                      <m:den>
                        <m:r>
                          <a:rPr lang="en-US" i="1">
                            <a:latin typeface="Cambria Math"/>
                          </a:rPr>
                          <m:t>𝜌</m:t>
                        </m:r>
                      </m:den>
                    </m:f>
                    <m:r>
                      <a:rPr lang="en-US" i="1">
                        <a:latin typeface="Cambria Math"/>
                      </a:rPr>
                      <m:t>+</m:t>
                    </m:r>
                    <m:f>
                      <m:fPr>
                        <m:ctrlPr>
                          <a:rPr lang="en-US" i="1">
                            <a:latin typeface="Cambria Math"/>
                          </a:rPr>
                        </m:ctrlPr>
                      </m:fPr>
                      <m:num>
                        <m:r>
                          <a:rPr lang="en-US" i="1">
                            <a:latin typeface="Cambria Math"/>
                          </a:rPr>
                          <m:t>𝑢𝑑𝑢</m:t>
                        </m:r>
                      </m:num>
                      <m:den>
                        <m:r>
                          <a:rPr lang="en-US" i="1">
                            <a:latin typeface="Cambria Math"/>
                          </a:rPr>
                          <m:t>𝛼</m:t>
                        </m:r>
                      </m:den>
                    </m:f>
                    <m:r>
                      <a:rPr lang="en-US" i="1">
                        <a:latin typeface="Cambria Math"/>
                      </a:rPr>
                      <m:t>+</m:t>
                    </m:r>
                    <m:r>
                      <a:rPr lang="en-US" i="1">
                        <a:latin typeface="Cambria Math"/>
                      </a:rPr>
                      <m:t>𝑔𝑑𝑧</m:t>
                    </m:r>
                    <m:r>
                      <a:rPr lang="en-US" i="1">
                        <a:latin typeface="Cambria Math"/>
                      </a:rPr>
                      <m:t>+</m:t>
                    </m:r>
                    <m:r>
                      <a:rPr lang="en-US" i="1">
                        <a:latin typeface="Cambria Math"/>
                      </a:rPr>
                      <m:t>4</m:t>
                    </m:r>
                    <m:r>
                      <a:rPr lang="en-US" i="1">
                        <a:latin typeface="Cambria Math"/>
                      </a:rPr>
                      <m:t>𝑓</m:t>
                    </m:r>
                    <m:f>
                      <m:fPr>
                        <m:ctrlPr>
                          <a:rPr lang="en-US" i="1">
                            <a:latin typeface="Cambria Math"/>
                          </a:rPr>
                        </m:ctrlPr>
                      </m:fPr>
                      <m:num>
                        <m:r>
                          <a:rPr lang="en-US" i="1">
                            <a:latin typeface="Cambria Math"/>
                          </a:rPr>
                          <m:t>𝑑𝑙</m:t>
                        </m:r>
                      </m:num>
                      <m:den>
                        <m:r>
                          <a:rPr lang="en-US" i="1">
                            <a:latin typeface="Cambria Math"/>
                          </a:rPr>
                          <m:t>𝐷</m:t>
                        </m:r>
                      </m:den>
                    </m:f>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2</m:t>
                            </m:r>
                          </m:sup>
                        </m:sSup>
                      </m:num>
                      <m:den>
                        <m:r>
                          <a:rPr lang="en-US" i="1">
                            <a:latin typeface="Cambria Math"/>
                          </a:rPr>
                          <m:t>2</m:t>
                        </m:r>
                      </m:den>
                    </m:f>
                    <m:r>
                      <a:rPr lang="en-US" i="1">
                        <a:latin typeface="Cambria Math"/>
                      </a:rPr>
                      <m:t>=</m:t>
                    </m:r>
                    <m:r>
                      <a:rPr lang="en-US" i="1">
                        <a:latin typeface="Cambria Math"/>
                      </a:rPr>
                      <m:t>𝑑𝑊</m:t>
                    </m:r>
                  </m:oMath>
                </a14:m>
                <a:endParaRPr lang="en-US" dirty="0"/>
              </a:p>
              <a:p>
                <a:pPr marL="0" indent="0">
                  <a:buNone/>
                </a:pPr>
                <a:r>
                  <a:rPr lang="en-US" dirty="0"/>
                  <a:t> </a:t>
                </a:r>
              </a:p>
              <a:p>
                <a:r>
                  <a:rPr lang="en-US" dirty="0"/>
                  <a:t>For adiabatic condition, and horizontal pipe, no shifting work and assume isentropic case</a:t>
                </a:r>
              </a:p>
              <a:p>
                <a:pPr marL="0" indent="0">
                  <a:buNone/>
                </a:pPr>
                <a:r>
                  <a:rPr lang="en-US" dirty="0"/>
                  <a:t>Then </a:t>
                </a:r>
              </a:p>
              <a:p>
                <a14:m>
                  <m:oMath xmlns:m="http://schemas.openxmlformats.org/officeDocument/2006/math">
                    <m:f>
                      <m:fPr>
                        <m:ctrlPr>
                          <a:rPr lang="en-US" i="1">
                            <a:latin typeface="Cambria Math"/>
                          </a:rPr>
                        </m:ctrlPr>
                      </m:fPr>
                      <m:num>
                        <m:r>
                          <a:rPr lang="en-US" i="1">
                            <a:latin typeface="Cambria Math"/>
                          </a:rPr>
                          <m:t>𝑑𝑃</m:t>
                        </m:r>
                      </m:num>
                      <m:den>
                        <m:r>
                          <a:rPr lang="en-US" i="1">
                            <a:latin typeface="Cambria Math"/>
                          </a:rPr>
                          <m:t>𝜌</m:t>
                        </m:r>
                      </m:den>
                    </m:f>
                    <m:r>
                      <a:rPr lang="en-US" i="1">
                        <a:latin typeface="Cambria Math"/>
                      </a:rPr>
                      <m:t>+</m:t>
                    </m:r>
                    <m:f>
                      <m:fPr>
                        <m:ctrlPr>
                          <a:rPr lang="en-US" i="1">
                            <a:latin typeface="Cambria Math"/>
                          </a:rPr>
                        </m:ctrlPr>
                      </m:fPr>
                      <m:num>
                        <m:r>
                          <a:rPr lang="en-US" i="1">
                            <a:latin typeface="Cambria Math"/>
                          </a:rPr>
                          <m:t>𝑢𝑑𝑢</m:t>
                        </m:r>
                      </m:num>
                      <m:den>
                        <m:r>
                          <a:rPr lang="en-US" i="1">
                            <a:latin typeface="Cambria Math"/>
                          </a:rPr>
                          <m:t>𝛼</m:t>
                        </m:r>
                      </m:den>
                    </m:f>
                    <m:r>
                      <a:rPr lang="en-US" i="1">
                        <a:latin typeface="Cambria Math"/>
                      </a:rPr>
                      <m:t>=</m:t>
                    </m:r>
                    <m:r>
                      <a:rPr lang="en-US" i="1">
                        <a:latin typeface="Cambria Math"/>
                      </a:rPr>
                      <m:t>0</m:t>
                    </m:r>
                  </m:oMath>
                </a14:m>
                <a:r>
                  <a:rPr lang="en-US" dirty="0"/>
                  <a:t/>
                </a:r>
              </a:p>
              <a:p>
                <a:pPr rtl="1"/>
                <a:r>
                  <a:rPr lang="en-US" dirty="0"/>
                  <a:t>Since that </a:t>
                </a:r>
                <a:r>
                  <a:rPr lang="en-US" dirty="0" err="1"/>
                  <a:t>Pv</a:t>
                </a:r>
                <a:r>
                  <a:rPr lang="en-US" baseline="30000" dirty="0" err="1"/>
                  <a:t>k</a:t>
                </a:r>
                <a:r>
                  <a:rPr lang="en-US" dirty="0"/>
                  <a:t> = P</a:t>
                </a:r>
                <a:r>
                  <a:rPr lang="en-US" baseline="-25000" dirty="0"/>
                  <a:t>1</a:t>
                </a:r>
                <a:r>
                  <a:rPr lang="en-US" dirty="0"/>
                  <a:t> v</a:t>
                </a:r>
                <a:r>
                  <a:rPr lang="en-US" baseline="-25000" dirty="0"/>
                  <a:t>1</a:t>
                </a:r>
                <a:r>
                  <a:rPr lang="en-US" dirty="0"/>
                  <a:t/>
                </a:r>
                <a:r>
                  <a:rPr lang="en-US" baseline="30000" dirty="0"/>
                  <a:t>k</a:t>
                </a:r>
                <a:endParaRPr lang="en-US" dirty="0"/>
              </a:p>
              <a:p>
                <a:r>
                  <a:rPr lang="en-US" dirty="0" smtClean="0"/>
                  <a:t>Then </a:t>
                </a:r>
                <a:endParaRPr lang="en-US" dirty="0"/>
              </a:p>
              <a:p>
                <a:r>
                  <a:rPr lang="en-US" dirty="0"/>
                  <a:t> </a:t>
                </a:r>
              </a:p>
              <a:p>
                <a:r>
                  <a:rPr lang="en-US" dirty="0"/>
                  <a:t> </a:t>
                </a:r>
              </a:p>
              <a:p>
                <a:r>
                  <a:rPr lang="en-US" dirty="0"/>
                  <a:t>For isotropic condition k=γ then the above equation can be rewritten as</a:t>
                </a:r>
              </a:p>
              <a:p>
                <a:r>
                  <a:rPr lang="en-US" dirty="0"/>
                  <a:t> </a:t>
                </a:r>
              </a:p>
              <a:p>
                <a:r>
                  <a:rPr lang="en-US" dirty="0"/>
                  <a:t> </a:t>
                </a:r>
              </a:p>
              <a:p>
                <a:r>
                  <a:rPr lang="en-US" dirty="0"/>
                  <a:t>This equation is useful when expressed in terms of temperature; </a:t>
                </a:r>
                <a:r>
                  <a:rPr lang="en-US" dirty="0" smtClean="0"/>
                  <a:t>from </a:t>
                </a:r>
                <a:r>
                  <a:rPr lang="en-US" b="1" i="1" dirty="0" smtClean="0"/>
                  <a:t>p </a:t>
                </a:r>
                <a:r>
                  <a:rPr lang="en-US" dirty="0"/>
                  <a:t>= </a:t>
                </a:r>
                <a:r>
                  <a:rPr lang="en-US" b="1" i="1" dirty="0" err="1" smtClean="0"/>
                  <a:t>pRT</a:t>
                </a:r>
                <a:endParaRPr lang="en-US" b="1" i="1" dirty="0" smtClean="0"/>
              </a:p>
              <a:p>
                <a:endParaRPr lang="en-US" b="1" i="1" dirty="0" smtClean="0"/>
              </a:p>
              <a:p>
                <a:r>
                  <a:rPr lang="en-US" dirty="0" smtClean="0"/>
                  <a:t>For </a:t>
                </a:r>
                <a:r>
                  <a:rPr lang="en-US" dirty="0"/>
                  <a:t>adiabatic flow from a reservoir where </a:t>
                </a:r>
                <a:r>
                  <a:rPr lang="en-US" dirty="0" smtClean="0"/>
                  <a:t>conditions </a:t>
                </a:r>
                <a:r>
                  <a:rPr lang="en-US" dirty="0"/>
                  <a:t>are given </a:t>
                </a:r>
                <a:r>
                  <a:rPr lang="en-US" dirty="0" smtClean="0"/>
                  <a:t>by </a:t>
                </a:r>
                <a:r>
                  <a:rPr lang="en-US" b="1" i="1" dirty="0" err="1" smtClean="0"/>
                  <a:t>po</a:t>
                </a:r>
                <a:r>
                  <a:rPr lang="en-US" b="1" i="1" dirty="0"/>
                  <a:t>, </a:t>
                </a:r>
                <a:r>
                  <a:rPr lang="en-US" b="1" i="1" dirty="0" err="1"/>
                  <a:t>po</a:t>
                </a:r>
                <a:r>
                  <a:rPr lang="en-US" b="1" i="1" dirty="0"/>
                  <a:t>, TO, at any </a:t>
                </a:r>
                <a:r>
                  <a:rPr lang="en-US" dirty="0" smtClean="0"/>
                  <a:t>other section</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908720"/>
                <a:ext cx="7516688" cy="5547016"/>
              </a:xfrm>
              <a:blipFill rotWithShape="1">
                <a:blip r:embed="rId2" cstate="print"/>
                <a:stretch>
                  <a:fillRect l="-405" t="-1319"/>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3356992"/>
            <a:ext cx="2952328" cy="554102"/>
          </a:xfrm>
          <a:prstGeom prst="rect">
            <a:avLst/>
          </a:prstGeom>
          <a:noFill/>
          <a:ln>
            <a:noFill/>
          </a:ln>
        </p:spPr>
      </p:pic>
      <p:pic>
        <p:nvPicPr>
          <p:cNvPr id="40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4365104"/>
            <a:ext cx="5304631" cy="547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15616" y="5157192"/>
            <a:ext cx="3879850" cy="587122"/>
          </a:xfrm>
          <a:prstGeom prst="rect">
            <a:avLst/>
          </a:prstGeom>
          <a:noFill/>
          <a:ln>
            <a:noFill/>
          </a:ln>
        </p:spPr>
      </p:pic>
      <p:pic>
        <p:nvPicPr>
          <p:cNvPr id="7" name="Picture 6"/>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6165304"/>
            <a:ext cx="2273935" cy="535305"/>
          </a:xfrm>
          <a:prstGeom prst="rect">
            <a:avLst/>
          </a:prstGeom>
          <a:noFill/>
          <a:ln>
            <a:noFill/>
          </a:ln>
        </p:spPr>
      </p:pic>
    </p:spTree>
    <p:extLst>
      <p:ext uri="{BB962C8B-B14F-4D97-AF65-F5344CB8AC3E}">
        <p14:creationId xmlns="" xmlns:p14="http://schemas.microsoft.com/office/powerpoint/2010/main" val="2178683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terms of </a:t>
            </a:r>
            <a:r>
              <a:rPr lang="en-US" dirty="0" smtClean="0"/>
              <a:t>the </a:t>
            </a:r>
            <a:r>
              <a:rPr lang="en-US" dirty="0"/>
              <a:t>local Mach number</a:t>
            </a:r>
          </a:p>
          <a:p>
            <a:endParaRPr lang="en-US" dirty="0"/>
          </a:p>
        </p:txBody>
      </p:sp>
      <p:pic>
        <p:nvPicPr>
          <p:cNvPr id="4" name="Picture 3"/>
          <p:cNvPicPr/>
          <p:nvPr/>
        </p:nvPicPr>
        <p:blipFill rotWithShape="1">
          <a:blip r:embed="rId2" cstate="print">
            <a:extLst>
              <a:ext uri="{28A0092B-C50C-407E-A947-70E740481C1C}">
                <a14:useLocalDpi xmlns="" xmlns:a14="http://schemas.microsoft.com/office/drawing/2010/main" val="0"/>
              </a:ext>
            </a:extLst>
          </a:blip>
          <a:srcRect b="79585"/>
          <a:stretch/>
        </p:blipFill>
        <p:spPr bwMode="auto">
          <a:xfrm>
            <a:off x="1331640" y="2204865"/>
            <a:ext cx="4596765" cy="692882"/>
          </a:xfrm>
          <a:prstGeom prst="rect">
            <a:avLst/>
          </a:prstGeom>
          <a:noFill/>
          <a:ln>
            <a:noFill/>
          </a:ln>
        </p:spPr>
      </p:pic>
      <p:pic>
        <p:nvPicPr>
          <p:cNvPr id="5" name="Picture 4"/>
          <p:cNvPicPr/>
          <p:nvPr/>
        </p:nvPicPr>
        <p:blipFill rotWithShape="1">
          <a:blip r:embed="rId2" cstate="print">
            <a:extLst>
              <a:ext uri="{28A0092B-C50C-407E-A947-70E740481C1C}">
                <a14:useLocalDpi xmlns="" xmlns:a14="http://schemas.microsoft.com/office/drawing/2010/main" val="0"/>
              </a:ext>
            </a:extLst>
          </a:blip>
          <a:srcRect t="45561"/>
          <a:stretch/>
        </p:blipFill>
        <p:spPr bwMode="auto">
          <a:xfrm>
            <a:off x="1043608" y="2996952"/>
            <a:ext cx="4596765" cy="1847702"/>
          </a:xfrm>
          <a:prstGeom prst="rect">
            <a:avLst/>
          </a:prstGeom>
          <a:noFill/>
          <a:ln>
            <a:noFill/>
          </a:ln>
        </p:spPr>
      </p:pic>
    </p:spTree>
    <p:extLst>
      <p:ext uri="{BB962C8B-B14F-4D97-AF65-F5344CB8AC3E}">
        <p14:creationId xmlns="" xmlns:p14="http://schemas.microsoft.com/office/powerpoint/2010/main" val="396963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88680"/>
          </a:xfrm>
        </p:spPr>
        <p:txBody>
          <a:bodyPr/>
          <a:lstStyle/>
          <a:p>
            <a:r>
              <a:rPr lang="en-US" dirty="0" smtClean="0"/>
              <a:t>Introduction</a:t>
            </a:r>
            <a:endParaRPr lang="en-US" dirty="0"/>
          </a:p>
        </p:txBody>
      </p:sp>
      <p:sp>
        <p:nvSpPr>
          <p:cNvPr id="3" name="Content Placeholder 2"/>
          <p:cNvSpPr>
            <a:spLocks noGrp="1"/>
          </p:cNvSpPr>
          <p:nvPr>
            <p:ph idx="1"/>
          </p:nvPr>
        </p:nvSpPr>
        <p:spPr>
          <a:xfrm>
            <a:off x="251520" y="908720"/>
            <a:ext cx="8424936" cy="5547016"/>
          </a:xfrm>
        </p:spPr>
        <p:txBody>
          <a:bodyPr/>
          <a:lstStyle/>
          <a:p>
            <a:r>
              <a:rPr lang="en-US" dirty="0"/>
              <a:t>When a fluid moves at speeds comparable to its speed of sound, density changes become</a:t>
            </a:r>
          </a:p>
          <a:p>
            <a:pPr marL="0" indent="0">
              <a:buNone/>
            </a:pPr>
            <a:r>
              <a:rPr lang="en-US" dirty="0"/>
              <a:t>significant and the flow is termed </a:t>
            </a:r>
            <a:r>
              <a:rPr lang="en-US" dirty="0" smtClean="0"/>
              <a:t>c</a:t>
            </a:r>
            <a:r>
              <a:rPr lang="en-US" i="1" dirty="0" smtClean="0"/>
              <a:t>ompressible</a:t>
            </a:r>
            <a:r>
              <a:rPr lang="en-US" dirty="0"/>
              <a:t>. Such flows are difficult to </a:t>
            </a:r>
            <a:r>
              <a:rPr lang="en-US" dirty="0" smtClean="0"/>
              <a:t>obtain in </a:t>
            </a:r>
            <a:r>
              <a:rPr lang="en-US" dirty="0"/>
              <a:t>liquids, since high pressures of order 1000 </a:t>
            </a:r>
            <a:r>
              <a:rPr lang="en-US" dirty="0" err="1"/>
              <a:t>atm</a:t>
            </a:r>
            <a:r>
              <a:rPr lang="en-US" dirty="0"/>
              <a:t> are needed to generate sonic velocities.</a:t>
            </a:r>
          </a:p>
          <a:p>
            <a:r>
              <a:rPr lang="en-US" dirty="0"/>
              <a:t>In gases, however, a pressure ratio of only 2:1 will likely cause sonic flow. </a:t>
            </a:r>
            <a:r>
              <a:rPr lang="en-US" dirty="0" smtClean="0"/>
              <a:t>Thus compressible </a:t>
            </a:r>
            <a:r>
              <a:rPr lang="en-US" dirty="0"/>
              <a:t>gas flow is quite common, and this subject is often called </a:t>
            </a:r>
            <a:r>
              <a:rPr lang="en-US" i="1" dirty="0"/>
              <a:t>gas </a:t>
            </a:r>
            <a:r>
              <a:rPr lang="en-US" i="1" dirty="0" smtClean="0"/>
              <a:t>dynamics</a:t>
            </a:r>
          </a:p>
          <a:p>
            <a:r>
              <a:rPr lang="en-US" dirty="0"/>
              <a:t>However, in some cases, gases can be consider as incompressible if the </a:t>
            </a:r>
            <a:r>
              <a:rPr lang="en-US" dirty="0" err="1"/>
              <a:t>cahne</a:t>
            </a:r>
            <a:r>
              <a:rPr lang="en-US" dirty="0"/>
              <a:t> in density &lt;10%</a:t>
            </a:r>
          </a:p>
          <a:p>
            <a:endParaRPr lang="en-US" dirty="0"/>
          </a:p>
        </p:txBody>
      </p:sp>
    </p:spTree>
    <p:extLst>
      <p:ext uri="{BB962C8B-B14F-4D97-AF65-F5344CB8AC3E}">
        <p14:creationId xmlns="" xmlns:p14="http://schemas.microsoft.com/office/powerpoint/2010/main" val="2046180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Maximum Velocity in Adiabatic Flow </a:t>
            </a:r>
            <a:endParaRPr lang="en-US" dirty="0"/>
          </a:p>
        </p:txBody>
      </p:sp>
      <p:sp>
        <p:nvSpPr>
          <p:cNvPr id="3" name="Content Placeholder 2"/>
          <p:cNvSpPr>
            <a:spLocks noGrp="1"/>
          </p:cNvSpPr>
          <p:nvPr>
            <p:ph idx="1"/>
          </p:nvPr>
        </p:nvSpPr>
        <p:spPr/>
        <p:txBody>
          <a:bodyPr/>
          <a:lstStyle/>
          <a:p>
            <a:r>
              <a:rPr lang="en-US" sz="1800" dirty="0"/>
              <a:t>For constant upstream conditions, the maximum flow through the pipe is found by differentiating (G) with respect to (υ</a:t>
            </a:r>
            <a:r>
              <a:rPr lang="en-US" sz="1800" baseline="-25000" dirty="0"/>
              <a:t>2</a:t>
            </a:r>
            <a:r>
              <a:rPr lang="en-US" sz="1800" dirty="0"/>
              <a:t>) of the last equation and putting (</a:t>
            </a:r>
            <a:r>
              <a:rPr lang="en-US" sz="1800" dirty="0" err="1"/>
              <a:t>dG</a:t>
            </a:r>
            <a:r>
              <a:rPr lang="en-US" sz="1800" dirty="0"/>
              <a:t>/dυ</a:t>
            </a:r>
            <a:r>
              <a:rPr lang="en-US" sz="1800" baseline="-25000" dirty="0"/>
              <a:t>2</a:t>
            </a:r>
            <a:r>
              <a:rPr lang="en-US" sz="1800" dirty="0"/>
              <a:t>) equal to zero. </a:t>
            </a:r>
          </a:p>
          <a:p>
            <a:r>
              <a:rPr lang="en-US" sz="1800" dirty="0"/>
              <a:t>The maximum flow is thus shown to occur when the velocity at </a:t>
            </a:r>
            <a:r>
              <a:rPr lang="en-US" sz="1800" dirty="0" smtClean="0"/>
              <a:t>downstream end </a:t>
            </a:r>
            <a:r>
              <a:rPr lang="en-US" sz="1800" dirty="0"/>
              <a:t>of the pipe is the sonic velocity</a:t>
            </a:r>
            <a:r>
              <a:rPr lang="en-US" dirty="0"/>
              <a:t>. </a:t>
            </a:r>
            <a:endParaRPr lang="en-US" dirty="0" smtClean="0"/>
          </a:p>
          <a:p>
            <a:endParaRPr lang="en-US" dirty="0"/>
          </a:p>
          <a:p>
            <a:endParaRPr lang="en-US" dirty="0" smtClean="0"/>
          </a:p>
          <a:p>
            <a:r>
              <a:rPr lang="en-US" sz="1600" b="1" dirty="0"/>
              <a:t>Note: - </a:t>
            </a:r>
            <a:endParaRPr lang="en-US" sz="1600" dirty="0"/>
          </a:p>
          <a:p>
            <a:r>
              <a:rPr lang="en-US" sz="1600" dirty="0"/>
              <a:t>In isentropic (or adiabatic) flow [P</a:t>
            </a:r>
            <a:r>
              <a:rPr lang="en-US" sz="1600" baseline="-25000" dirty="0"/>
              <a:t>1</a:t>
            </a:r>
            <a:r>
              <a:rPr lang="en-US" sz="1600" dirty="0"/>
              <a:t>υ</a:t>
            </a:r>
            <a:r>
              <a:rPr lang="en-US" sz="1600" baseline="-25000" dirty="0"/>
              <a:t>1</a:t>
            </a:r>
            <a:r>
              <a:rPr lang="en-US" sz="1600" dirty="0"/>
              <a:t> ≠ P</a:t>
            </a:r>
            <a:r>
              <a:rPr lang="en-US" sz="1600" baseline="-25000" dirty="0"/>
              <a:t>2</a:t>
            </a:r>
            <a:r>
              <a:rPr lang="en-US" sz="1600" dirty="0"/>
              <a:t>υ</a:t>
            </a:r>
            <a:r>
              <a:rPr lang="en-US" sz="1600" baseline="-25000" dirty="0"/>
              <a:t>2</a:t>
            </a:r>
            <a:r>
              <a:rPr lang="en-US" sz="1600" dirty="0"/>
              <a:t>] where, in these conditions [P</a:t>
            </a:r>
            <a:r>
              <a:rPr lang="en-US" sz="1600" baseline="-25000" dirty="0"/>
              <a:t>1</a:t>
            </a:r>
            <a:r>
              <a:rPr lang="en-US" sz="1600" dirty="0"/>
              <a:t>υ</a:t>
            </a:r>
            <a:r>
              <a:rPr lang="en-US" sz="1600" baseline="-25000" dirty="0"/>
              <a:t>1</a:t>
            </a:r>
            <a:r>
              <a:rPr lang="en-US" sz="1600" dirty="0"/>
              <a:t>γ ≠ P</a:t>
            </a:r>
            <a:r>
              <a:rPr lang="en-US" sz="1600" baseline="-25000" dirty="0"/>
              <a:t>2</a:t>
            </a:r>
            <a:r>
              <a:rPr lang="en-US" sz="1600" dirty="0"/>
              <a:t>υ</a:t>
            </a:r>
            <a:r>
              <a:rPr lang="en-US" sz="1600" baseline="-25000" dirty="0"/>
              <a:t>2</a:t>
            </a:r>
            <a:r>
              <a:rPr lang="en-US" sz="1600" dirty="0"/>
              <a:t> γ] </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6184" y="3344044"/>
            <a:ext cx="55626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6758" y="5445224"/>
            <a:ext cx="24288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49175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6672"/>
          </a:xfrm>
        </p:spPr>
        <p:txBody>
          <a:bodyPr>
            <a:normAutofit fontScale="90000"/>
          </a:bodyPr>
          <a:lstStyle/>
          <a:p>
            <a:r>
              <a:rPr lang="en-US" dirty="0" smtClean="0"/>
              <a:t>examples</a:t>
            </a:r>
            <a:endParaRPr lang="en-US" dirty="0"/>
          </a:p>
        </p:txBody>
      </p:sp>
      <p:sp>
        <p:nvSpPr>
          <p:cNvPr id="3" name="Content Placeholder 2"/>
          <p:cNvSpPr>
            <a:spLocks noGrp="1"/>
          </p:cNvSpPr>
          <p:nvPr>
            <p:ph idx="1"/>
          </p:nvPr>
        </p:nvSpPr>
        <p:spPr>
          <a:xfrm>
            <a:off x="457200" y="836712"/>
            <a:ext cx="7931224" cy="5619024"/>
          </a:xfrm>
        </p:spPr>
        <p:txBody>
          <a:bodyPr>
            <a:normAutofit fontScale="40000" lnSpcReduction="20000"/>
          </a:bodyPr>
          <a:lstStyle/>
          <a:p>
            <a:r>
              <a:rPr lang="en-US" b="1" u="sng" dirty="0"/>
              <a:t>Example </a:t>
            </a:r>
            <a:r>
              <a:rPr lang="en-US" b="1" u="sng" dirty="0" smtClean="0"/>
              <a:t>-1- </a:t>
            </a:r>
            <a:endParaRPr lang="en-US" dirty="0"/>
          </a:p>
          <a:p>
            <a:r>
              <a:rPr lang="en-US" dirty="0"/>
              <a:t>Over a 30 m length of a 150 mm vacuum line carrying air at 295 K, the pressure falls from 0.4 </a:t>
            </a:r>
            <a:r>
              <a:rPr lang="en-US" dirty="0" err="1"/>
              <a:t>kN</a:t>
            </a:r>
            <a:r>
              <a:rPr lang="en-US" dirty="0"/>
              <a:t>/m</a:t>
            </a:r>
            <a:r>
              <a:rPr lang="en-US" baseline="30000" dirty="0"/>
              <a:t>2</a:t>
            </a:r>
            <a:r>
              <a:rPr lang="en-US" dirty="0"/>
              <a:t> to 0.13 </a:t>
            </a:r>
            <a:r>
              <a:rPr lang="en-US" dirty="0" err="1"/>
              <a:t>kN</a:t>
            </a:r>
            <a:r>
              <a:rPr lang="en-US" dirty="0"/>
              <a:t>/m</a:t>
            </a:r>
            <a:r>
              <a:rPr lang="en-US" baseline="30000" dirty="0"/>
              <a:t>2</a:t>
            </a:r>
            <a:r>
              <a:rPr lang="en-US" dirty="0"/>
              <a:t>. If the relative roughness e/d is 0.003 what is the approximate flow rate? Take that </a:t>
            </a:r>
            <a:r>
              <a:rPr lang="en-US" dirty="0" err="1"/>
              <a:t>μair</a:t>
            </a:r>
            <a:r>
              <a:rPr lang="en-US" dirty="0"/>
              <a:t> at 295 K = 1.8 x 10-5 </a:t>
            </a:r>
            <a:r>
              <a:rPr lang="en-US" dirty="0" err="1"/>
              <a:t>Pa.s</a:t>
            </a:r>
            <a:r>
              <a:rPr lang="en-US" dirty="0"/>
              <a:t> </a:t>
            </a:r>
            <a:endParaRPr lang="en-US" dirty="0" smtClean="0"/>
          </a:p>
          <a:p>
            <a:endParaRPr lang="en-US" dirty="0" smtClean="0"/>
          </a:p>
          <a:p>
            <a:r>
              <a:rPr lang="en-US" b="1" u="sng" dirty="0"/>
              <a:t>Example </a:t>
            </a:r>
            <a:r>
              <a:rPr lang="en-US" b="1" u="sng" dirty="0" smtClean="0"/>
              <a:t>-2- </a:t>
            </a:r>
            <a:endParaRPr lang="en-US" dirty="0"/>
          </a:p>
          <a:p>
            <a:r>
              <a:rPr lang="en-US" dirty="0"/>
              <a:t>A flow of 50 m</a:t>
            </a:r>
            <a:r>
              <a:rPr lang="en-US" baseline="30000" dirty="0"/>
              <a:t>3</a:t>
            </a:r>
            <a:r>
              <a:rPr lang="en-US" dirty="0"/>
              <a:t>/s methane, measured at 288 K and 101.3 </a:t>
            </a:r>
            <a:r>
              <a:rPr lang="en-US" dirty="0" err="1"/>
              <a:t>kPa</a:t>
            </a:r>
            <a:r>
              <a:rPr lang="en-US" dirty="0"/>
              <a:t> has to be delivered along a 0.6 m diameter line, 3km long a relative roughness e = 0.0001 m linking a compressor and a processing unit. The methane is to be discharged at the plant at 288 K and 170 </a:t>
            </a:r>
            <a:r>
              <a:rPr lang="en-US" dirty="0" err="1"/>
              <a:t>kPa</a:t>
            </a:r>
            <a:r>
              <a:rPr lang="en-US" dirty="0"/>
              <a:t>, and it leaves the compressor at 297 K. What pressure must be developed at the compressor in order to achieve this flow rate? Take that μ</a:t>
            </a:r>
            <a:r>
              <a:rPr lang="en-US" baseline="-25000" dirty="0"/>
              <a:t>CH4</a:t>
            </a:r>
            <a:r>
              <a:rPr lang="en-US" dirty="0"/>
              <a:t> at 293 K = 0.01 x 10-3 </a:t>
            </a:r>
            <a:r>
              <a:rPr lang="en-US" dirty="0" err="1"/>
              <a:t>Pa.s</a:t>
            </a:r>
            <a:r>
              <a:rPr lang="en-US" dirty="0"/>
              <a:t> </a:t>
            </a:r>
            <a:endParaRPr lang="en-US" dirty="0" smtClean="0"/>
          </a:p>
          <a:p>
            <a:endParaRPr lang="en-US" dirty="0" smtClean="0"/>
          </a:p>
          <a:p>
            <a:r>
              <a:rPr lang="en-US" b="1" u="sng" dirty="0"/>
              <a:t>Example </a:t>
            </a:r>
            <a:r>
              <a:rPr lang="en-US" b="1" u="sng" dirty="0" smtClean="0"/>
              <a:t>-3- </a:t>
            </a:r>
            <a:endParaRPr lang="en-US" dirty="0"/>
          </a:p>
          <a:p>
            <a:r>
              <a:rPr lang="en-US" dirty="0"/>
              <a:t>Town gas, having a molecular weight 13 kg/</a:t>
            </a:r>
            <a:r>
              <a:rPr lang="en-US" dirty="0" err="1"/>
              <a:t>kmol</a:t>
            </a:r>
            <a:r>
              <a:rPr lang="en-US" dirty="0"/>
              <a:t> and a kinematic viscosity of 0.25 stoke is flowing through a pipe of 0.25 m I.D. and 5 km long at </a:t>
            </a:r>
            <a:r>
              <a:rPr lang="en-US" dirty="0" err="1"/>
              <a:t>arate</a:t>
            </a:r>
            <a:r>
              <a:rPr lang="en-US" dirty="0"/>
              <a:t> of 0.4 m</a:t>
            </a:r>
            <a:r>
              <a:rPr lang="en-US" baseline="30000" dirty="0"/>
              <a:t>3</a:t>
            </a:r>
            <a:r>
              <a:rPr lang="en-US" dirty="0"/>
              <a:t>/s </a:t>
            </a:r>
            <a:r>
              <a:rPr lang="en-US" u="sng" dirty="0"/>
              <a:t>and is delivered at atmospheric pressure. </a:t>
            </a:r>
            <a:r>
              <a:rPr lang="en-US" dirty="0"/>
              <a:t>Calculate the pressure required to maintain this rate of flow. The volume of occupied by 1 </a:t>
            </a:r>
            <a:r>
              <a:rPr lang="en-US" dirty="0" err="1"/>
              <a:t>kmol</a:t>
            </a:r>
            <a:r>
              <a:rPr lang="en-US" dirty="0"/>
              <a:t> and 101.3 </a:t>
            </a:r>
            <a:r>
              <a:rPr lang="en-US" dirty="0" err="1"/>
              <a:t>kPa</a:t>
            </a:r>
            <a:r>
              <a:rPr lang="en-US" dirty="0"/>
              <a:t> may be taken as 24 m</a:t>
            </a:r>
            <a:r>
              <a:rPr lang="en-US" baseline="30000" dirty="0"/>
              <a:t>3</a:t>
            </a:r>
            <a:r>
              <a:rPr lang="en-US" dirty="0"/>
              <a:t>. What effect on the pressure required would result if the gas was delivered at a height of 150 m (i) above and (ii) below its point of entry into the pipe? e = 0.0005 m. </a:t>
            </a:r>
            <a:endParaRPr lang="en-US" dirty="0" smtClean="0"/>
          </a:p>
          <a:p>
            <a:endParaRPr lang="en-US" dirty="0" smtClean="0"/>
          </a:p>
          <a:p>
            <a:r>
              <a:rPr lang="en-US" b="1" u="sng" dirty="0"/>
              <a:t>Example </a:t>
            </a:r>
            <a:r>
              <a:rPr lang="en-US" b="1" u="sng" dirty="0" smtClean="0"/>
              <a:t>-4- </a:t>
            </a:r>
            <a:endParaRPr lang="en-US" dirty="0"/>
          </a:p>
          <a:p>
            <a:r>
              <a:rPr lang="en-US" dirty="0"/>
              <a:t>Nitrogen at 12 </a:t>
            </a:r>
            <a:r>
              <a:rPr lang="en-US" dirty="0" err="1"/>
              <a:t>MPa</a:t>
            </a:r>
            <a:r>
              <a:rPr lang="en-US" dirty="0"/>
              <a:t> pressure fed through 25 mm diameter mild steel pipe to a synthetic ammonia plant at the rate of 1.25 kg/s. What will be the drop in pressure over a 30 m length of pipe for isothermal flow of the gas at 298 K? e = 0.0005 m, μ = 0.02 </a:t>
            </a:r>
            <a:r>
              <a:rPr lang="en-US" dirty="0" err="1"/>
              <a:t>mPa.s</a:t>
            </a:r>
            <a:r>
              <a:rPr lang="en-US" dirty="0"/>
              <a:t> </a:t>
            </a:r>
            <a:endParaRPr lang="en-US" dirty="0" smtClean="0"/>
          </a:p>
          <a:p>
            <a:endParaRPr lang="en-US" dirty="0" smtClean="0"/>
          </a:p>
          <a:p>
            <a:r>
              <a:rPr lang="en-US" b="1" u="sng" dirty="0"/>
              <a:t>Example </a:t>
            </a:r>
            <a:r>
              <a:rPr lang="en-US" b="1" u="sng" dirty="0" smtClean="0"/>
              <a:t>-5- </a:t>
            </a:r>
            <a:endParaRPr lang="en-US" dirty="0"/>
          </a:p>
          <a:p>
            <a:r>
              <a:rPr lang="en-US" dirty="0"/>
              <a:t>Hydrogen is pumped from a reservoir at 2 </a:t>
            </a:r>
            <a:r>
              <a:rPr lang="en-US" dirty="0" err="1"/>
              <a:t>MPa</a:t>
            </a:r>
            <a:r>
              <a:rPr lang="en-US" dirty="0"/>
              <a:t> pressure through a clean horizontal mild steel pipe 50 mm diameter and 500 m long. The downstream pressure is also 2 </a:t>
            </a:r>
            <a:r>
              <a:rPr lang="en-US" dirty="0" err="1"/>
              <a:t>MPa</a:t>
            </a:r>
            <a:r>
              <a:rPr lang="en-US" dirty="0"/>
              <a:t>. And the pressure of this gas is raised to 2.6 </a:t>
            </a:r>
            <a:r>
              <a:rPr lang="en-US" dirty="0" err="1"/>
              <a:t>MPa</a:t>
            </a:r>
            <a:r>
              <a:rPr lang="en-US" dirty="0"/>
              <a:t> by a pump at the upstream end of the pipe. The conditions of the flow are isothermal and the temperature of the gas is 293 K. What is the flow rate and what is the effective rate of working of the pump if η = 0.6 e = 0.05 mm, μ = 0.009 </a:t>
            </a:r>
            <a:r>
              <a:rPr lang="en-US" dirty="0" err="1"/>
              <a:t>mPa.s</a:t>
            </a:r>
            <a:r>
              <a:rPr lang="en-US" dirty="0"/>
              <a:t>. </a:t>
            </a:r>
            <a:endParaRPr lang="en-US" dirty="0" smtClean="0"/>
          </a:p>
          <a:p>
            <a:endParaRPr lang="en-US" dirty="0"/>
          </a:p>
          <a:p>
            <a:r>
              <a:rPr lang="en-US" b="1" u="sng" dirty="0"/>
              <a:t>Example </a:t>
            </a:r>
            <a:r>
              <a:rPr lang="en-US" b="1" u="sng" dirty="0" smtClean="0"/>
              <a:t>-6- </a:t>
            </a:r>
            <a:endParaRPr lang="en-US" dirty="0"/>
          </a:p>
          <a:p>
            <a:endParaRPr lang="en-US" dirty="0" smtClean="0"/>
          </a:p>
          <a:p>
            <a:r>
              <a:rPr lang="en-US" sz="2500" dirty="0" smtClean="0"/>
              <a:t>Air </a:t>
            </a:r>
            <a:r>
              <a:rPr lang="en-US" sz="2500" dirty="0"/>
              <a:t>flowing through an adiabatic, frictionless duct is supplied from a large </a:t>
            </a:r>
            <a:r>
              <a:rPr lang="en-US" sz="2500" dirty="0" smtClean="0"/>
              <a:t>supply tank </a:t>
            </a:r>
            <a:r>
              <a:rPr lang="en-US" sz="2500" dirty="0"/>
              <a:t>in which P = 500 </a:t>
            </a:r>
            <a:r>
              <a:rPr lang="en-US" sz="2500" dirty="0" err="1"/>
              <a:t>kPa</a:t>
            </a:r>
            <a:r>
              <a:rPr lang="en-US" sz="2500" dirty="0"/>
              <a:t> and T = 400 K. What are the Mach number Ma. </a:t>
            </a:r>
            <a:r>
              <a:rPr lang="en-US" sz="2500" smtClean="0"/>
              <a:t>The temperature </a:t>
            </a:r>
            <a:r>
              <a:rPr lang="en-US" sz="2500" dirty="0"/>
              <a:t>T, density _, and fluid V at a location in this duct where the </a:t>
            </a:r>
            <a:r>
              <a:rPr lang="en-US" sz="2500"/>
              <a:t>pressure </a:t>
            </a:r>
            <a:r>
              <a:rPr lang="en-US" sz="2500" smtClean="0"/>
              <a:t>is 430 </a:t>
            </a:r>
            <a:r>
              <a:rPr lang="en-US" sz="2500" dirty="0" err="1"/>
              <a:t>kPa</a:t>
            </a:r>
            <a:r>
              <a:rPr lang="en-US" sz="2500" dirty="0"/>
              <a:t>?</a:t>
            </a:r>
          </a:p>
          <a:p>
            <a:endParaRPr lang="en-US" dirty="0"/>
          </a:p>
        </p:txBody>
      </p:sp>
    </p:spTree>
    <p:extLst>
      <p:ext uri="{BB962C8B-B14F-4D97-AF65-F5344CB8AC3E}">
        <p14:creationId xmlns="" xmlns:p14="http://schemas.microsoft.com/office/powerpoint/2010/main" val="934784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Converging-Diverging Nozzles for Gas Flow </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Converging-diverging nozzles, sometimes known as “Laval nozzles”, are used for expansion of gases where the pressure drop is large</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 </a:t>
            </a:r>
          </a:p>
          <a:p>
            <a:r>
              <a:rPr lang="en-US" dirty="0"/>
              <a:t>P1: the pressure in the reservoir or initial pressure. </a:t>
            </a:r>
          </a:p>
          <a:p>
            <a:r>
              <a:rPr lang="en-US" dirty="0"/>
              <a:t>P2: the pressure at any point in diverging section of the nozzle. </a:t>
            </a:r>
          </a:p>
          <a:p>
            <a:r>
              <a:rPr lang="en-US" dirty="0"/>
              <a:t>PE: the pressure at exit of the nozzle. </a:t>
            </a:r>
          </a:p>
          <a:p>
            <a:r>
              <a:rPr lang="en-US" dirty="0"/>
              <a:t>PB: the back pressure or the pressure at end. </a:t>
            </a:r>
          </a:p>
          <a:p>
            <a:r>
              <a:rPr lang="en-US" dirty="0" err="1"/>
              <a:t>Pcritical</a:t>
            </a:r>
            <a:r>
              <a:rPr lang="en-US" dirty="0"/>
              <a:t>: the pressure at which the velocity of the gas is sonic velocity. </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492896"/>
            <a:ext cx="7236296" cy="1859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68776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5872" y="2122959"/>
            <a:ext cx="4667250" cy="95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8791" y="4437112"/>
            <a:ext cx="2924175" cy="61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1484784"/>
            <a:ext cx="4048125"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2047" y="3573016"/>
            <a:ext cx="386715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6565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11643"/>
            <a:ext cx="7239000" cy="1143000"/>
          </a:xfrm>
        </p:spPr>
        <p:txBody>
          <a:bodyPr>
            <a:normAutofit fontScale="90000"/>
          </a:bodyPr>
          <a:lstStyle/>
          <a:p>
            <a:r>
              <a:rPr lang="en-US" u="sng" dirty="0"/>
              <a:t>The Pressure and Area for Flow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0513" y="3140968"/>
            <a:ext cx="7953895" cy="2636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6"/>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7489" y="2492896"/>
            <a:ext cx="4953000"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1281535"/>
            <a:ext cx="6984776" cy="1200329"/>
          </a:xfrm>
          <a:prstGeom prst="rect">
            <a:avLst/>
          </a:prstGeom>
        </p:spPr>
        <p:txBody>
          <a:bodyPr wrap="square">
            <a:spAutoFit/>
          </a:bodyPr>
          <a:lstStyle/>
          <a:p>
            <a:r>
              <a:rPr lang="en-US" dirty="0"/>
              <a:t>In converging-diverging nozzles, the area required at any point depend upon the ratio of the downstream to upstream pressure (P2/P1), and </a:t>
            </a:r>
            <a:r>
              <a:rPr lang="en-US" b="1" dirty="0"/>
              <a:t>it is helpful to establish the minimum value of (At = A2)</a:t>
            </a:r>
            <a:r>
              <a:rPr lang="en-US" dirty="0"/>
              <a:t>. </a:t>
            </a:r>
          </a:p>
        </p:txBody>
      </p:sp>
    </p:spTree>
    <p:extLst>
      <p:ext uri="{BB962C8B-B14F-4D97-AF65-F5344CB8AC3E}">
        <p14:creationId xmlns="" xmlns:p14="http://schemas.microsoft.com/office/powerpoint/2010/main" val="1913295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Maximum Velocity and Critical Pressure Ratio </a:t>
            </a:r>
            <a:endParaRPr lang="en-US" dirty="0"/>
          </a:p>
        </p:txBody>
      </p:sp>
      <p:sp>
        <p:nvSpPr>
          <p:cNvPr id="3" name="Content Placeholder 2"/>
          <p:cNvSpPr>
            <a:spLocks noGrp="1"/>
          </p:cNvSpPr>
          <p:nvPr>
            <p:ph idx="1"/>
          </p:nvPr>
        </p:nvSpPr>
        <p:spPr/>
        <p:txBody>
          <a:bodyPr>
            <a:normAutofit fontScale="47500" lnSpcReduction="20000"/>
          </a:bodyPr>
          <a:lstStyle/>
          <a:p>
            <a:r>
              <a:rPr lang="en-US" sz="2500" b="1" u="sng" dirty="0"/>
              <a:t>Critical pressure </a:t>
            </a:r>
            <a:r>
              <a:rPr lang="en-US" sz="2500" dirty="0"/>
              <a:t>is the pressure at which the gas reaches </a:t>
            </a:r>
            <a:r>
              <a:rPr lang="en-US" sz="2500" u="sng" dirty="0"/>
              <a:t>sonic velocity </a:t>
            </a:r>
            <a:r>
              <a:rPr lang="en-US" sz="2500" dirty="0"/>
              <a:t>[i.e. Ma =1.0]. </a:t>
            </a:r>
          </a:p>
          <a:p>
            <a:r>
              <a:rPr lang="en-US" sz="2500" dirty="0"/>
              <a:t>In converging-diverging nozzles, if the pressure ratio (P2/P1) is less than the critical pressure ratio (</a:t>
            </a:r>
            <a:r>
              <a:rPr lang="en-US" sz="2500" dirty="0" err="1"/>
              <a:t>Pcritical</a:t>
            </a:r>
            <a:r>
              <a:rPr lang="en-US" sz="2500" dirty="0"/>
              <a:t>/P1) (usually, ≈ 0.5) and the velocity at throat is then </a:t>
            </a:r>
            <a:r>
              <a:rPr lang="en-US" sz="2500" b="1" dirty="0"/>
              <a:t>equal to </a:t>
            </a:r>
            <a:r>
              <a:rPr lang="en-US" sz="2500" i="1" dirty="0"/>
              <a:t>the velocity of sound</a:t>
            </a:r>
            <a:r>
              <a:rPr lang="en-US" sz="2500" dirty="0"/>
              <a:t>, the effective area for flow presented by nozzle must therefore pass through a minimum. Thus </a:t>
            </a:r>
            <a:r>
              <a:rPr lang="en-US" sz="2500" u="sng" dirty="0"/>
              <a:t>in a converging section </a:t>
            </a:r>
            <a:r>
              <a:rPr lang="en-US" sz="2500" dirty="0"/>
              <a:t>the velocity of the gas stream </a:t>
            </a:r>
            <a:r>
              <a:rPr lang="en-US" sz="2500" i="1" dirty="0"/>
              <a:t>will never exceed </a:t>
            </a:r>
            <a:r>
              <a:rPr lang="en-US" sz="2500" dirty="0"/>
              <a:t>the sonic velocity, though supersonic velocities </a:t>
            </a:r>
            <a:r>
              <a:rPr lang="en-US" sz="2500" i="1" dirty="0"/>
              <a:t>may be obtained </a:t>
            </a:r>
            <a:r>
              <a:rPr lang="en-US" sz="2500" u="sng" dirty="0"/>
              <a:t>in the diverging section </a:t>
            </a:r>
            <a:r>
              <a:rPr lang="en-US" sz="2500" dirty="0"/>
              <a:t>of the converging-diverging nozzle. </a:t>
            </a:r>
          </a:p>
          <a:p>
            <a:r>
              <a:rPr lang="en-US" sz="2500" b="1" u="sng" dirty="0"/>
              <a:t>Case (I) [PB high, </a:t>
            </a:r>
            <a:r>
              <a:rPr lang="en-US" sz="2500" b="1" u="sng" dirty="0" err="1"/>
              <a:t>Pt</a:t>
            </a:r>
            <a:r>
              <a:rPr lang="en-US" sz="2500" b="1" u="sng" dirty="0"/>
              <a:t> &gt; </a:t>
            </a:r>
            <a:r>
              <a:rPr lang="en-US" sz="2500" b="1" u="sng" dirty="0" err="1"/>
              <a:t>Pcritical</a:t>
            </a:r>
            <a:r>
              <a:rPr lang="en-US" sz="2500" b="1" u="sng" dirty="0"/>
              <a:t>] </a:t>
            </a:r>
            <a:endParaRPr lang="en-US" sz="2500" dirty="0"/>
          </a:p>
          <a:p>
            <a:r>
              <a:rPr lang="en-US" sz="2500" dirty="0"/>
              <a:t>The pressure falls to a minimum at throat [lager than critical pressure] and then rises to a value (PE1=PB). The velocity increase to the maximum at throat [less than sonic velocity] and then decreases to a value of (uE1) at the exit of the nozzle. [ </a:t>
            </a:r>
            <a:r>
              <a:rPr lang="en-US" sz="2500" b="1" u="sng" dirty="0"/>
              <a:t>Case (I) </a:t>
            </a:r>
            <a:r>
              <a:rPr lang="en-US" sz="2500" dirty="0"/>
              <a:t>is corresponding to conditions in a </a:t>
            </a:r>
            <a:r>
              <a:rPr lang="en-US" sz="2500" dirty="0" err="1"/>
              <a:t>venturi</a:t>
            </a:r>
            <a:r>
              <a:rPr lang="en-US" sz="2500" dirty="0"/>
              <a:t> meter operating entirely at subsonic velocities] </a:t>
            </a:r>
          </a:p>
          <a:p>
            <a:r>
              <a:rPr lang="en-US" sz="2500" b="1" u="sng" dirty="0"/>
              <a:t>Case (II) [PB reduced, PB &gt; (</a:t>
            </a:r>
            <a:r>
              <a:rPr lang="en-US" sz="2500" b="1" u="sng" dirty="0" err="1"/>
              <a:t>Pt</a:t>
            </a:r>
            <a:r>
              <a:rPr lang="en-US" sz="2500" b="1" u="sng" dirty="0"/>
              <a:t> = </a:t>
            </a:r>
            <a:r>
              <a:rPr lang="en-US" sz="2500" b="1" u="sng" dirty="0" err="1"/>
              <a:t>Pcritical</a:t>
            </a:r>
            <a:r>
              <a:rPr lang="en-US" sz="2500" b="1" u="sng" dirty="0"/>
              <a:t>)] </a:t>
            </a:r>
            <a:endParaRPr lang="en-US" sz="2500" dirty="0"/>
          </a:p>
          <a:p>
            <a:r>
              <a:rPr lang="en-US" sz="2500" dirty="0"/>
              <a:t>The pressure falls to a critical value at throat where the velocity is sonic. The pressure then rises to a value (PE2=PB) at the exit of the nozzle. The velocity rises to the sonic value at the throat and then falls to a value of (uE2) at the exit of the nozzle. </a:t>
            </a:r>
          </a:p>
          <a:p>
            <a:r>
              <a:rPr lang="en-US" sz="2500" b="1" u="sng" dirty="0"/>
              <a:t>Case (III) [PB low, PB &lt; (</a:t>
            </a:r>
            <a:r>
              <a:rPr lang="en-US" sz="2500" b="1" u="sng" dirty="0" err="1"/>
              <a:t>Pt</a:t>
            </a:r>
            <a:r>
              <a:rPr lang="en-US" sz="2500" b="1" u="sng" dirty="0"/>
              <a:t> = </a:t>
            </a:r>
            <a:r>
              <a:rPr lang="en-US" sz="2500" b="1" u="sng" dirty="0" err="1"/>
              <a:t>Pcritical</a:t>
            </a:r>
            <a:r>
              <a:rPr lang="en-US" sz="2500" b="1" u="sng" dirty="0"/>
              <a:t>)] </a:t>
            </a:r>
            <a:endParaRPr lang="en-US" sz="2500" dirty="0"/>
          </a:p>
          <a:p>
            <a:r>
              <a:rPr lang="en-US" sz="2500" dirty="0"/>
              <a:t>The pressure falls to a critical value at throat and continues to fall to give an exit pressure (PE3=PB). The velocity rises to the sonic value at the throat and continues to increase to supersonic in the diverging section cone to a value (uE3) at the exit of the nozzle. </a:t>
            </a:r>
            <a:endParaRPr lang="en-US" sz="2500" dirty="0" smtClean="0"/>
          </a:p>
          <a:p>
            <a:r>
              <a:rPr lang="en-US" sz="2500" dirty="0"/>
              <a:t>With converging-diverging nozzle, </a:t>
            </a:r>
            <a:r>
              <a:rPr lang="en-US" sz="2500" u="sng" dirty="0"/>
              <a:t>the velocity increases beyond the sonic velocity [i.e. reach supersonic velocity] </a:t>
            </a:r>
            <a:r>
              <a:rPr lang="en-US" sz="2500" i="1" dirty="0"/>
              <a:t>only if the velocity at the throat is sonic [i.e. critical pressure at throat] </a:t>
            </a:r>
            <a:r>
              <a:rPr lang="en-US" sz="2500" dirty="0"/>
              <a:t>and </a:t>
            </a:r>
            <a:r>
              <a:rPr lang="en-US" sz="2500" i="1" dirty="0"/>
              <a:t>the pressure at outlet is lower than the throat pressure</a:t>
            </a:r>
            <a:r>
              <a:rPr lang="en-US" dirty="0"/>
              <a:t>. </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980728"/>
            <a:ext cx="3630322" cy="5544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163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Example </a:t>
            </a:r>
            <a:r>
              <a:rPr lang="en-US" b="1" u="sng" dirty="0" smtClean="0"/>
              <a:t>-7- </a:t>
            </a:r>
            <a:endParaRPr lang="en-US" dirty="0"/>
          </a:p>
          <a:p>
            <a:r>
              <a:rPr lang="en-US" dirty="0"/>
              <a:t>Air enters at a pressure of 3.5 </a:t>
            </a:r>
            <a:r>
              <a:rPr lang="en-US" dirty="0" err="1"/>
              <a:t>MPa</a:t>
            </a:r>
            <a:r>
              <a:rPr lang="en-US" dirty="0"/>
              <a:t> and a temperature of 500ºC. The air flow rate </a:t>
            </a:r>
            <a:r>
              <a:rPr lang="en-US" dirty="0" err="1"/>
              <a:t>th</a:t>
            </a:r>
            <a:r>
              <a:rPr lang="en-US" dirty="0"/>
              <a:t> rough the nozzle is 1.3 kg/s and it leaves the nozzle at a pressure of 0.7 </a:t>
            </a:r>
            <a:r>
              <a:rPr lang="en-US" dirty="0" err="1"/>
              <a:t>MPa</a:t>
            </a:r>
            <a:r>
              <a:rPr lang="en-US" dirty="0"/>
              <a:t>. The expansion of air may be considered adiabatic. Calculate the area of throat and the exit area. Take γ = 1.4. </a:t>
            </a:r>
          </a:p>
        </p:txBody>
      </p:sp>
    </p:spTree>
    <p:extLst>
      <p:ext uri="{BB962C8B-B14F-4D97-AF65-F5344CB8AC3E}">
        <p14:creationId xmlns="" xmlns:p14="http://schemas.microsoft.com/office/powerpoint/2010/main" val="2261030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a:t>Fans, Blowers, and Compression Equipment </a:t>
            </a:r>
            <a:r>
              <a:rPr lang="en-US" sz="4000" dirty="0"/>
              <a:t/>
            </a:r>
            <a:br>
              <a:rPr lang="en-US" sz="4000" dirty="0"/>
            </a:br>
            <a:endParaRPr lang="en-US" dirty="0"/>
          </a:p>
        </p:txBody>
      </p:sp>
      <p:sp>
        <p:nvSpPr>
          <p:cNvPr id="3" name="Content Placeholder 2"/>
          <p:cNvSpPr>
            <a:spLocks noGrp="1"/>
          </p:cNvSpPr>
          <p:nvPr>
            <p:ph idx="1"/>
          </p:nvPr>
        </p:nvSpPr>
        <p:spPr/>
        <p:txBody>
          <a:bodyPr>
            <a:normAutofit fontScale="40000" lnSpcReduction="20000"/>
          </a:bodyPr>
          <a:lstStyle/>
          <a:p>
            <a:r>
              <a:rPr lang="en-US" sz="2800" dirty="0" smtClean="0"/>
              <a:t>Fans </a:t>
            </a:r>
            <a:r>
              <a:rPr lang="en-US" sz="2800" dirty="0"/>
              <a:t>and blowers are used for many types of ventilating work such as air-conditioning systems. In large buildings, blowers are often used due to the high delivery pressure needed to overcome the pressure drop in the ventilation system. </a:t>
            </a:r>
          </a:p>
          <a:p>
            <a:r>
              <a:rPr lang="en-US" sz="2800" b="1" u="sng" dirty="0"/>
              <a:t>Blowers </a:t>
            </a:r>
            <a:r>
              <a:rPr lang="en-US" sz="2800" dirty="0"/>
              <a:t>are also used to supply draft air to boilers and furnaces. </a:t>
            </a:r>
          </a:p>
          <a:p>
            <a:r>
              <a:rPr lang="en-US" sz="2800" b="1" u="sng" dirty="0"/>
              <a:t>Fans </a:t>
            </a:r>
            <a:r>
              <a:rPr lang="en-US" sz="2800" dirty="0"/>
              <a:t>are used to move large volumes of air or gas through ducts, supplying air to drying, conveying material suspended in the gas stream, removing fumes, condensing towers and other high flow, low pressure applications. </a:t>
            </a:r>
          </a:p>
          <a:p>
            <a:r>
              <a:rPr lang="en-US" sz="2800" dirty="0"/>
              <a:t>Fans are used for low pressure where generally the delivery pressure is less than 3.447 </a:t>
            </a:r>
            <a:r>
              <a:rPr lang="en-US" sz="2800" dirty="0" err="1"/>
              <a:t>kPa</a:t>
            </a:r>
            <a:r>
              <a:rPr lang="en-US" sz="2800" dirty="0"/>
              <a:t> (0.5 psi), and blowers are used for higher pressures. However they are usually below delivery pressure of 10.32 </a:t>
            </a:r>
            <a:r>
              <a:rPr lang="en-US" sz="2800" dirty="0" err="1"/>
              <a:t>kPa</a:t>
            </a:r>
            <a:r>
              <a:rPr lang="en-US" sz="2800" dirty="0"/>
              <a:t> (1.5 psi). These units can either be </a:t>
            </a:r>
            <a:r>
              <a:rPr lang="en-US" sz="2800" b="1" dirty="0"/>
              <a:t>centrifugal </a:t>
            </a:r>
            <a:r>
              <a:rPr lang="en-US" sz="2800" dirty="0"/>
              <a:t>or the </a:t>
            </a:r>
            <a:r>
              <a:rPr lang="en-US" sz="2800" b="1" dirty="0"/>
              <a:t>axial-flow </a:t>
            </a:r>
            <a:r>
              <a:rPr lang="en-US" sz="2800" dirty="0"/>
              <a:t>type. </a:t>
            </a:r>
          </a:p>
          <a:p>
            <a:r>
              <a:rPr lang="en-US" sz="2800" b="1" dirty="0"/>
              <a:t>The axial flow </a:t>
            </a:r>
            <a:r>
              <a:rPr lang="en-US" sz="2800" dirty="0"/>
              <a:t>type in which the air or gas enters in an axial direction and leaves in an axial direction. </a:t>
            </a:r>
          </a:p>
          <a:p>
            <a:r>
              <a:rPr lang="en-US" sz="2800" b="1" dirty="0"/>
              <a:t>The centrifugal </a:t>
            </a:r>
            <a:r>
              <a:rPr lang="en-US" sz="2800" dirty="0"/>
              <a:t>blowers in which the air or gas enters in the axial direction and being discharge in the radial direction. </a:t>
            </a:r>
          </a:p>
          <a:p>
            <a:r>
              <a:rPr lang="en-US" sz="2800" b="1" u="sng" dirty="0"/>
              <a:t>Compressors </a:t>
            </a:r>
            <a:endParaRPr lang="en-US" sz="2800" dirty="0"/>
          </a:p>
          <a:p>
            <a:r>
              <a:rPr lang="en-US" sz="2800" dirty="0"/>
              <a:t>Compressor are used to handle large volume of gas at pressures increase from 10.32 </a:t>
            </a:r>
            <a:r>
              <a:rPr lang="en-US" sz="2800" dirty="0" err="1"/>
              <a:t>kPa</a:t>
            </a:r>
            <a:r>
              <a:rPr lang="en-US" sz="2800" dirty="0"/>
              <a:t> (1.5 psi) to several hundred </a:t>
            </a:r>
            <a:r>
              <a:rPr lang="en-US" sz="2800" dirty="0" err="1"/>
              <a:t>kPa</a:t>
            </a:r>
            <a:r>
              <a:rPr lang="en-US" sz="2800" dirty="0"/>
              <a:t> or (psi). Compressors are classified into: - </a:t>
            </a:r>
          </a:p>
          <a:p>
            <a:r>
              <a:rPr lang="en-US" sz="2800" dirty="0"/>
              <a:t>1- </a:t>
            </a:r>
            <a:r>
              <a:rPr lang="en-US" sz="2800" dirty="0" err="1"/>
              <a:t>Cotinuous</a:t>
            </a:r>
            <a:r>
              <a:rPr lang="en-US" sz="2800" dirty="0"/>
              <a:t>-flow compressors </a:t>
            </a:r>
          </a:p>
          <a:p>
            <a:r>
              <a:rPr lang="en-US" sz="2800" dirty="0"/>
              <a:t>1-a- Centrifugal compressors </a:t>
            </a:r>
          </a:p>
          <a:p>
            <a:r>
              <a:rPr lang="en-US" sz="2800" dirty="0"/>
              <a:t>1-b- Axial-flow compressors </a:t>
            </a:r>
          </a:p>
          <a:p>
            <a:r>
              <a:rPr lang="en-US" sz="2800" dirty="0"/>
              <a:t>2- Positive displacement compressors </a:t>
            </a:r>
          </a:p>
          <a:p>
            <a:r>
              <a:rPr lang="en-US" sz="2800" dirty="0"/>
              <a:t>2-a- Rotary compressors </a:t>
            </a:r>
          </a:p>
          <a:p>
            <a:r>
              <a:rPr lang="en-US" sz="2800" dirty="0"/>
              <a:t>2-b- Reciprocating compressors </a:t>
            </a:r>
          </a:p>
          <a:p>
            <a:r>
              <a:rPr lang="en-US" sz="2800" dirty="0"/>
              <a:t>Since a large proportion of the energy of compression appears as heat in the gas, there will normally be a considerable increase in temperature, which may limit the operation of the compressors unless suitable cooling can be effected. For this reason gas compression is often carried out in a number of stages and the gas is cooled between each stage. </a:t>
            </a:r>
          </a:p>
        </p:txBody>
      </p:sp>
    </p:spTree>
    <p:extLst>
      <p:ext uri="{BB962C8B-B14F-4D97-AF65-F5344CB8AC3E}">
        <p14:creationId xmlns="" xmlns:p14="http://schemas.microsoft.com/office/powerpoint/2010/main" val="2852412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7239000" cy="5328592"/>
          </a:xfrm>
        </p:spPr>
        <p:txBody>
          <a:bodyPr>
            <a:normAutofit fontScale="55000" lnSpcReduction="20000"/>
          </a:bodyPr>
          <a:lstStyle/>
          <a:p>
            <a:endParaRPr lang="en-US" sz="2800" dirty="0"/>
          </a:p>
          <a:p>
            <a:r>
              <a:rPr lang="en-US" sz="2800" b="1" dirty="0" smtClean="0"/>
              <a:t> </a:t>
            </a:r>
            <a:r>
              <a:rPr lang="en-US" sz="2800" b="1" u="sng" dirty="0"/>
              <a:t>Gas Compression Cycle </a:t>
            </a:r>
            <a:endParaRPr lang="en-US" sz="2800" dirty="0"/>
          </a:p>
          <a:p>
            <a:r>
              <a:rPr lang="en-US" sz="2800" dirty="0"/>
              <a:t>Suppose that, after the compression of a volume V</a:t>
            </a:r>
            <a:r>
              <a:rPr lang="en-US" sz="1400" dirty="0"/>
              <a:t>1 </a:t>
            </a:r>
            <a:r>
              <a:rPr lang="en-US" sz="2800" dirty="0"/>
              <a:t>of gas at P</a:t>
            </a:r>
            <a:r>
              <a:rPr lang="en-US" sz="1400" dirty="0"/>
              <a:t>1 </a:t>
            </a:r>
            <a:r>
              <a:rPr lang="en-US" sz="2800" dirty="0"/>
              <a:t>to a pressure P</a:t>
            </a:r>
            <a:r>
              <a:rPr lang="en-US" sz="1400" dirty="0"/>
              <a:t>2</a:t>
            </a:r>
            <a:r>
              <a:rPr lang="en-US" sz="2800" dirty="0"/>
              <a:t>, the whole of the gas is expelled at constant pressure P</a:t>
            </a:r>
            <a:r>
              <a:rPr lang="en-US" sz="1400" dirty="0"/>
              <a:t>2</a:t>
            </a:r>
            <a:r>
              <a:rPr lang="en-US" sz="2800" dirty="0"/>
              <a:t>, and a fresh charge of gas is admitted at a pressure P</a:t>
            </a:r>
            <a:r>
              <a:rPr lang="en-US" sz="1400" dirty="0"/>
              <a:t>1</a:t>
            </a:r>
            <a:r>
              <a:rPr lang="en-US" sz="2800" dirty="0"/>
              <a:t>. The cycle can be followed as in Figure, where </a:t>
            </a:r>
            <a:r>
              <a:rPr lang="en-US" sz="2800" b="1" dirty="0"/>
              <a:t>P </a:t>
            </a:r>
            <a:r>
              <a:rPr lang="en-US" sz="2800" dirty="0"/>
              <a:t>is plotted as </a:t>
            </a:r>
            <a:r>
              <a:rPr lang="en-US" sz="2800" b="1" u="sng" dirty="0"/>
              <a:t>ordinate </a:t>
            </a:r>
            <a:r>
              <a:rPr lang="en-US" sz="2800" dirty="0"/>
              <a:t>against </a:t>
            </a:r>
            <a:r>
              <a:rPr lang="en-US" sz="2800" b="1" dirty="0"/>
              <a:t>V </a:t>
            </a:r>
            <a:r>
              <a:rPr lang="en-US" sz="2800" dirty="0"/>
              <a:t>as </a:t>
            </a:r>
            <a:r>
              <a:rPr lang="en-US" sz="2800" b="1" u="sng" dirty="0"/>
              <a:t>abscissa</a:t>
            </a:r>
            <a:r>
              <a:rPr lang="en-US" sz="2800" dirty="0"/>
              <a:t>. </a:t>
            </a:r>
          </a:p>
          <a:p>
            <a:r>
              <a:rPr lang="en-US" sz="2800" dirty="0"/>
              <a:t>Point 1 represents the initial conditions of the gas of pressure and volume of (P</a:t>
            </a:r>
            <a:r>
              <a:rPr lang="en-US" sz="1400" dirty="0"/>
              <a:t>1</a:t>
            </a:r>
            <a:r>
              <a:rPr lang="en-US" sz="2800" dirty="0"/>
              <a:t>,V</a:t>
            </a:r>
            <a:r>
              <a:rPr lang="en-US" sz="1400" dirty="0"/>
              <a:t>1</a:t>
            </a:r>
            <a:r>
              <a:rPr lang="en-US" sz="2800" dirty="0"/>
              <a:t>). </a:t>
            </a:r>
            <a:endParaRPr lang="en-US" sz="2800" dirty="0" smtClean="0"/>
          </a:p>
          <a:p>
            <a:endParaRPr lang="en-US" sz="2800" dirty="0"/>
          </a:p>
          <a:p>
            <a:endParaRPr lang="en-US" sz="2800" dirty="0" smtClean="0"/>
          </a:p>
          <a:p>
            <a:endParaRPr lang="en-US" sz="2800" dirty="0" smtClean="0"/>
          </a:p>
          <a:p>
            <a:endParaRPr lang="en-US" sz="2800" dirty="0"/>
          </a:p>
          <a:p>
            <a:endParaRPr lang="en-US" sz="2800" dirty="0"/>
          </a:p>
          <a:p>
            <a:pPr lvl="1"/>
            <a:r>
              <a:rPr lang="en-US" sz="2400" dirty="0"/>
              <a:t>► A-line 1</a:t>
            </a:r>
            <a:r>
              <a:rPr lang="en-US" sz="2400" b="1" dirty="0"/>
              <a:t>→</a:t>
            </a:r>
            <a:r>
              <a:rPr lang="en-US" sz="2400" dirty="0"/>
              <a:t>2 Compression of gas from (P</a:t>
            </a:r>
            <a:r>
              <a:rPr lang="en-US" sz="1200" dirty="0"/>
              <a:t>1</a:t>
            </a:r>
            <a:r>
              <a:rPr lang="en-US" sz="2400" dirty="0"/>
              <a:t>,V</a:t>
            </a:r>
            <a:r>
              <a:rPr lang="en-US" sz="1200" dirty="0"/>
              <a:t>1</a:t>
            </a:r>
            <a:r>
              <a:rPr lang="en-US" sz="2400" dirty="0"/>
              <a:t>) to (P</a:t>
            </a:r>
            <a:r>
              <a:rPr lang="en-US" sz="1200" dirty="0"/>
              <a:t>2</a:t>
            </a:r>
            <a:r>
              <a:rPr lang="en-US" sz="2400" dirty="0"/>
              <a:t>,V</a:t>
            </a:r>
            <a:r>
              <a:rPr lang="en-US" sz="1200" dirty="0"/>
              <a:t>2</a:t>
            </a:r>
            <a:r>
              <a:rPr lang="en-US" sz="2400" dirty="0"/>
              <a:t>). </a:t>
            </a:r>
          </a:p>
          <a:p>
            <a:r>
              <a:rPr lang="en-US" sz="2800" dirty="0"/>
              <a:t>► B-line 2</a:t>
            </a:r>
            <a:r>
              <a:rPr lang="en-US" sz="2800" b="1" dirty="0"/>
              <a:t>→</a:t>
            </a:r>
            <a:r>
              <a:rPr lang="en-US" sz="2800" dirty="0"/>
              <a:t>3 Expulsion of gas at constant pressure P</a:t>
            </a:r>
            <a:r>
              <a:rPr lang="en-US" sz="1400" dirty="0"/>
              <a:t>2</a:t>
            </a:r>
            <a:r>
              <a:rPr lang="en-US" sz="2800" dirty="0"/>
              <a:t>. </a:t>
            </a:r>
            <a:endParaRPr lang="en-US" dirty="0"/>
          </a:p>
          <a:p>
            <a:r>
              <a:rPr lang="en-US" dirty="0"/>
              <a:t>► C-line 3</a:t>
            </a:r>
            <a:r>
              <a:rPr lang="en-US" b="1" dirty="0"/>
              <a:t>→</a:t>
            </a:r>
            <a:r>
              <a:rPr lang="en-US" dirty="0"/>
              <a:t>4 Sudden reduction in pressure in the cylinder </a:t>
            </a:r>
            <a:endParaRPr lang="en-US" dirty="0" smtClean="0"/>
          </a:p>
          <a:p>
            <a:r>
              <a:rPr lang="en-US" dirty="0" smtClean="0"/>
              <a:t>from </a:t>
            </a:r>
            <a:r>
              <a:rPr lang="en-US" dirty="0"/>
              <a:t>P2 to P1. As the whole of the gas has been expelled. </a:t>
            </a:r>
          </a:p>
          <a:p>
            <a:r>
              <a:rPr lang="en-US" dirty="0"/>
              <a:t>► D-line 4</a:t>
            </a:r>
            <a:r>
              <a:rPr lang="en-US" b="1" dirty="0"/>
              <a:t>→</a:t>
            </a:r>
            <a:r>
              <a:rPr lang="en-US" dirty="0"/>
              <a:t>1 A fresh charge of the gas through the </a:t>
            </a:r>
            <a:r>
              <a:rPr lang="en-US" dirty="0" smtClean="0"/>
              <a:t>suction</a:t>
            </a:r>
          </a:p>
          <a:p>
            <a:pPr marL="0" indent="0">
              <a:buNone/>
            </a:pPr>
            <a:r>
              <a:rPr lang="en-US" dirty="0" smtClean="0"/>
              <a:t>      stroke </a:t>
            </a:r>
            <a:r>
              <a:rPr lang="en-US" dirty="0"/>
              <a:t>of the piston, during which a volume V1 of gas is admitted at constant </a:t>
            </a:r>
            <a:r>
              <a:rPr lang="en-US" dirty="0" smtClean="0"/>
              <a:t>    pressure </a:t>
            </a:r>
            <a:r>
              <a:rPr lang="en-US" dirty="0"/>
              <a:t>P1. </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2636912"/>
            <a:ext cx="2786434" cy="2867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1855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Total Work Done Per Cycle </a:t>
            </a:r>
            <a:endParaRPr lang="en-US" dirty="0"/>
          </a:p>
        </p:txBody>
      </p:sp>
      <p:sp>
        <p:nvSpPr>
          <p:cNvPr id="3" name="Content Placeholder 2"/>
          <p:cNvSpPr>
            <a:spLocks noGrp="1"/>
          </p:cNvSpPr>
          <p:nvPr>
            <p:ph idx="1"/>
          </p:nvPr>
        </p:nvSpPr>
        <p:spPr/>
        <p:txBody>
          <a:bodyPr/>
          <a:lstStyle/>
          <a:p>
            <a:r>
              <a:rPr lang="en-US" dirty="0"/>
              <a:t>Under isothermal conditions </a:t>
            </a:r>
          </a:p>
          <a:p>
            <a:r>
              <a:rPr lang="en-US" dirty="0"/>
              <a:t>The work of compression for an ideal gas per cycle </a:t>
            </a:r>
          </a:p>
          <a:p>
            <a:endParaRPr lang="en-US" dirty="0" smtClean="0"/>
          </a:p>
          <a:p>
            <a:endParaRPr lang="en-US" dirty="0"/>
          </a:p>
          <a:p>
            <a:r>
              <a:rPr lang="en-US" dirty="0" smtClean="0"/>
              <a:t>􀀄 </a:t>
            </a:r>
            <a:r>
              <a:rPr lang="en-US" dirty="0"/>
              <a:t>Under adiabatic conditions </a:t>
            </a:r>
          </a:p>
          <a:p>
            <a:r>
              <a:rPr lang="en-US" dirty="0"/>
              <a:t>The work of compression for an ideal gas per cycle </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1588" y="2492896"/>
            <a:ext cx="3419475" cy="115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35696" y="4725144"/>
            <a:ext cx="352425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9351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72656"/>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179512" y="836712"/>
            <a:ext cx="7992888" cy="5619024"/>
          </a:xfrm>
        </p:spPr>
        <p:txBody>
          <a:bodyPr>
            <a:normAutofit lnSpcReduction="10000"/>
          </a:bodyPr>
          <a:lstStyle/>
          <a:p>
            <a:r>
              <a:rPr lang="en-US" dirty="0"/>
              <a:t>Probably the two most important and distinctive effects of compressibility on </a:t>
            </a:r>
            <a:r>
              <a:rPr lang="en-US" dirty="0" smtClean="0"/>
              <a:t>flow are </a:t>
            </a:r>
          </a:p>
          <a:p>
            <a:r>
              <a:rPr lang="en-US" dirty="0" smtClean="0"/>
              <a:t>(</a:t>
            </a:r>
            <a:r>
              <a:rPr lang="en-US" dirty="0"/>
              <a:t>1) </a:t>
            </a:r>
            <a:r>
              <a:rPr lang="en-US" i="1" dirty="0"/>
              <a:t>choking</a:t>
            </a:r>
            <a:r>
              <a:rPr lang="en-US" dirty="0"/>
              <a:t>, wherein the duct flow rate is sharply limited by the sonic condition,</a:t>
            </a:r>
          </a:p>
          <a:p>
            <a:r>
              <a:rPr lang="en-US" dirty="0" smtClean="0"/>
              <a:t>(</a:t>
            </a:r>
            <a:r>
              <a:rPr lang="en-US" dirty="0"/>
              <a:t>2) </a:t>
            </a:r>
            <a:r>
              <a:rPr lang="en-US" i="1" dirty="0"/>
              <a:t>shock waves</a:t>
            </a:r>
            <a:r>
              <a:rPr lang="en-US" dirty="0"/>
              <a:t>, which are nearly discontinuous property changes in a </a:t>
            </a:r>
            <a:r>
              <a:rPr lang="en-US" dirty="0" smtClean="0"/>
              <a:t>supersonic flow.</a:t>
            </a:r>
          </a:p>
          <a:p>
            <a:r>
              <a:rPr lang="en-US" dirty="0"/>
              <a:t>Five changeable quantities are important in compressible flow</a:t>
            </a:r>
          </a:p>
          <a:p>
            <a:pPr lvl="0"/>
            <a:r>
              <a:rPr lang="en-US" dirty="0" smtClean="0"/>
              <a:t>1- Cross </a:t>
            </a:r>
            <a:r>
              <a:rPr lang="en-US" dirty="0"/>
              <a:t>sectional area</a:t>
            </a:r>
          </a:p>
          <a:p>
            <a:pPr lvl="0"/>
            <a:r>
              <a:rPr lang="en-US" dirty="0" smtClean="0"/>
              <a:t>2- Density</a:t>
            </a:r>
            <a:endParaRPr lang="en-US" dirty="0"/>
          </a:p>
          <a:p>
            <a:pPr lvl="0"/>
            <a:r>
              <a:rPr lang="en-US" dirty="0" smtClean="0"/>
              <a:t>3- Temperature</a:t>
            </a:r>
            <a:endParaRPr lang="en-US" dirty="0"/>
          </a:p>
          <a:p>
            <a:pPr lvl="0"/>
            <a:r>
              <a:rPr lang="en-US" dirty="0" smtClean="0"/>
              <a:t>4- Velocity</a:t>
            </a:r>
            <a:endParaRPr lang="en-US" dirty="0"/>
          </a:p>
          <a:p>
            <a:pPr lvl="0"/>
            <a:r>
              <a:rPr lang="en-US" dirty="0" smtClean="0"/>
              <a:t>5- Pressure</a:t>
            </a:r>
            <a:endParaRPr lang="en-US" dirty="0"/>
          </a:p>
          <a:p>
            <a:endParaRPr lang="en-US" dirty="0"/>
          </a:p>
          <a:p>
            <a:endParaRPr lang="en-US" dirty="0"/>
          </a:p>
        </p:txBody>
      </p:sp>
    </p:spTree>
    <p:extLst>
      <p:ext uri="{BB962C8B-B14F-4D97-AF65-F5344CB8AC3E}">
        <p14:creationId xmlns="" xmlns:p14="http://schemas.microsoft.com/office/powerpoint/2010/main" val="17835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lstStyle/>
          <a:p>
            <a:r>
              <a:rPr lang="en-US" dirty="0" smtClean="0"/>
              <a:t>Object</a:t>
            </a:r>
            <a:endParaRPr lang="en-US" dirty="0"/>
          </a:p>
        </p:txBody>
      </p:sp>
      <p:sp>
        <p:nvSpPr>
          <p:cNvPr id="3" name="Content Placeholder 2"/>
          <p:cNvSpPr>
            <a:spLocks noGrp="1"/>
          </p:cNvSpPr>
          <p:nvPr>
            <p:ph idx="1"/>
          </p:nvPr>
        </p:nvSpPr>
        <p:spPr>
          <a:xfrm>
            <a:off x="251520" y="980728"/>
            <a:ext cx="7920880" cy="5475008"/>
          </a:xfrm>
        </p:spPr>
        <p:txBody>
          <a:bodyPr/>
          <a:lstStyle/>
          <a:p>
            <a:pPr lvl="0"/>
            <a:r>
              <a:rPr lang="en-US" b="1" dirty="0"/>
              <a:t>Des</a:t>
            </a:r>
            <a:r>
              <a:rPr lang="en-US" dirty="0"/>
              <a:t>cribe how compressible flow differs from incompressible flow</a:t>
            </a:r>
          </a:p>
          <a:p>
            <a:pPr lvl="0"/>
            <a:r>
              <a:rPr lang="en-US" b="1" dirty="0"/>
              <a:t>Describe a criteria how compressible flow can be treated as incompressible flow</a:t>
            </a:r>
            <a:endParaRPr lang="en-US" dirty="0"/>
          </a:p>
          <a:p>
            <a:pPr lvl="0"/>
            <a:r>
              <a:rPr lang="en-US" b="1" dirty="0"/>
              <a:t>Write basic equations of compressible flow</a:t>
            </a:r>
            <a:endParaRPr lang="en-US" dirty="0"/>
          </a:p>
          <a:p>
            <a:r>
              <a:rPr lang="en-US" b="1" dirty="0"/>
              <a:t>Describe a shape in which a </a:t>
            </a:r>
            <a:r>
              <a:rPr lang="en-US" b="1" dirty="0" err="1"/>
              <a:t>cobmpressible</a:t>
            </a:r>
            <a:r>
              <a:rPr lang="en-US" b="1" dirty="0"/>
              <a:t> fluid can be accelerated to a velocity above speed of sound</a:t>
            </a:r>
            <a:endParaRPr lang="en-US" dirty="0"/>
          </a:p>
        </p:txBody>
      </p:sp>
    </p:spTree>
    <p:extLst>
      <p:ext uri="{BB962C8B-B14F-4D97-AF65-F5344CB8AC3E}">
        <p14:creationId xmlns="" xmlns:p14="http://schemas.microsoft.com/office/powerpoint/2010/main" val="64516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20040"/>
            <a:ext cx="8568952" cy="1143000"/>
          </a:xfrm>
        </p:spPr>
        <p:txBody>
          <a:bodyPr>
            <a:normAutofit fontScale="90000"/>
          </a:bodyPr>
          <a:lstStyle/>
          <a:p>
            <a:r>
              <a:rPr lang="en-US" dirty="0" smtClean="0"/>
              <a:t>Compressible and incompressible fluid</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600" dirty="0" smtClean="0"/>
              <a:t>Static incompressible fluid                     static compressible fluid</a:t>
            </a:r>
            <a:endParaRPr lang="en-US" sz="1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784"/>
            <a:ext cx="3143250" cy="300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1694168"/>
            <a:ext cx="5419725"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6770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Moving incompressible fluid</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2132856"/>
            <a:ext cx="6410325" cy="326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2500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988840"/>
            <a:ext cx="6429375"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4968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     </a:t>
            </a:r>
            <a:r>
              <a:rPr lang="en-US" sz="1600" dirty="0" smtClean="0">
                <a:latin typeface="Times New Roman" pitchFamily="18" charset="0"/>
                <a:cs typeface="Times New Roman" pitchFamily="18" charset="0"/>
              </a:rPr>
              <a:t>downstream</a:t>
            </a:r>
            <a:endParaRPr lang="en-US" sz="1600" dirty="0">
              <a:latin typeface="Times New Roman" pitchFamily="18" charset="0"/>
              <a:cs typeface="Times New Roman" pitchFamily="18" charset="0"/>
            </a:endParaRPr>
          </a:p>
          <a:p>
            <a:endParaRPr lang="en-US" dirty="0" smtClean="0"/>
          </a:p>
          <a:p>
            <a:endParaRPr lang="en-US"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57" y="1556792"/>
            <a:ext cx="6238875" cy="440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5933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Velocity of Propagation of a Pressure Wave</a:t>
            </a:r>
            <a:br>
              <a:rPr lang="en-US" dirty="0"/>
            </a:b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457200" y="908720"/>
                <a:ext cx="7239000" cy="5547016"/>
              </a:xfrm>
            </p:spPr>
            <p:txBody>
              <a:bodyPr>
                <a:normAutofit/>
              </a:bodyPr>
              <a:lstStyle/>
              <a:p>
                <a:r>
                  <a:rPr lang="en-US" sz="1800" dirty="0"/>
                  <a:t>The velocity of propagation is a function of </a:t>
                </a:r>
                <a:r>
                  <a:rPr lang="en-US" sz="1800" i="1" dirty="0"/>
                  <a:t>the bulk modulus of elasticity </a:t>
                </a:r>
                <a:r>
                  <a:rPr lang="en-US" sz="1800" dirty="0"/>
                  <a:t>(ε), where;</a:t>
                </a:r>
              </a:p>
              <a:p>
                <a14:m>
                  <m:oMath xmlns:m="http://schemas.openxmlformats.org/officeDocument/2006/math">
                    <m:r>
                      <a:rPr lang="ar-SA" sz="1800" i="1">
                        <a:latin typeface="Cambria Math"/>
                      </a:rPr>
                      <m:t>𝜀</m:t>
                    </m:r>
                    <m:r>
                      <a:rPr lang="en-US" sz="1800" i="1">
                        <a:latin typeface="Cambria Math"/>
                      </a:rPr>
                      <m:t>=</m:t>
                    </m:r>
                    <m:f>
                      <m:fPr>
                        <m:ctrlPr>
                          <a:rPr lang="en-US" sz="1800" i="1">
                            <a:latin typeface="Cambria Math"/>
                          </a:rPr>
                        </m:ctrlPr>
                      </m:fPr>
                      <m:num>
                        <m:r>
                          <a:rPr lang="en-US" sz="1800" i="1">
                            <a:latin typeface="Cambria Math"/>
                          </a:rPr>
                          <m:t>𝑖𝑛𝑐𝑟𝑒𝑎𝑠𝑒</m:t>
                        </m:r>
                        <m:r>
                          <a:rPr lang="en-US" sz="1800" i="1">
                            <a:latin typeface="Cambria Math"/>
                          </a:rPr>
                          <m:t> </m:t>
                        </m:r>
                        <m:r>
                          <a:rPr lang="en-US" sz="1800" i="1">
                            <a:latin typeface="Cambria Math"/>
                          </a:rPr>
                          <m:t>𝑜𝑓</m:t>
                        </m:r>
                        <m:r>
                          <a:rPr lang="en-US" sz="1800" i="1">
                            <a:latin typeface="Cambria Math"/>
                          </a:rPr>
                          <m:t> </m:t>
                        </m:r>
                        <m:r>
                          <a:rPr lang="en-US" sz="1800" i="1">
                            <a:latin typeface="Cambria Math"/>
                          </a:rPr>
                          <m:t>𝑡</m:t>
                        </m:r>
                        <m:r>
                          <a:rPr lang="en-US" sz="1800" i="1">
                            <a:latin typeface="Cambria Math"/>
                          </a:rPr>
                          <m:t>h</m:t>
                        </m:r>
                        <m:r>
                          <a:rPr lang="en-US" sz="1800" i="1">
                            <a:latin typeface="Cambria Math"/>
                          </a:rPr>
                          <m:t>𝑒</m:t>
                        </m:r>
                        <m:r>
                          <a:rPr lang="en-US" sz="1800" i="1">
                            <a:latin typeface="Cambria Math"/>
                          </a:rPr>
                          <m:t> </m:t>
                        </m:r>
                        <m:r>
                          <a:rPr lang="en-US" sz="1800" i="1">
                            <a:latin typeface="Cambria Math"/>
                          </a:rPr>
                          <m:t>𝑠𝑡𝑟𝑒𝑠𝑠</m:t>
                        </m:r>
                        <m:r>
                          <a:rPr lang="en-US" sz="1800" i="1">
                            <a:latin typeface="Cambria Math"/>
                          </a:rPr>
                          <m:t> </m:t>
                        </m:r>
                        <m:r>
                          <a:rPr lang="en-US" sz="1800" i="1">
                            <a:latin typeface="Cambria Math"/>
                          </a:rPr>
                          <m:t>𝑤𝑖𝑡</m:t>
                        </m:r>
                        <m:r>
                          <a:rPr lang="en-US" sz="1800" i="1">
                            <a:latin typeface="Cambria Math"/>
                          </a:rPr>
                          <m:t>h</m:t>
                        </m:r>
                        <m:r>
                          <a:rPr lang="en-US" sz="1800" i="1">
                            <a:latin typeface="Cambria Math"/>
                          </a:rPr>
                          <m:t>𝑖𝑛</m:t>
                        </m:r>
                        <m:r>
                          <a:rPr lang="en-US" sz="1800" i="1">
                            <a:latin typeface="Cambria Math"/>
                          </a:rPr>
                          <m:t> </m:t>
                        </m:r>
                        <m:r>
                          <a:rPr lang="en-US" sz="1800" i="1">
                            <a:latin typeface="Cambria Math"/>
                          </a:rPr>
                          <m:t>𝑡</m:t>
                        </m:r>
                        <m:r>
                          <a:rPr lang="en-US" sz="1800" i="1">
                            <a:latin typeface="Cambria Math"/>
                          </a:rPr>
                          <m:t>h</m:t>
                        </m:r>
                        <m:r>
                          <a:rPr lang="en-US" sz="1800" i="1">
                            <a:latin typeface="Cambria Math"/>
                          </a:rPr>
                          <m:t>𝑒</m:t>
                        </m:r>
                        <m:r>
                          <a:rPr lang="en-US" sz="1800" i="1">
                            <a:latin typeface="Cambria Math"/>
                          </a:rPr>
                          <m:t> </m:t>
                        </m:r>
                        <m:r>
                          <a:rPr lang="en-US" sz="1800" i="1">
                            <a:latin typeface="Cambria Math"/>
                          </a:rPr>
                          <m:t>𝑓𝑙𝑢𝑖𝑑</m:t>
                        </m:r>
                      </m:num>
                      <m:den>
                        <m:r>
                          <a:rPr lang="en-US" sz="1800" i="1">
                            <a:latin typeface="Cambria Math"/>
                          </a:rPr>
                          <m:t>𝑟𝑒𝑠𝑢𝑙𝑡𝑖𝑛𝑔</m:t>
                        </m:r>
                        <m:r>
                          <a:rPr lang="en-US" sz="1800" i="1">
                            <a:latin typeface="Cambria Math"/>
                          </a:rPr>
                          <m:t> </m:t>
                        </m:r>
                        <m:r>
                          <a:rPr lang="en-US" sz="1800" i="1">
                            <a:latin typeface="Cambria Math"/>
                          </a:rPr>
                          <m:t>𝑣𝑜𝑙𝑢𝑚𝑒𝑡𝑟𝑖𝑐</m:t>
                        </m:r>
                        <m:r>
                          <a:rPr lang="en-US" sz="1800" i="1">
                            <a:latin typeface="Cambria Math"/>
                          </a:rPr>
                          <m:t> </m:t>
                        </m:r>
                        <m:r>
                          <a:rPr lang="en-US" sz="1800" i="1">
                            <a:latin typeface="Cambria Math"/>
                          </a:rPr>
                          <m:t>𝑠𝑡𝑟𝑎𝑖𝑛</m:t>
                        </m:r>
                      </m:den>
                    </m:f>
                    <m:r>
                      <a:rPr lang="en-US" sz="1800" i="1">
                        <a:latin typeface="Cambria Math"/>
                      </a:rPr>
                      <m:t>=</m:t>
                    </m:r>
                    <m:f>
                      <m:fPr>
                        <m:ctrlPr>
                          <a:rPr lang="en-US" sz="1800" i="1">
                            <a:latin typeface="Cambria Math"/>
                          </a:rPr>
                        </m:ctrlPr>
                      </m:fPr>
                      <m:num>
                        <m:r>
                          <a:rPr lang="en-US" sz="1800" i="1">
                            <a:latin typeface="Cambria Math"/>
                          </a:rPr>
                          <m:t>𝑑𝑃</m:t>
                        </m:r>
                      </m:num>
                      <m:den>
                        <m:r>
                          <a:rPr lang="en-US" sz="1800" i="1">
                            <a:latin typeface="Cambria Math"/>
                          </a:rPr>
                          <m:t>−</m:t>
                        </m:r>
                        <m:r>
                          <a:rPr lang="en-US" sz="1800" i="1">
                            <a:latin typeface="Cambria Math"/>
                          </a:rPr>
                          <m:t>𝑑𝑣𝑙𝑣</m:t>
                        </m:r>
                      </m:den>
                    </m:f>
                    <m:r>
                      <a:rPr lang="en-US" sz="1800" i="1">
                        <a:latin typeface="Cambria Math"/>
                      </a:rPr>
                      <m:t>=−</m:t>
                    </m:r>
                    <m:r>
                      <a:rPr lang="en-US" sz="1800" i="1">
                        <a:latin typeface="Cambria Math"/>
                      </a:rPr>
                      <m:t>𝑣</m:t>
                    </m:r>
                    <m:f>
                      <m:fPr>
                        <m:ctrlPr>
                          <a:rPr lang="en-US" sz="1800" i="1">
                            <a:latin typeface="Cambria Math"/>
                          </a:rPr>
                        </m:ctrlPr>
                      </m:fPr>
                      <m:num>
                        <m:r>
                          <a:rPr lang="en-US" sz="1800" i="1">
                            <a:latin typeface="Cambria Math"/>
                          </a:rPr>
                          <m:t>𝑑𝑃</m:t>
                        </m:r>
                      </m:num>
                      <m:den>
                        <m:r>
                          <a:rPr lang="en-US" sz="1800" i="1">
                            <a:latin typeface="Cambria Math"/>
                          </a:rPr>
                          <m:t>𝑑𝑣</m:t>
                        </m:r>
                      </m:den>
                    </m:f>
                  </m:oMath>
                </a14:m>
                <a:endParaRPr lang="en-US" sz="1800" dirty="0" smtClean="0"/>
              </a:p>
              <a:p>
                <a:r>
                  <a:rPr lang="en-US" sz="1800" dirty="0" smtClean="0"/>
                  <a:t>Suppose </a:t>
                </a:r>
                <a:r>
                  <a:rPr lang="en-US" sz="1800" dirty="0"/>
                  <a:t>a pressure wave to be transmitted at a velocity </a:t>
                </a:r>
                <a:r>
                  <a:rPr lang="en-US" sz="1800" dirty="0" err="1"/>
                  <a:t>u</a:t>
                </a:r>
                <a:r>
                  <a:rPr lang="en-US" sz="1800" baseline="-25000" dirty="0" err="1"/>
                  <a:t>w</a:t>
                </a:r>
                <a:r>
                  <a:rPr lang="en-US" sz="1800" dirty="0"/>
                  <a:t> over a distance dx in a fluid of cross-sectional area A, from section 2 to section 1 as shown in Figure;</a:t>
                </a:r>
              </a:p>
              <a:p>
                <a:pPr rtl="1"/>
                <a:r>
                  <a:rPr lang="en-US" sz="1800" dirty="0"/>
                  <a:t>Now imagine the pressure wave to be brought to rest by </a:t>
                </a:r>
                <a:r>
                  <a:rPr lang="en-US" sz="1800" dirty="0" smtClean="0"/>
                  <a:t>causing the </a:t>
                </a:r>
                <a:r>
                  <a:rPr lang="en-US" sz="1800" dirty="0"/>
                  <a:t>fluid to flow at a velocity </a:t>
                </a:r>
                <a:r>
                  <a:rPr lang="en-US" sz="1800" dirty="0" err="1"/>
                  <a:t>u</a:t>
                </a:r>
                <a:r>
                  <a:rPr lang="en-US" sz="1800" baseline="-25000" dirty="0" err="1"/>
                  <a:t>w</a:t>
                </a:r>
                <a:r>
                  <a:rPr lang="en-US" sz="1800" dirty="0"/>
                  <a:t/>
                </a:r>
                <a:r>
                  <a:rPr lang="en-US" sz="1800" i="1" dirty="0"/>
                  <a:t>in the opposite direction</a:t>
                </a:r>
                <a:r>
                  <a:rPr lang="en-US" dirty="0"/>
                  <a:t>.</a:t>
                </a:r>
              </a:p>
              <a:p>
                <a:pPr rtl="1"/>
                <a:r>
                  <a:rPr lang="en-US" sz="1500" dirty="0"/>
                  <a:t>Applying continuity equation between points 1 and 2</a:t>
                </a:r>
              </a:p>
              <a:p>
                <a:pPr rtl="1"/>
                <a:r>
                  <a:rPr lang="en-US" sz="1500" dirty="0" err="1" smtClean="0"/>
                  <a:t>Aρu</a:t>
                </a:r>
                <a:r>
                  <a:rPr lang="en-US" sz="1500" baseline="-25000" dirty="0" err="1" smtClean="0"/>
                  <a:t>w</a:t>
                </a:r>
                <a:r>
                  <a:rPr lang="en-US" sz="1500" dirty="0" smtClean="0"/>
                  <a:t/>
                </a:r>
                <a:r>
                  <a:rPr lang="en-US" sz="1500" dirty="0"/>
                  <a:t>= A(</a:t>
                </a:r>
                <a:r>
                  <a:rPr lang="en-US" sz="1500" dirty="0" err="1"/>
                  <a:t>ρ+dρ</a:t>
                </a:r>
                <a:r>
                  <a:rPr lang="en-US" sz="1500" dirty="0"/>
                  <a:t>)(</a:t>
                </a:r>
                <a:r>
                  <a:rPr lang="en-US" sz="1500" dirty="0" err="1"/>
                  <a:t>u</a:t>
                </a:r>
                <a:r>
                  <a:rPr lang="en-US" sz="1500" baseline="-25000" dirty="0" err="1"/>
                  <a:t>w</a:t>
                </a:r>
                <a:r>
                  <a:rPr lang="en-US" sz="1500" dirty="0" err="1"/>
                  <a:t>+du</a:t>
                </a:r>
                <a:r>
                  <a:rPr lang="en-US" sz="1500" baseline="-25000" dirty="0" err="1"/>
                  <a:t>w</a:t>
                </a:r>
                <a:r>
                  <a:rPr lang="en-US" sz="1500" dirty="0"/>
                  <a:t>)……………………1</a:t>
                </a:r>
              </a:p>
              <a:p>
                <a:pPr rtl="1"/>
                <a:r>
                  <a:rPr lang="en-US" sz="1500" dirty="0" smtClean="0"/>
                  <a:t>And </a:t>
                </a:r>
                <a:r>
                  <a:rPr lang="en-US" sz="1500" dirty="0"/>
                  <a:t>for momentum </a:t>
                </a:r>
                <a:r>
                  <a:rPr lang="en-US" sz="1500" dirty="0" smtClean="0"/>
                  <a:t>equation</a:t>
                </a:r>
                <a:endParaRPr lang="en-US" sz="1500" dirty="0"/>
              </a:p>
              <a:p>
                <a:pPr rtl="1"/>
                <a:r>
                  <a:rPr lang="en-US" sz="1500" dirty="0" smtClean="0"/>
                  <a:t>A(P-</a:t>
                </a:r>
                <a:r>
                  <a:rPr lang="en-US" sz="1500" dirty="0"/>
                  <a:t>(</a:t>
                </a:r>
                <a:r>
                  <a:rPr lang="en-US" sz="1500" dirty="0" err="1"/>
                  <a:t>P+dP</a:t>
                </a:r>
                <a:r>
                  <a:rPr lang="en-US" sz="1500" dirty="0"/>
                  <a:t>)) = </a:t>
                </a:r>
                <a:r>
                  <a:rPr lang="en-US" sz="1500" dirty="0" err="1"/>
                  <a:t>Aρu</a:t>
                </a:r>
                <a:r>
                  <a:rPr lang="en-US" sz="1500" baseline="-25000" dirty="0" err="1"/>
                  <a:t>w</a:t>
                </a:r>
                <a:r>
                  <a:rPr lang="en-US" sz="1500" dirty="0"/>
                  <a:t>((</a:t>
                </a:r>
                <a:r>
                  <a:rPr lang="en-US" sz="1500" dirty="0" err="1"/>
                  <a:t>u</a:t>
                </a:r>
                <a:r>
                  <a:rPr lang="en-US" sz="1500" baseline="-25000" dirty="0" err="1"/>
                  <a:t>w</a:t>
                </a:r>
                <a:r>
                  <a:rPr lang="en-US" sz="1500" dirty="0" err="1"/>
                  <a:t>+du</a:t>
                </a:r>
                <a:r>
                  <a:rPr lang="en-US" sz="1500" baseline="-25000" dirty="0" err="1"/>
                  <a:t>w</a:t>
                </a:r>
                <a:r>
                  <a:rPr lang="en-US" sz="1500" baseline="-25000" dirty="0"/>
                  <a:t>)</a:t>
                </a:r>
                <a:r>
                  <a:rPr lang="en-US" sz="1500" dirty="0"/>
                  <a:t>- </a:t>
                </a:r>
                <a:r>
                  <a:rPr lang="en-US" sz="1500" dirty="0" err="1"/>
                  <a:t>u</a:t>
                </a:r>
                <a:r>
                  <a:rPr lang="en-US" sz="1500" baseline="-25000" dirty="0" err="1"/>
                  <a:t>w</a:t>
                </a:r>
                <a:r>
                  <a:rPr lang="en-US" sz="1500" dirty="0"/>
                  <a:t>)…………..2</a:t>
                </a:r>
              </a:p>
              <a:p>
                <a:pPr rtl="1"/>
                <a:r>
                  <a:rPr lang="en-US" sz="1500" dirty="0" smtClean="0"/>
                  <a:t>From equations </a:t>
                </a:r>
                <a:r>
                  <a:rPr lang="en-US" sz="1500" dirty="0"/>
                  <a:t>1 and 2 </a:t>
                </a:r>
              </a:p>
              <a:p>
                <a14:m>
                  <m:oMath xmlns:m="http://schemas.openxmlformats.org/officeDocument/2006/math">
                    <m:sSub>
                      <m:sSubPr>
                        <m:ctrlPr>
                          <a:rPr lang="en-US" sz="1800" i="1">
                            <a:latin typeface="Cambria Math"/>
                          </a:rPr>
                        </m:ctrlPr>
                      </m:sSubPr>
                      <m:e>
                        <m:r>
                          <a:rPr lang="en-US" sz="1800" i="1">
                            <a:latin typeface="Cambria Math"/>
                          </a:rPr>
                          <m:t>𝑢</m:t>
                        </m:r>
                      </m:e>
                      <m:sub>
                        <m:r>
                          <a:rPr lang="en-US" sz="1800" i="1">
                            <a:latin typeface="Cambria Math"/>
                          </a:rPr>
                          <m:t>𝑤</m:t>
                        </m:r>
                      </m:sub>
                    </m:sSub>
                    <m:r>
                      <a:rPr lang="en-US" sz="1800" i="1">
                        <a:latin typeface="Cambria Math"/>
                      </a:rPr>
                      <m:t>=</m:t>
                    </m:r>
                    <m:rad>
                      <m:radPr>
                        <m:degHide m:val="on"/>
                        <m:ctrlPr>
                          <a:rPr lang="en-US" sz="1800" i="1">
                            <a:latin typeface="Cambria Math"/>
                          </a:rPr>
                        </m:ctrlPr>
                      </m:radPr>
                      <m:deg/>
                      <m:e>
                        <m:f>
                          <m:fPr>
                            <m:ctrlPr>
                              <a:rPr lang="en-US" sz="1800" i="1">
                                <a:latin typeface="Cambria Math"/>
                              </a:rPr>
                            </m:ctrlPr>
                          </m:fPr>
                          <m:num>
                            <m:r>
                              <a:rPr lang="en-US" sz="1800" i="1">
                                <a:latin typeface="Cambria Math"/>
                              </a:rPr>
                              <m:t>𝑑𝑣</m:t>
                            </m:r>
                          </m:num>
                          <m:den>
                            <m:r>
                              <a:rPr lang="en-US" sz="1800" i="1">
                                <a:latin typeface="Cambria Math"/>
                              </a:rPr>
                              <m:t>𝑑</m:t>
                            </m:r>
                            <m:r>
                              <a:rPr lang="en-US" sz="1800" i="1">
                                <a:latin typeface="Cambria Math"/>
                              </a:rPr>
                              <m:t>𝜌</m:t>
                            </m:r>
                          </m:den>
                        </m:f>
                      </m:e>
                    </m:rad>
                  </m:oMath>
                </a14:m>
                <a:endParaRPr lang="en-US" sz="1800" dirty="0" smtClean="0"/>
              </a:p>
              <a:p>
                <a:pPr marL="0" indent="0">
                  <a:buNone/>
                </a:pPr>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08720"/>
                <a:ext cx="7239000" cy="5547016"/>
              </a:xfrm>
              <a:blipFill rotWithShape="1">
                <a:blip r:embed="rId2" cstate="print"/>
                <a:stretch>
                  <a:fillRect l="-589" t="-659"/>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51920" y="5085184"/>
            <a:ext cx="4225938" cy="1538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0704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406</TotalTime>
  <Words>2117</Words>
  <Application>Microsoft Office PowerPoint</Application>
  <PresentationFormat>On-screen Show (4:3)</PresentationFormat>
  <Paragraphs>169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Opulent</vt:lpstr>
      <vt:lpstr>Chapter Seven</vt:lpstr>
      <vt:lpstr>Introduction</vt:lpstr>
      <vt:lpstr>Introduction</vt:lpstr>
      <vt:lpstr>Object</vt:lpstr>
      <vt:lpstr>Compressible and incompressible fluid</vt:lpstr>
      <vt:lpstr>Slide 6</vt:lpstr>
      <vt:lpstr>Slide 7</vt:lpstr>
      <vt:lpstr>Slide 8</vt:lpstr>
      <vt:lpstr>Velocity of Propagation of a Pressure Wave </vt:lpstr>
      <vt:lpstr>Slide 10</vt:lpstr>
      <vt:lpstr>Mach number</vt:lpstr>
      <vt:lpstr>Slide 12</vt:lpstr>
      <vt:lpstr>Basic equations</vt:lpstr>
      <vt:lpstr>Basic equations</vt:lpstr>
      <vt:lpstr>Compressible flow through a pipe </vt:lpstr>
      <vt:lpstr>Compressible flow through a pipe </vt:lpstr>
      <vt:lpstr>Isothermal Flow of an Ideal Gas in a Horizontal Pipe </vt:lpstr>
      <vt:lpstr>Adiabatic Flow of an Ideal Gas in a Horizontal Pipe  </vt:lpstr>
      <vt:lpstr>Slide 19</vt:lpstr>
      <vt:lpstr>Maximum Velocity in Adiabatic Flow </vt:lpstr>
      <vt:lpstr>examples</vt:lpstr>
      <vt:lpstr>Converging-Diverging Nozzles for Gas Flow </vt:lpstr>
      <vt:lpstr>Slide 23</vt:lpstr>
      <vt:lpstr>The Pressure and Area for Flow </vt:lpstr>
      <vt:lpstr>Maximum Velocity and Critical Pressure Ratio </vt:lpstr>
      <vt:lpstr>Slide 26</vt:lpstr>
      <vt:lpstr>Fans, Blowers, and Compression Equipment  </vt:lpstr>
      <vt:lpstr>Slide 28</vt:lpstr>
      <vt:lpstr>The Total Work Done Per Cycle </vt:lpstr>
    </vt:vector>
  </TitlesOfParts>
  <Company>Enjoy My Fine Releases.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Seven</dc:title>
  <dc:creator>DR.Ahmed Saker 2o1O</dc:creator>
  <cp:lastModifiedBy>dr.kaled</cp:lastModifiedBy>
  <cp:revision>15</cp:revision>
  <dcterms:created xsi:type="dcterms:W3CDTF">2012-03-30T21:45:38Z</dcterms:created>
  <dcterms:modified xsi:type="dcterms:W3CDTF">2015-04-27T06:26:19Z</dcterms:modified>
</cp:coreProperties>
</file>