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72" r:id="rId3"/>
    <p:sldId id="257" r:id="rId4"/>
    <p:sldId id="273" r:id="rId5"/>
    <p:sldId id="258" r:id="rId6"/>
    <p:sldId id="259" r:id="rId7"/>
    <p:sldId id="274" r:id="rId8"/>
    <p:sldId id="275" r:id="rId9"/>
    <p:sldId id="260" r:id="rId10"/>
    <p:sldId id="276" r:id="rId11"/>
    <p:sldId id="261" r:id="rId12"/>
    <p:sldId id="262" r:id="rId13"/>
    <p:sldId id="263" r:id="rId14"/>
    <p:sldId id="264" r:id="rId15"/>
    <p:sldId id="265" r:id="rId16"/>
    <p:sldId id="266" r:id="rId17"/>
    <p:sldId id="270" r:id="rId18"/>
    <p:sldId id="267" r:id="rId19"/>
    <p:sldId id="271" r:id="rId20"/>
    <p:sldId id="268" r:id="rId21"/>
    <p:sldId id="277" r:id="rId22"/>
    <p:sldId id="269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8BA30F-C98C-442F-9061-D3C2B1D4451C}" type="datetimeFigureOut">
              <a:rPr lang="ar-IQ" smtClean="0"/>
              <a:pPr/>
              <a:t>09/07/1436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2AA5C6-27B9-4C28-A6B7-F183D37B089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Non-Newtonian Liquid</a:t>
            </a:r>
            <a:endParaRPr lang="ar-IQ" sz="40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6000" smtClean="0"/>
              <a:t>Chapter Six</a:t>
            </a:r>
            <a:endParaRPr lang="ar-IQ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0031" r="8951"/>
          <a:stretch>
            <a:fillRect/>
          </a:stretch>
        </p:blipFill>
        <p:spPr bwMode="auto">
          <a:xfrm>
            <a:off x="457200" y="0"/>
            <a:ext cx="8494889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With respect to non-</a:t>
            </a:r>
            <a:r>
              <a:rPr lang="en-US" b="1" dirty="0" err="1" smtClean="0"/>
              <a:t>newtonian</a:t>
            </a:r>
            <a:r>
              <a:rPr lang="en-US" b="1" dirty="0" smtClean="0"/>
              <a:t> fluids, we need to answer the following questions:</a:t>
            </a:r>
            <a:endParaRPr lang="en-US" dirty="0" smtClean="0"/>
          </a:p>
          <a:p>
            <a:pPr algn="l" rtl="0"/>
            <a:r>
              <a:rPr lang="en-US" dirty="0" smtClean="0"/>
              <a:t>• </a:t>
            </a:r>
            <a:r>
              <a:rPr lang="en-US" b="1" dirty="0" smtClean="0"/>
              <a:t>What is the pressure drop across a pipe?</a:t>
            </a:r>
            <a:endParaRPr lang="en-US" dirty="0" smtClean="0"/>
          </a:p>
          <a:p>
            <a:pPr algn="l" rtl="0"/>
            <a:r>
              <a:rPr lang="en-US" dirty="0" smtClean="0"/>
              <a:t>• </a:t>
            </a:r>
            <a:r>
              <a:rPr lang="en-US" b="1" dirty="0" smtClean="0"/>
              <a:t>What is the average velocity?</a:t>
            </a:r>
            <a:endParaRPr lang="en-US" dirty="0" smtClean="0"/>
          </a:p>
          <a:p>
            <a:pPr algn="l" rtl="0"/>
            <a:r>
              <a:rPr lang="en-US" dirty="0" smtClean="0"/>
              <a:t>• </a:t>
            </a:r>
            <a:r>
              <a:rPr lang="en-US" b="1" dirty="0" smtClean="0"/>
              <a:t>What is the velocity profile?</a:t>
            </a:r>
            <a:endParaRPr lang="en-US" dirty="0" smtClean="0"/>
          </a:p>
          <a:p>
            <a:pPr algn="l" rtl="0"/>
            <a:r>
              <a:rPr lang="en-US" dirty="0" smtClean="0"/>
              <a:t>• </a:t>
            </a:r>
            <a:r>
              <a:rPr lang="en-US" b="1" dirty="0" smtClean="0"/>
              <a:t>How can I determine the friction factor for these fluids?</a:t>
            </a:r>
            <a:endParaRPr lang="en-US" dirty="0" smtClean="0"/>
          </a:p>
          <a:p>
            <a:pPr rtl="0"/>
            <a:r>
              <a:rPr lang="en-US" dirty="0" smtClean="0"/>
              <a:t> 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642918"/>
            <a:ext cx="7772400" cy="571504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Flow Characteristic [8u/d]</a:t>
            </a:r>
          </a:p>
          <a:p>
            <a:pPr algn="l"/>
            <a:r>
              <a:rPr lang="en-US" dirty="0" smtClean="0"/>
              <a:t>for Newtonian fluid of laminar flow through a circular pipe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For non-</a:t>
            </a:r>
            <a:r>
              <a:rPr lang="en-US" dirty="0" err="1" smtClean="0"/>
              <a:t>newtonian</a:t>
            </a:r>
            <a:r>
              <a:rPr lang="en-US" dirty="0" smtClean="0"/>
              <a:t> time independent fluid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Or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where, </a:t>
            </a:r>
            <a:r>
              <a:rPr lang="en-US" dirty="0" err="1" smtClean="0"/>
              <a:t>Kp</a:t>
            </a:r>
            <a:r>
              <a:rPr lang="en-US" dirty="0" smtClean="0"/>
              <a:t>′ and n′ are </a:t>
            </a:r>
            <a:r>
              <a:rPr lang="en-US" b="1" i="1" dirty="0" smtClean="0"/>
              <a:t>point values for a particular value of the flow characteristic (8u/d), </a:t>
            </a:r>
            <a:r>
              <a:rPr lang="en-US" dirty="0" smtClean="0"/>
              <a:t>(</a:t>
            </a:r>
            <a:r>
              <a:rPr lang="en-US" dirty="0" err="1" smtClean="0"/>
              <a:t>μa</a:t>
            </a:r>
            <a:r>
              <a:rPr lang="en-US" dirty="0" smtClean="0"/>
              <a:t>)P is apparent viscosity for pipe flow.</a:t>
            </a:r>
          </a:p>
          <a:p>
            <a:pPr algn="l"/>
            <a:r>
              <a:rPr lang="en-US" dirty="0" smtClean="0"/>
              <a:t>This equation gives a </a:t>
            </a:r>
            <a:r>
              <a:rPr lang="en-US" b="1" i="1" dirty="0" smtClean="0"/>
              <a:t>point value for the apparent viscosity of non-Newtonian fluid flow through a pipe.</a:t>
            </a:r>
            <a:endParaRPr lang="ar-IQ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20002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714620"/>
            <a:ext cx="2752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714752"/>
            <a:ext cx="28003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587694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/>
              <a:t>Reynolds number for the of non-Newtonian fluids can be written as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These equations  give a </a:t>
            </a:r>
            <a:r>
              <a:rPr lang="en-US" b="1" i="1" dirty="0" smtClean="0"/>
              <a:t>point value for Re at a particular flow </a:t>
            </a:r>
          </a:p>
          <a:p>
            <a:pPr algn="l"/>
            <a:r>
              <a:rPr lang="en-US" b="1" i="1" dirty="0" smtClean="0"/>
              <a:t>characteristic (8u/d).</a:t>
            </a:r>
          </a:p>
          <a:p>
            <a:pPr algn="l"/>
            <a:r>
              <a:rPr lang="en-US" b="1" dirty="0" smtClean="0"/>
              <a:t>Pressure Drop</a:t>
            </a:r>
          </a:p>
          <a:p>
            <a:pPr algn="l"/>
            <a:r>
              <a:rPr lang="en-US" dirty="0" smtClean="0"/>
              <a:t>The pressure drop due to skin friction can be calculated in the same way as for Newtonian fluids,</a:t>
            </a:r>
          </a:p>
          <a:p>
            <a:pPr algn="l"/>
            <a:r>
              <a:rPr lang="el-GR" dirty="0" smtClean="0"/>
              <a:t>–Δ</a:t>
            </a:r>
            <a:r>
              <a:rPr lang="en-US" dirty="0" err="1" smtClean="0"/>
              <a:t>Pfs</a:t>
            </a:r>
            <a:r>
              <a:rPr lang="en-US" dirty="0" smtClean="0"/>
              <a:t> = 4</a:t>
            </a:r>
            <a:r>
              <a:rPr lang="en-US" i="1" dirty="0" smtClean="0"/>
              <a:t>f (L/d) (</a:t>
            </a:r>
            <a:r>
              <a:rPr lang="el-GR" i="1" dirty="0" smtClean="0"/>
              <a:t>ρ</a:t>
            </a:r>
            <a:r>
              <a:rPr lang="en-US" i="1" dirty="0" smtClean="0"/>
              <a:t>u</a:t>
            </a:r>
            <a:r>
              <a:rPr lang="en-US" i="1" baseline="30000" dirty="0" smtClean="0"/>
              <a:t>2</a:t>
            </a:r>
            <a:r>
              <a:rPr lang="en-US" i="1" dirty="0" smtClean="0"/>
              <a:t>/2)</a:t>
            </a:r>
          </a:p>
          <a:p>
            <a:pPr algn="l"/>
            <a:r>
              <a:rPr lang="en-US" dirty="0" smtClean="0"/>
              <a:t>This is used for laminar and turbulent flow</a:t>
            </a:r>
            <a:endParaRPr lang="ar-IQ" dirty="0" smtClean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Friction Factor</a:t>
            </a:r>
          </a:p>
          <a:p>
            <a:pPr algn="l"/>
            <a:r>
              <a:rPr lang="en-US" dirty="0" smtClean="0"/>
              <a:t>A point value of the basic friction factor (Φ or </a:t>
            </a:r>
            <a:r>
              <a:rPr lang="en-US" dirty="0" err="1" smtClean="0"/>
              <a:t>Jf</a:t>
            </a:r>
            <a:r>
              <a:rPr lang="en-US" dirty="0" smtClean="0"/>
              <a:t>) or fanning friction factor (</a:t>
            </a:r>
            <a:r>
              <a:rPr lang="en-US" i="1" dirty="0" smtClean="0"/>
              <a:t>f ) for laminar flow can be obtained from;</a:t>
            </a:r>
          </a:p>
          <a:p>
            <a:pPr algn="l"/>
            <a:r>
              <a:rPr lang="en-US" dirty="0" smtClean="0"/>
              <a:t>Φ =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f</a:t>
            </a:r>
            <a:r>
              <a:rPr lang="en-US" dirty="0" smtClean="0"/>
              <a:t> = 8 / Re or </a:t>
            </a:r>
            <a:r>
              <a:rPr lang="en-US" i="1" dirty="0" smtClean="0"/>
              <a:t>f =16 / Re</a:t>
            </a:r>
          </a:p>
          <a:p>
            <a:pPr algn="l"/>
            <a:endParaRPr lang="ar-IQ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71546"/>
            <a:ext cx="1600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dirty="0" smtClean="0"/>
              <a:t>the fanning friction factor (</a:t>
            </a:r>
            <a:r>
              <a:rPr lang="en-US" i="1" dirty="0" smtClean="0"/>
              <a:t>f ) for turbulent flow of general time independent non-Newtonian fluids in </a:t>
            </a:r>
            <a:r>
              <a:rPr lang="en-US" b="1" i="1" dirty="0" smtClean="0"/>
              <a:t>smooth cylindrical pipes can be calculated from;</a:t>
            </a:r>
          </a:p>
          <a:p>
            <a:pPr algn="l"/>
            <a:r>
              <a:rPr lang="en-US" i="1" dirty="0" smtClean="0"/>
              <a:t>f = a / </a:t>
            </a:r>
            <a:r>
              <a:rPr lang="en-US" i="1" dirty="0" err="1" smtClean="0"/>
              <a:t>Reb</a:t>
            </a:r>
            <a:endParaRPr lang="en-US" i="1" dirty="0" smtClean="0"/>
          </a:p>
          <a:p>
            <a:pPr algn="l"/>
            <a:r>
              <a:rPr lang="en-US" dirty="0" smtClean="0"/>
              <a:t>where, a, and b are function of the flow behavior index (n′)</a:t>
            </a:r>
          </a:p>
          <a:p>
            <a:pPr algn="l"/>
            <a:endParaRPr lang="en-US" dirty="0" smtClean="0"/>
          </a:p>
          <a:p>
            <a:pPr algn="l"/>
            <a:endParaRPr lang="ar-IQ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There is another equation to calculate (</a:t>
            </a:r>
            <a:r>
              <a:rPr lang="en-US" i="1" dirty="0" smtClean="0"/>
              <a:t>f ) for turbulent flow of time-independent non-Newtonian fluids in smooth cylindrical pipes;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3714752"/>
            <a:ext cx="8791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643182"/>
            <a:ext cx="4333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6000768"/>
            <a:ext cx="327315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515252" cy="115409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Flow of Power-Law Fluids in Pipes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Power-law fluids are those in which the shear stress (τ) is related to the shear rate () by this equation;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for power-law fluids the parameters </a:t>
            </a:r>
            <a:r>
              <a:rPr lang="en-US" dirty="0" err="1" smtClean="0"/>
              <a:t>Kp</a:t>
            </a:r>
            <a:r>
              <a:rPr lang="en-US" dirty="0" smtClean="0"/>
              <a:t>′ and n′ are no longer point values but remain constant over a range of (8u/d), so that for power-law fluids the shear stress at wall can be written as;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where,</a:t>
            </a:r>
          </a:p>
          <a:p>
            <a:pPr algn="l"/>
            <a:r>
              <a:rPr lang="en-US" dirty="0" err="1" smtClean="0"/>
              <a:t>Kp</a:t>
            </a:r>
            <a:r>
              <a:rPr lang="en-US" dirty="0" smtClean="0"/>
              <a:t>: is the consistency coefficient for pipe flow.</a:t>
            </a:r>
          </a:p>
          <a:p>
            <a:pPr algn="l"/>
            <a:r>
              <a:rPr lang="en-US" dirty="0" smtClean="0"/>
              <a:t>n: is the power-law index.</a:t>
            </a: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1" y="2285992"/>
            <a:ext cx="117566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4000504"/>
            <a:ext cx="240193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The shear rate at pipe wall for general time-independent non-Newtonian fluids is;</a:t>
            </a:r>
            <a:r>
              <a:rPr lang="en-US" b="1" dirty="0" smtClean="0"/>
              <a:t> </a:t>
            </a:r>
          </a:p>
          <a:p>
            <a:pPr algn="l"/>
            <a:endParaRPr lang="en-US" b="1" i="1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and for </a:t>
            </a:r>
            <a:r>
              <a:rPr lang="en-US" i="1" dirty="0" smtClean="0"/>
              <a:t>power-law fluids; </a:t>
            </a:r>
          </a:p>
          <a:p>
            <a:pPr algn="l"/>
            <a:endParaRPr lang="en-US" i="1" dirty="0" smtClean="0"/>
          </a:p>
          <a:p>
            <a:pPr algn="l"/>
            <a:r>
              <a:rPr lang="en-US" dirty="0" smtClean="0"/>
              <a:t>the relationship between the general consistency coefficient (K) and the consistency coefficient for pipe flow (</a:t>
            </a:r>
            <a:r>
              <a:rPr lang="en-US" dirty="0" err="1" smtClean="0"/>
              <a:t>Kp</a:t>
            </a:r>
            <a:r>
              <a:rPr lang="en-US" dirty="0" smtClean="0"/>
              <a:t>).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The apparent viscosity for power-law fluids in pipe flow</a:t>
            </a:r>
          </a:p>
          <a:p>
            <a:pPr algn="l"/>
            <a:endParaRPr lang="en-US" b="1" i="1" dirty="0" smtClean="0"/>
          </a:p>
          <a:p>
            <a:pPr algn="l"/>
            <a:r>
              <a:rPr lang="en-US" dirty="0" smtClean="0"/>
              <a:t>The Reynolds number for non-Newtonian fluids flow in pipe</a:t>
            </a:r>
          </a:p>
          <a:p>
            <a:pPr algn="l"/>
            <a:endParaRPr lang="en-US" b="1" i="1" dirty="0" smtClean="0"/>
          </a:p>
          <a:p>
            <a:pPr algn="l"/>
            <a:r>
              <a:rPr lang="en-US" dirty="0" smtClean="0"/>
              <a:t>For power –law fluids flow in pipes the Re can be written either as; </a:t>
            </a: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71612"/>
            <a:ext cx="1609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2643182"/>
            <a:ext cx="1419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3643314"/>
            <a:ext cx="15049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4357694"/>
            <a:ext cx="14668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5143512"/>
            <a:ext cx="952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38" y="5929330"/>
            <a:ext cx="1343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Laminar flow of power-law non-</a:t>
            </a:r>
            <a:r>
              <a:rPr lang="en-US" sz="2800" dirty="0" err="1" smtClean="0"/>
              <a:t>newtonian</a:t>
            </a:r>
            <a:r>
              <a:rPr lang="en-US" sz="2800" dirty="0" smtClean="0"/>
              <a:t> liquid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928802"/>
            <a:ext cx="580093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Friction Losses Due to Form Friction in Laminar Flow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8186766" cy="5429288"/>
          </a:xfrm>
        </p:spPr>
        <p:txBody>
          <a:bodyPr>
            <a:normAutofit fontScale="70000" lnSpcReduction="20000"/>
          </a:bodyPr>
          <a:lstStyle/>
          <a:p>
            <a:r>
              <a:rPr lang="ar-IQ" b="1" dirty="0" smtClean="0"/>
              <a:t>1-</a:t>
            </a:r>
          </a:p>
          <a:p>
            <a:pPr algn="l"/>
            <a:r>
              <a:rPr lang="en-US" b="1" dirty="0" smtClean="0"/>
              <a:t>Kinetic Energy in Laminar Flow</a:t>
            </a:r>
          </a:p>
          <a:p>
            <a:pPr algn="l"/>
            <a:r>
              <a:rPr lang="en-US" dirty="0" smtClean="0"/>
              <a:t>Average kinetic energy per unit mass = u2/2α [m2/s2 or J/kg]</a:t>
            </a:r>
          </a:p>
          <a:p>
            <a:pPr algn="l"/>
            <a:r>
              <a:rPr lang="en-US" dirty="0" smtClean="0"/>
              <a:t>α = 1.0 -------------in turbulent flow</a:t>
            </a:r>
          </a:p>
          <a:p>
            <a:pPr algn="l"/>
            <a:r>
              <a:rPr lang="en-US" b="1" i="1" dirty="0" smtClean="0"/>
              <a:t>                          </a:t>
            </a:r>
            <a:r>
              <a:rPr lang="el-GR" b="1" i="1" dirty="0" smtClean="0"/>
              <a:t>-------------</a:t>
            </a:r>
            <a:r>
              <a:rPr lang="en-US" b="1" i="1" dirty="0" smtClean="0"/>
              <a:t>in laminar flow</a:t>
            </a:r>
          </a:p>
          <a:p>
            <a:pPr algn="l"/>
            <a:endParaRPr lang="en-US" b="1" i="1" dirty="0" smtClean="0"/>
          </a:p>
          <a:p>
            <a:pPr algn="l"/>
            <a:r>
              <a:rPr lang="en-US" b="1" dirty="0" smtClean="0"/>
              <a:t>- For Newtonian fluids (n = 1.0) ⇒ α = 1/2 in laminar flow</a:t>
            </a:r>
          </a:p>
          <a:p>
            <a:pPr algn="l"/>
            <a:r>
              <a:rPr lang="en-US" b="1" dirty="0" smtClean="0"/>
              <a:t>- For power-law non-Newtonian fluids (n &lt; 1.0 or n &gt; 1.0)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Losses in Contraction and Fittings</a:t>
            </a:r>
          </a:p>
          <a:p>
            <a:pPr algn="l"/>
            <a:r>
              <a:rPr lang="en-US" dirty="0" smtClean="0"/>
              <a:t>The frictional pressure losses for non-Newtonian fluids are </a:t>
            </a:r>
            <a:r>
              <a:rPr lang="en-US" i="1" dirty="0" smtClean="0"/>
              <a:t>very similar to those for Newtonian fluids at the same generalized Reynolds number in laminar and turbulent flow for </a:t>
            </a:r>
            <a:r>
              <a:rPr lang="en-US" b="1" i="1" dirty="0" smtClean="0"/>
              <a:t>contractions and also for fittings and valves.</a:t>
            </a:r>
          </a:p>
          <a:p>
            <a:pPr algn="l"/>
            <a:endParaRPr lang="ar-IQ" b="1" dirty="0" smtClean="0"/>
          </a:p>
          <a:p>
            <a:pPr algn="l"/>
            <a:r>
              <a:rPr lang="en-US" b="1" dirty="0" smtClean="0"/>
              <a:t>Losses in Sudden Expansion</a:t>
            </a:r>
          </a:p>
          <a:p>
            <a:pPr algn="l"/>
            <a:r>
              <a:rPr lang="en-US" dirty="0" smtClean="0"/>
              <a:t>For a non-Newtonian power-law fluid flow in laminar flow through a sudden expansion from a smaller inside diameter d1 to a larger inside diameter d2 of circular cross-sectional area, then the energy losses is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71678"/>
            <a:ext cx="1643074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5857892"/>
            <a:ext cx="4643470" cy="75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Friction Factor of power-law non-</a:t>
            </a:r>
            <a:r>
              <a:rPr lang="en-US" sz="2800" dirty="0" err="1" smtClean="0"/>
              <a:t>newtonian</a:t>
            </a:r>
            <a:r>
              <a:rPr lang="en-US" sz="2800" dirty="0" smtClean="0"/>
              <a:t> liquid 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928670"/>
            <a:ext cx="7772400" cy="45720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The fanning friction factor is plotted versus the generalized Reynolds number. Since many non-Newtonian power-law fluids have high effective viscosities, they are often in laminar flow. The correction for smooth tube also holds for a rough pipe in laminar flow</a:t>
            </a:r>
          </a:p>
          <a:p>
            <a:pPr algn="l"/>
            <a:r>
              <a:rPr lang="en-US" sz="1600" dirty="0" smtClean="0"/>
              <a:t>For rough pipes with various values of roughness ratio (e/d), this figure can not be used for turbulent flow, since it is derived for smooth pipes..</a:t>
            </a:r>
            <a:endParaRPr lang="ar-IQ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229848"/>
            <a:ext cx="6653208" cy="403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Types of non-Newtonian fluid</a:t>
            </a:r>
          </a:p>
          <a:p>
            <a:pPr algn="l">
              <a:buNone/>
            </a:pPr>
            <a:r>
              <a:rPr lang="en-US" dirty="0" smtClean="0"/>
              <a:t>Why this happen</a:t>
            </a:r>
          </a:p>
          <a:p>
            <a:pPr algn="l">
              <a:buNone/>
            </a:pPr>
            <a:r>
              <a:rPr lang="en-US" dirty="0" smtClean="0"/>
              <a:t>Models of </a:t>
            </a:r>
            <a:r>
              <a:rPr lang="en-US" dirty="0" err="1" smtClean="0"/>
              <a:t>non_Newtonian</a:t>
            </a:r>
            <a:r>
              <a:rPr lang="en-US" dirty="0" smtClean="0"/>
              <a:t> fluid</a:t>
            </a:r>
          </a:p>
          <a:p>
            <a:pPr algn="l">
              <a:buNone/>
            </a:pPr>
            <a:r>
              <a:rPr lang="en-US" dirty="0" smtClean="0"/>
              <a:t>Frictional losses</a:t>
            </a:r>
          </a:p>
          <a:p>
            <a:pPr algn="l">
              <a:buNone/>
            </a:pPr>
            <a:r>
              <a:rPr lang="en-US" dirty="0" smtClean="0"/>
              <a:t>Velocity profile</a:t>
            </a:r>
          </a:p>
          <a:p>
            <a:pPr algn="l">
              <a:buNone/>
            </a:pPr>
            <a:r>
              <a:rPr lang="en-US" dirty="0" smtClean="0"/>
              <a:t>Friction factor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Turbulent Flow</a:t>
            </a:r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25195"/>
          <a:stretch>
            <a:fillRect/>
          </a:stretch>
        </p:blipFill>
        <p:spPr bwMode="auto">
          <a:xfrm>
            <a:off x="1285852" y="2714620"/>
            <a:ext cx="7000923" cy="333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071538" y="1428736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/>
              <a:t>Turbulent flow modeling for liquids is very difficult. Turbulence</a:t>
            </a:r>
          </a:p>
          <a:p>
            <a:pPr algn="l"/>
            <a:r>
              <a:rPr lang="en-US" b="1" dirty="0" smtClean="0"/>
              <a:t>creates turbulent eddies which are difficult to predict and model. The</a:t>
            </a:r>
          </a:p>
          <a:p>
            <a:pPr algn="l"/>
            <a:r>
              <a:rPr lang="en-US" b="1" dirty="0" smtClean="0"/>
              <a:t>velocity distributions for turbulent flow are a lot flatter than for</a:t>
            </a:r>
          </a:p>
          <a:p>
            <a:pPr algn="l"/>
            <a:r>
              <a:rPr lang="en-US" b="1" dirty="0" smtClean="0"/>
              <a:t>laminar flow.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sz="2800" dirty="0" smtClean="0"/>
              <a:t>Example 1</a:t>
            </a:r>
          </a:p>
          <a:p>
            <a:pPr algn="l"/>
            <a:r>
              <a:rPr lang="en-US" sz="2800" dirty="0" smtClean="0"/>
              <a:t>A coal slurry is to be transported by horizontal pipeline. It has been determined that the slurry may be described by the power law model with a flow index of 0.4, an apparent viscosity of 50 </a:t>
            </a:r>
            <a:r>
              <a:rPr lang="en-US" sz="2800" dirty="0" err="1" smtClean="0"/>
              <a:t>cP</a:t>
            </a:r>
            <a:r>
              <a:rPr lang="en-US" sz="2800" dirty="0" smtClean="0"/>
              <a:t> at a shear rate of 100 /s, and a density of 90 lb/ft3. What horsepower would be required to pump the slurry at a rate of 900 GPM through an 8 in. Schedule 40 pipe that is 50 miles long ?</a:t>
            </a:r>
          </a:p>
          <a:p>
            <a:pPr algn="l"/>
            <a:r>
              <a:rPr lang="en-US" dirty="0" smtClean="0"/>
              <a:t>Example 2</a:t>
            </a:r>
          </a:p>
          <a:p>
            <a:pPr algn="l"/>
            <a:r>
              <a:rPr lang="en-US" dirty="0" smtClean="0"/>
              <a:t>A general time-independent non-Newtonian liquid of density 961 kg/m3 flows steadily with an average velocity of 1.523 m/s through a tube 3.048 m long with an inside diameter of 0.0762 m. For these conditions, the pipe flow consistency coefficient </a:t>
            </a:r>
            <a:r>
              <a:rPr lang="en-US" dirty="0" err="1" smtClean="0"/>
              <a:t>Kp</a:t>
            </a:r>
            <a:r>
              <a:rPr lang="en-US" dirty="0" smtClean="0"/>
              <a:t>' has a value of 1.48 Pa.s</a:t>
            </a:r>
            <a:r>
              <a:rPr lang="en-US" baseline="30000" dirty="0" smtClean="0"/>
              <a:t>0.3</a:t>
            </a:r>
            <a:r>
              <a:rPr lang="en-US" dirty="0" smtClean="0"/>
              <a:t> [or 1.48 (kg / m.s</a:t>
            </a:r>
            <a:r>
              <a:rPr lang="en-US" baseline="30000" dirty="0" smtClean="0"/>
              <a:t>2</a:t>
            </a:r>
            <a:r>
              <a:rPr lang="en-US" dirty="0" smtClean="0"/>
              <a:t>) s</a:t>
            </a:r>
            <a:r>
              <a:rPr lang="en-US" baseline="30000" dirty="0" smtClean="0"/>
              <a:t>0.3</a:t>
            </a:r>
            <a:r>
              <a:rPr lang="en-US" dirty="0" smtClean="0"/>
              <a:t>] and n' a value of 0.3. Calculate the values of the apparent viscosity for pipe flow (</a:t>
            </a:r>
            <a:r>
              <a:rPr lang="en-US" dirty="0" err="1" smtClean="0"/>
              <a:t>μa</a:t>
            </a:r>
            <a:r>
              <a:rPr lang="en-US" dirty="0" smtClean="0"/>
              <a:t>)P, the Reynolds number Re and the pressure drop across the tube, neglecting end effects.</a:t>
            </a:r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857916"/>
          </a:xfrm>
        </p:spPr>
        <p:txBody>
          <a:bodyPr>
            <a:normAutofit fontScale="55000" lnSpcReduction="20000"/>
          </a:bodyPr>
          <a:lstStyle/>
          <a:p>
            <a:pPr algn="l">
              <a:buNone/>
            </a:pPr>
            <a:r>
              <a:rPr lang="en-US" dirty="0" smtClean="0"/>
              <a:t>Example 3</a:t>
            </a:r>
          </a:p>
          <a:p>
            <a:pPr algn="l"/>
            <a:r>
              <a:rPr lang="en-US" dirty="0" smtClean="0"/>
              <a:t>A Power-law liquid of density 961 kg/m3 flows in steady state with an average velocity of 1.523 m/s through a tube 2.67 m length with an inside diameter of 0.0762 m. For a pipe consistency coefficient of 4.46 Pa.s</a:t>
            </a:r>
            <a:r>
              <a:rPr lang="en-US" baseline="30000" dirty="0" smtClean="0"/>
              <a:t>n</a:t>
            </a:r>
            <a:r>
              <a:rPr lang="en-US" dirty="0" smtClean="0"/>
              <a:t> [or 4.46 (kg / m.s</a:t>
            </a:r>
            <a:r>
              <a:rPr lang="en-US" baseline="30000" dirty="0" smtClean="0"/>
              <a:t>2</a:t>
            </a:r>
            <a:r>
              <a:rPr lang="en-US" dirty="0" smtClean="0"/>
              <a:t>) s</a:t>
            </a:r>
            <a:r>
              <a:rPr lang="en-US" baseline="30000" dirty="0" smtClean="0"/>
              <a:t>0.3</a:t>
            </a:r>
            <a:r>
              <a:rPr lang="en-US" dirty="0" smtClean="0"/>
              <a:t>], calculate the values of the apparent viscosity for pipe flow (</a:t>
            </a:r>
            <a:r>
              <a:rPr lang="en-US" dirty="0" err="1" smtClean="0"/>
              <a:t>μa</a:t>
            </a:r>
            <a:r>
              <a:rPr lang="en-US" dirty="0" smtClean="0"/>
              <a:t>)P in </a:t>
            </a:r>
            <a:r>
              <a:rPr lang="en-US" dirty="0" err="1" smtClean="0"/>
              <a:t>Pa.s</a:t>
            </a:r>
            <a:r>
              <a:rPr lang="en-US" dirty="0" smtClean="0"/>
              <a:t>, the Reynolds number Re, and the pressure drop across the tube for power-law indices n = 0.3, 1.0, and 1.5 respectively.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Example4 </a:t>
            </a:r>
          </a:p>
          <a:p>
            <a:pPr algn="l"/>
            <a:r>
              <a:rPr lang="en-US" dirty="0" smtClean="0"/>
              <a:t>A </a:t>
            </a:r>
            <a:r>
              <a:rPr lang="en-US" dirty="0" err="1" smtClean="0"/>
              <a:t>pseudoplastic</a:t>
            </a:r>
            <a:r>
              <a:rPr lang="en-US" dirty="0" smtClean="0"/>
              <a:t> fluid that follows the power-law, having a density of 961 kg/m3 is flowing in steady state through a smooth circular tube having an inside diameter of 0.0508 m at an average velocity of 6.1 m/s. the flow properties of the fluid are n′ = 0.3, </a:t>
            </a:r>
            <a:r>
              <a:rPr lang="en-US" dirty="0" err="1" smtClean="0"/>
              <a:t>Kp</a:t>
            </a:r>
            <a:r>
              <a:rPr lang="en-US" dirty="0" smtClean="0"/>
              <a:t> = 2.744 Pa.s</a:t>
            </a:r>
            <a:r>
              <a:rPr lang="en-US" baseline="30000" dirty="0" smtClean="0"/>
              <a:t>n</a:t>
            </a:r>
            <a:r>
              <a:rPr lang="en-US" dirty="0" smtClean="0"/>
              <a:t>. Calculate the frictional pressure drop across the tubing of 30.5 m long.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Example4</a:t>
            </a:r>
          </a:p>
          <a:p>
            <a:pPr algn="l"/>
            <a:r>
              <a:rPr lang="en-US" dirty="0"/>
              <a:t>The laminar flow velocity profile in a pipe for a power-law liquid in steady state flow is given by the equation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                                                     where </a:t>
            </a:r>
            <a:r>
              <a:rPr lang="en-US" dirty="0"/>
              <a:t>n is the power-law index and u, is the mean velocity.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Use </a:t>
            </a:r>
            <a:r>
              <a:rPr lang="en-US" dirty="0"/>
              <a:t>this equation to drive the following expression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                                                             For </a:t>
            </a:r>
            <a:r>
              <a:rPr lang="en-US" dirty="0"/>
              <a:t>the velocity gradient at the pipe walls. </a:t>
            </a: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1659632" cy="59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05400"/>
            <a:ext cx="2056631" cy="574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2971800"/>
            <a:ext cx="8501122" cy="1600200"/>
          </a:xfrm>
        </p:spPr>
        <p:txBody>
          <a:bodyPr>
            <a:normAutofit fontScale="25000" lnSpcReduction="20000"/>
          </a:bodyPr>
          <a:lstStyle/>
          <a:p>
            <a:pPr algn="l" rtl="0"/>
            <a:r>
              <a:rPr lang="en-US" sz="9600" dirty="0" smtClean="0">
                <a:latin typeface="Times New Roman" pitchFamily="18" charset="0"/>
              </a:rPr>
              <a:t>The causes of Non-Newtonian flow depend on the colloid chemistry of the particular product.</a:t>
            </a:r>
            <a:endParaRPr lang="en-US" sz="9600" dirty="0" smtClean="0"/>
          </a:p>
          <a:p>
            <a:pPr algn="l" rtl="0"/>
            <a:r>
              <a:rPr lang="en-US" sz="9600" dirty="0" smtClean="0"/>
              <a:t>In this type of fluid the viscosity changes with shear rate.  Apparent viscosity (</a:t>
            </a:r>
            <a:r>
              <a:rPr lang="en-US" sz="9600" dirty="0" smtClean="0">
                <a:sym typeface="Symbol" pitchFamily="18" charset="2"/>
              </a:rPr>
              <a:t></a:t>
            </a:r>
            <a:r>
              <a:rPr lang="en-US" sz="9600" baseline="-25000" dirty="0" smtClean="0">
                <a:sym typeface="Symbol" pitchFamily="18" charset="2"/>
              </a:rPr>
              <a:t>a</a:t>
            </a:r>
            <a:r>
              <a:rPr lang="en-US" sz="9600" dirty="0" smtClean="0">
                <a:sym typeface="Symbol" pitchFamily="18" charset="2"/>
              </a:rPr>
              <a:t> or ) </a:t>
            </a:r>
            <a:r>
              <a:rPr lang="en-US" sz="9600" dirty="0" smtClean="0"/>
              <a:t>is always defined by the relationship between shear stress and shear rate.</a:t>
            </a:r>
          </a:p>
          <a:p>
            <a:pPr algn="l" rtl="0"/>
            <a:r>
              <a:rPr lang="en-US" sz="9600" dirty="0" smtClean="0"/>
              <a:t>For many fluids a plot of shear stress against shear rate does not give a straight line. These are so-called “ Non-Newtonian Fluids”. Plots of shear stress against shear rate are experimentally determined using viscometer. </a:t>
            </a:r>
          </a:p>
          <a:p>
            <a:pPr algn="l"/>
            <a:r>
              <a:rPr lang="en-US" sz="9600" dirty="0" smtClean="0"/>
              <a:t>The term viscosity has no meaning for a non-Newtonian fluid unless it is related to a particular shear rate . </a:t>
            </a:r>
            <a:r>
              <a:rPr lang="en-US" sz="9600" b="1" i="1" dirty="0" smtClean="0"/>
              <a:t>An apparent viscosity </a:t>
            </a:r>
            <a:r>
              <a:rPr lang="en-US" sz="9600" dirty="0" smtClean="0"/>
              <a:t>(</a:t>
            </a:r>
            <a:r>
              <a:rPr lang="en-US" sz="9600" dirty="0" err="1" smtClean="0"/>
              <a:t>μa</a:t>
            </a:r>
            <a:r>
              <a:rPr lang="en-US" sz="9600" dirty="0" smtClean="0"/>
              <a:t>) can be defined as follows:</a:t>
            </a:r>
          </a:p>
          <a:p>
            <a:r>
              <a:rPr lang="en-US" dirty="0" smtClean="0"/>
              <a:t> </a:t>
            </a: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2910" y="0"/>
            <a:ext cx="8229600" cy="1470025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6161479"/>
            <a:ext cx="928694" cy="696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Types of Non-Newtonian Fluids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4588" y="1066800"/>
          <a:ext cx="5245575" cy="5562600"/>
        </p:xfrm>
        <a:graphic>
          <a:graphicData uri="http://schemas.openxmlformats.org/presentationml/2006/ole">
            <p:oleObj spid="_x0000_s1026" r:id="rId3" imgW="8771429" imgH="9307224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Types of Non-Newtonian Fluids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/>
              <a:t>There are two types of non-Newtonian fluids: -</a:t>
            </a:r>
          </a:p>
          <a:p>
            <a:pPr lvl="0" algn="l" rtl="0"/>
            <a:r>
              <a:rPr lang="en-US" dirty="0" smtClean="0"/>
              <a:t>Time-independent.</a:t>
            </a:r>
          </a:p>
          <a:p>
            <a:pPr lvl="0" algn="l" rtl="0"/>
            <a:r>
              <a:rPr lang="en-US" dirty="0" smtClean="0"/>
              <a:t>Time-dependent.</a:t>
            </a:r>
          </a:p>
          <a:p>
            <a:pPr lvl="0" algn="l" rtl="0"/>
            <a:endParaRPr lang="en-US" dirty="0" smtClean="0"/>
          </a:p>
          <a:p>
            <a:pPr algn="l" rtl="0"/>
            <a:r>
              <a:rPr lang="en-US" b="1" dirty="0" smtClean="0"/>
              <a:t>Time- independent liquid</a:t>
            </a:r>
            <a:endParaRPr lang="en-US" dirty="0" smtClean="0"/>
          </a:p>
          <a:p>
            <a:pPr algn="l" rtl="0"/>
            <a:r>
              <a:rPr lang="en-US" dirty="0" smtClean="0"/>
              <a:t>Fluids for which the rate of shear at any point is determined only by the value of the shear stress at that point at that instant; these fluids are variously known as “time independent”, “purely viscous”, “inelastic”, or “</a:t>
            </a:r>
            <a:r>
              <a:rPr lang="en-US" dirty="0" err="1" smtClean="0"/>
              <a:t>Generalised</a:t>
            </a:r>
            <a:r>
              <a:rPr lang="en-US" dirty="0" smtClean="0"/>
              <a:t> Newtonian Fluids” (GNF). </a:t>
            </a:r>
          </a:p>
          <a:p>
            <a:pPr algn="l" rtl="0"/>
            <a:r>
              <a:rPr lang="en-US" dirty="0" smtClean="0"/>
              <a:t>Conversely, one can say that such fluids have no memory of their past history.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b="1" i="1" dirty="0" smtClean="0"/>
              <a:t>,the apparent viscosity </a:t>
            </a:r>
            <a:r>
              <a:rPr lang="en-US" dirty="0" smtClean="0"/>
              <a:t>depends only on the rate of shear at any particular moment and not on the time for which the shear rate is applied.</a:t>
            </a:r>
          </a:p>
          <a:p>
            <a:pPr algn="l" rtl="0"/>
            <a:r>
              <a:rPr lang="en-US" dirty="0" smtClean="0"/>
              <a:t>The relationship between shear stress and shear rate is more complex and this type can be written as: -</a:t>
            </a:r>
          </a:p>
          <a:p>
            <a:pPr algn="l"/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019800"/>
            <a:ext cx="128588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7772400" cy="5053034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There are three types of it (as shown in figure):</a:t>
            </a:r>
          </a:p>
          <a:p>
            <a:pPr algn="l" rtl="0"/>
            <a:r>
              <a:rPr lang="en-US" dirty="0" smtClean="0"/>
              <a:t>1. Shear- thinning or </a:t>
            </a:r>
            <a:r>
              <a:rPr lang="en-US" dirty="0" err="1" smtClean="0"/>
              <a:t>pseudoplastic</a:t>
            </a:r>
            <a:r>
              <a:rPr lang="en-US" dirty="0" smtClean="0"/>
              <a:t> behavior </a:t>
            </a:r>
            <a:r>
              <a:rPr lang="en-US" b="1" dirty="0" smtClean="0"/>
              <a:t>The apparent viscosity of the fluid decreases with an increase in shear rate.</a:t>
            </a:r>
            <a:r>
              <a:rPr lang="en-US" dirty="0" smtClean="0"/>
              <a:t> [power-law n&lt;1] Ex. Polymer solution, detergent, Orange juice concentrate, Banana puree , CMC</a:t>
            </a:r>
          </a:p>
          <a:p>
            <a:pPr algn="l" eaLnBrk="0" hangingPunct="0"/>
            <a:r>
              <a:rPr lang="en-US" sz="2800" i="1" dirty="0" err="1" smtClean="0">
                <a:latin typeface="Symbol" pitchFamily="18" charset="2"/>
                <a:cs typeface="Arial" charset="0"/>
              </a:rPr>
              <a:t>t</a:t>
            </a:r>
            <a:r>
              <a:rPr lang="en-US" sz="2800" i="1" baseline="-25000" dirty="0" err="1" smtClean="0">
                <a:latin typeface="Times New Roman" pitchFamily="18" charset="0"/>
                <a:cs typeface="Arial" charset="0"/>
              </a:rPr>
              <a:t>yx</a:t>
            </a:r>
            <a:r>
              <a:rPr lang="en-US" sz="2800" i="1" dirty="0" smtClean="0">
                <a:latin typeface="Times New Roman" pitchFamily="18" charset="0"/>
                <a:cs typeface="Arial" charset="0"/>
              </a:rPr>
              <a:t> = m(</a:t>
            </a:r>
            <a:r>
              <a:rPr lang="en-US" sz="2800" i="1" dirty="0" err="1" smtClean="0">
                <a:latin typeface="Symbol" pitchFamily="18" charset="2"/>
                <a:cs typeface="Arial" charset="0"/>
              </a:rPr>
              <a:t>g</a:t>
            </a:r>
            <a:r>
              <a:rPr lang="en-US" sz="2800" i="1" baseline="-25000" dirty="0" err="1" smtClean="0">
                <a:latin typeface="Times New Roman" pitchFamily="18" charset="0"/>
                <a:cs typeface="Arial" charset="0"/>
              </a:rPr>
              <a:t>yx</a:t>
            </a:r>
            <a:r>
              <a:rPr lang="en-US" sz="2800" i="1" dirty="0" smtClean="0">
                <a:latin typeface="Times New Roman" pitchFamily="18" charset="0"/>
                <a:cs typeface="Arial" charset="0"/>
              </a:rPr>
              <a:t>)</a:t>
            </a:r>
            <a:r>
              <a:rPr lang="en-US" sz="2800" i="1" baseline="30000" dirty="0" smtClean="0">
                <a:latin typeface="Times New Roman" pitchFamily="18" charset="0"/>
                <a:cs typeface="Arial" charset="0"/>
              </a:rPr>
              <a:t>n</a:t>
            </a:r>
          </a:p>
          <a:p>
            <a:pPr algn="l" eaLnBrk="0" hangingPunct="0"/>
            <a:endParaRPr lang="en-US" sz="2800" i="1" baseline="30000" dirty="0" smtClean="0">
              <a:latin typeface="Times New Roman" pitchFamily="18" charset="0"/>
              <a:cs typeface="Arial" charset="0"/>
            </a:endParaRPr>
          </a:p>
          <a:p>
            <a:pPr algn="l" eaLnBrk="0" hangingPunct="0"/>
            <a:r>
              <a:rPr lang="en-US" sz="2800" dirty="0" smtClean="0"/>
              <a:t>where</a:t>
            </a:r>
            <a:endParaRPr lang="en-US" sz="2800" dirty="0" smtClean="0">
              <a:latin typeface="Times New Roman" pitchFamily="18" charset="0"/>
              <a:cs typeface="Arial" charset="0"/>
            </a:endParaRPr>
          </a:p>
          <a:p>
            <a:pPr algn="l" eaLnBrk="0" hangingPunct="0"/>
            <a:r>
              <a:rPr lang="en-US" sz="2800" i="1" dirty="0" smtClean="0">
                <a:latin typeface="Times New Roman" pitchFamily="18" charset="0"/>
                <a:cs typeface="Arial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Arial" charset="0"/>
              </a:rPr>
              <a:t>	 	</a:t>
            </a:r>
            <a:r>
              <a:rPr lang="en-US" dirty="0" smtClean="0"/>
              <a:t>m = fluid consistency coefficient</a:t>
            </a:r>
          </a:p>
          <a:p>
            <a:pPr algn="l" eaLnBrk="0" hangingPunct="0"/>
            <a:r>
              <a:rPr lang="en-US" dirty="0" smtClean="0"/>
              <a:t>				n = flow </a:t>
            </a:r>
            <a:r>
              <a:rPr lang="en-US" dirty="0" err="1" smtClean="0"/>
              <a:t>behaviour</a:t>
            </a:r>
            <a:r>
              <a:rPr lang="en-US" dirty="0" smtClean="0"/>
              <a:t> index</a:t>
            </a:r>
          </a:p>
          <a:p>
            <a:pPr algn="l" rtl="0"/>
            <a:endParaRPr lang="en-US" b="1" dirty="0" smtClean="0"/>
          </a:p>
          <a:p>
            <a:pPr algn="l"/>
            <a:endParaRPr lang="ar-IQ" dirty="0"/>
          </a:p>
        </p:txBody>
      </p:sp>
      <p:sp>
        <p:nvSpPr>
          <p:cNvPr id="33794" name="AutoShape 2" descr="http://www.technet.pnnl.gov/sensors/macro/projects/images/macro81.gif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33796" name="AutoShape 4" descr="http://www.technet.pnnl.gov/sensors/macro/projects/images/macro81.gif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2688" y="304800"/>
            <a:ext cx="3242554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2. </a:t>
            </a:r>
            <a:r>
              <a:rPr lang="en-US" dirty="0" err="1" smtClean="0"/>
              <a:t>Visco</a:t>
            </a:r>
            <a:r>
              <a:rPr lang="en-US" dirty="0" smtClean="0"/>
              <a:t>-plastic behavior with or without shear-thinning behavior it required (τ°) for initial flow </a:t>
            </a:r>
          </a:p>
          <a:p>
            <a:pPr algn="l" eaLnBrk="0" hangingPunct="0"/>
            <a:r>
              <a:rPr lang="en-US" dirty="0" err="1" smtClean="0"/>
              <a:t>Viscoplastic</a:t>
            </a:r>
            <a:r>
              <a:rPr lang="en-US" dirty="0" smtClean="0"/>
              <a:t> fluids behave as if they have a yield stress (t0). Until t0</a:t>
            </a:r>
          </a:p>
          <a:p>
            <a:pPr algn="l" eaLnBrk="0" hangingPunct="0"/>
            <a:r>
              <a:rPr lang="en-US" dirty="0" smtClean="0"/>
              <a:t>is exceeded they do not appear to flow. A Bingham plastic fluid has</a:t>
            </a:r>
          </a:p>
          <a:p>
            <a:pPr algn="l" eaLnBrk="0" hangingPunct="0"/>
            <a:r>
              <a:rPr lang="en-US" dirty="0" smtClean="0"/>
              <a:t>a constant plastic viscosity</a:t>
            </a:r>
          </a:p>
          <a:p>
            <a:pPr algn="l" rtl="0">
              <a:buNone/>
            </a:pPr>
            <a:r>
              <a:rPr lang="en-US" dirty="0" smtClean="0"/>
              <a:t>Ex., soap, sewage sludge, toothpaste, Tomato paste </a:t>
            </a:r>
          </a:p>
          <a:p>
            <a:pPr algn="l" rtl="0"/>
            <a:r>
              <a:rPr lang="en-US" dirty="0" smtClean="0"/>
              <a:t>3. Shear- thickening or </a:t>
            </a:r>
            <a:r>
              <a:rPr lang="en-US" dirty="0" err="1" smtClean="0"/>
              <a:t>dilatant</a:t>
            </a:r>
            <a:r>
              <a:rPr lang="en-US" dirty="0" smtClean="0"/>
              <a:t> behavior </a:t>
            </a:r>
            <a:r>
              <a:rPr lang="en-US" b="1" dirty="0" smtClean="0"/>
              <a:t>The apparent viscosity of the fluid increases with an increase in shear rate.</a:t>
            </a:r>
            <a:r>
              <a:rPr lang="en-US" dirty="0" smtClean="0"/>
              <a:t> [power-law n&gt;1]</a:t>
            </a:r>
          </a:p>
          <a:p>
            <a:pPr algn="l" rtl="0">
              <a:buNone/>
            </a:pPr>
            <a:r>
              <a:rPr lang="en-US" dirty="0" smtClean="0"/>
              <a:t>Ex. Chocolate </a:t>
            </a:r>
            <a:r>
              <a:rPr lang="en-US" dirty="0" err="1" smtClean="0"/>
              <a:t>mixture,Wet</a:t>
            </a:r>
            <a:r>
              <a:rPr lang="en-US" dirty="0" smtClean="0"/>
              <a:t> beach sand, starch in water..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5638800"/>
            <a:ext cx="7772400" cy="4572000"/>
          </a:xfrm>
        </p:spPr>
        <p:txBody>
          <a:bodyPr/>
          <a:lstStyle/>
          <a:p>
            <a:pPr algn="l"/>
            <a:r>
              <a:rPr lang="en-US" dirty="0" smtClean="0"/>
              <a:t>Common flow behavior</a:t>
            </a:r>
            <a:endParaRPr lang="en-US" dirty="0"/>
          </a:p>
        </p:txBody>
      </p:sp>
      <p:pic>
        <p:nvPicPr>
          <p:cNvPr id="4" name="Picture 2" descr="FlowCurves"/>
          <p:cNvPicPr>
            <a:picLocks noChangeAspect="1" noChangeArrowheads="1"/>
          </p:cNvPicPr>
          <p:nvPr/>
        </p:nvPicPr>
        <p:blipFill>
          <a:blip r:embed="rId2" cstate="print"/>
          <a:srcRect b="13208"/>
          <a:stretch>
            <a:fillRect/>
          </a:stretch>
        </p:blipFill>
        <p:spPr bwMode="auto">
          <a:xfrm>
            <a:off x="609600" y="304800"/>
            <a:ext cx="807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b="1" dirty="0" smtClean="0"/>
              <a:t>Time-Dependent Non-Newtonian Fluids</a:t>
            </a:r>
            <a:endParaRPr lang="en-US" dirty="0" smtClean="0"/>
          </a:p>
          <a:p>
            <a:pPr algn="l" rtl="0"/>
            <a:r>
              <a:rPr lang="en-US" dirty="0" smtClean="0"/>
              <a:t>More complex fluids for which the relation between shear stress and shear rate depends, in addition, on the duration of shearing and their kinematic history; they are called “time-dependent fluids”.</a:t>
            </a:r>
          </a:p>
          <a:p>
            <a:pPr algn="l" rtl="0"/>
            <a:r>
              <a:rPr lang="en-US" dirty="0" smtClean="0"/>
              <a:t>For this type the curves of share stress versus shear rate depend on how long the shear has been active. This type is classified into: -</a:t>
            </a:r>
          </a:p>
          <a:p>
            <a:pPr algn="l" rtl="0"/>
            <a:r>
              <a:rPr lang="en-US" dirty="0" smtClean="0"/>
              <a:t>1- </a:t>
            </a:r>
            <a:r>
              <a:rPr lang="en-US" b="1" i="1" dirty="0" err="1" smtClean="0"/>
              <a:t>Thixotropic</a:t>
            </a:r>
            <a:r>
              <a:rPr lang="en-US" b="1" i="1" dirty="0" smtClean="0"/>
              <a:t> Fluids</a:t>
            </a:r>
            <a:endParaRPr lang="en-US" dirty="0" smtClean="0"/>
          </a:p>
          <a:p>
            <a:pPr algn="l" rtl="0"/>
            <a:r>
              <a:rPr lang="en-US" dirty="0" smtClean="0"/>
              <a:t>Which exhibit a reversible decrease in shear stress and apparent viscosity with time at a constant shear rate. Ex. Paints.</a:t>
            </a:r>
          </a:p>
          <a:p>
            <a:pPr algn="l" rtl="0"/>
            <a:r>
              <a:rPr lang="en-US" dirty="0" smtClean="0"/>
              <a:t>2- </a:t>
            </a:r>
            <a:r>
              <a:rPr lang="en-US" b="1" i="1" dirty="0" err="1" smtClean="0"/>
              <a:t>Rheopectic</a:t>
            </a:r>
            <a:r>
              <a:rPr lang="en-US" b="1" i="1" dirty="0" smtClean="0"/>
              <a:t> Fluids</a:t>
            </a:r>
            <a:endParaRPr lang="en-US" dirty="0" smtClean="0"/>
          </a:p>
          <a:p>
            <a:pPr algn="l" rtl="0"/>
            <a:r>
              <a:rPr lang="en-US" dirty="0" smtClean="0"/>
              <a:t>Which exhibit a reversible increase in shear stress and apparent viscosity with time at a constant shear rate. Ex. Gypsum suspensions, </a:t>
            </a:r>
            <a:r>
              <a:rPr lang="en-US" dirty="0" err="1" smtClean="0"/>
              <a:t>bentonite</a:t>
            </a:r>
            <a:r>
              <a:rPr lang="en-US" dirty="0" smtClean="0"/>
              <a:t> clay.</a:t>
            </a:r>
          </a:p>
          <a:p>
            <a:pPr algn="l"/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495800"/>
            <a:ext cx="2666485" cy="216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752</TotalTime>
  <Words>1691</Words>
  <Application>Microsoft Office PowerPoint</Application>
  <PresentationFormat>On-screen Show (4:3)</PresentationFormat>
  <Paragraphs>152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Chapter Six</vt:lpstr>
      <vt:lpstr>Object:</vt:lpstr>
      <vt:lpstr>Slide 3</vt:lpstr>
      <vt:lpstr>Types of Non-Newtonian Fluids </vt:lpstr>
      <vt:lpstr>Types of Non-Newtonian Fluids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Flow of Power-Law Fluids in Pipes</vt:lpstr>
      <vt:lpstr>Slide 16</vt:lpstr>
      <vt:lpstr>Laminar flow of power-law non-newtonian liquid</vt:lpstr>
      <vt:lpstr>Friction Losses Due to Form Friction in Laminar Flow</vt:lpstr>
      <vt:lpstr>Friction Factor of power-law non-newtonian liquid </vt:lpstr>
      <vt:lpstr>Turbulent Flow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Six</dc:title>
  <dc:creator>مكتب اصالة للحاسبات</dc:creator>
  <cp:lastModifiedBy>dr.kaled</cp:lastModifiedBy>
  <cp:revision>48</cp:revision>
  <dcterms:created xsi:type="dcterms:W3CDTF">2012-03-11T18:19:14Z</dcterms:created>
  <dcterms:modified xsi:type="dcterms:W3CDTF">2015-04-27T06:26:33Z</dcterms:modified>
</cp:coreProperties>
</file>