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2" r:id="rId22"/>
    <p:sldId id="283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786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EB8442-6F14-4F59-98C8-971F42F3157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2B256E-B0A9-4080-948D-BCA9F8674A6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Fluid Mechanic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</a:t>
            </a:r>
          </a:p>
          <a:p>
            <a:pPr algn="ctr"/>
            <a:r>
              <a:rPr lang="en-US" dirty="0" smtClean="0"/>
              <a:t>Dr. ASAWER A. ALWASITI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Fluid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69391"/>
            <a:ext cx="805701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Density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density of fluid is the mass per unit volume, its denoted as ρ with units kg/m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/ft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4282" y="3209181"/>
            <a:ext cx="9087744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Densities of fluids decrease with temperature and nearly constant (incompressible) for constant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temperature while densities of gasses increase with pressure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Specific Volume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Its is the ratio of the volume of fluid to its mass, its reciprocal of density and denoted as υ(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apsilon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with units of; m­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/kg, ft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Ib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7" y="2571744"/>
            <a:ext cx="3000397" cy="582721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9013" y="5143512"/>
            <a:ext cx="3141229" cy="590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dirty="0" smtClean="0"/>
              <a:t>Properties of Fluid</a:t>
            </a:r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928802"/>
            <a:ext cx="2925918" cy="500066"/>
          </a:xfrm>
          <a:prstGeom prst="rect">
            <a:avLst/>
          </a:prstGeom>
          <a:noFill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143248"/>
            <a:ext cx="2297351" cy="519113"/>
          </a:xfrm>
          <a:prstGeom prst="rect">
            <a:avLst/>
          </a:prstGeom>
          <a:noFill/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143644"/>
            <a:ext cx="3277028" cy="500066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1285860"/>
            <a:ext cx="82686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Specific Weight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is the ratio of weight of fluid to its volume, its denoted as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sp.wt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with units of, N/m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Ib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/ft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44549" y="2500306"/>
            <a:ext cx="89994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Specific Gravity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is a ratio of  density of a fluid to the density of water, its denoted as sp.gr and its dimensionless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79687" y="3714752"/>
            <a:ext cx="896431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Dynamic Viscosity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fluid properties that offers resistance to the movement of one layer of fluid over another adjacent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layer of the fluid, its denoted as μ(mu) and its common units are (kg/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(g/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cm.s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(lb/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ft.s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(poise)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(N.s/m2 ≡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Pa.m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dyne.s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/cm2). [poise ≡ g/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cm.s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≡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dyne.s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/cm2] [poise = 100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Its caused by intermolecular cohesion for liquid and molecular activity for gases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Kinematic Viscosity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 ratio of dynamic viscosity to the density of fluid, its denoted as γ(nu)and its unit are (m2/s), (cm2/s),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(ft2/s), (stoke). [stoke ≡ cm2/s] [stoke = 100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c.stoke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5720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Surface Tension</a:t>
            </a:r>
            <a:endParaRPr lang="en-US" dirty="0" smtClean="0"/>
          </a:p>
          <a:p>
            <a:r>
              <a:rPr lang="en-US" dirty="0" smtClean="0"/>
              <a:t>It is the liquid property that creates the capability of resisting tension at the interface between two different liquids or at the interface between liquid and gas. Its denoted as ( σ) (sigma) and its unit is N/m</a:t>
            </a:r>
          </a:p>
          <a:p>
            <a:r>
              <a:rPr lang="en-US" i="1" dirty="0" smtClean="0"/>
              <a:t>        </a:t>
            </a:r>
          </a:p>
          <a:p>
            <a:endParaRPr lang="en-US" i="1" dirty="0" smtClean="0"/>
          </a:p>
          <a:p>
            <a:r>
              <a:rPr lang="en-US" i="1" dirty="0" smtClean="0"/>
              <a:t>Cohesion : molecular attraction between the</a:t>
            </a:r>
            <a:endParaRPr lang="en-US" dirty="0" smtClean="0"/>
          </a:p>
          <a:p>
            <a:r>
              <a:rPr lang="en-US" i="1" dirty="0" smtClean="0"/>
              <a:t>molecules of the same material. Forms an</a:t>
            </a:r>
            <a:endParaRPr lang="en-US" dirty="0" smtClean="0"/>
          </a:p>
          <a:p>
            <a:r>
              <a:rPr lang="en-US" i="1" dirty="0" smtClean="0"/>
              <a:t>imaginary film capable of resisting tensile stress</a:t>
            </a:r>
            <a:endParaRPr lang="en-US" dirty="0" smtClean="0"/>
          </a:p>
          <a:p>
            <a:r>
              <a:rPr lang="en-US" i="1" dirty="0" smtClean="0"/>
              <a:t>at the interface. </a:t>
            </a:r>
            <a:endParaRPr lang="en-US" dirty="0" smtClean="0"/>
          </a:p>
          <a:p>
            <a:r>
              <a:rPr lang="en-US" i="1" dirty="0" smtClean="0"/>
              <a:t>    Adhesion : molecular attraction between the</a:t>
            </a:r>
            <a:endParaRPr lang="en-US" dirty="0" smtClean="0"/>
          </a:p>
          <a:p>
            <a:r>
              <a:rPr lang="en-US" i="1" dirty="0" smtClean="0"/>
              <a:t>molecules of the liquid and the solid surface</a:t>
            </a:r>
            <a:endParaRPr lang="en-US" dirty="0" smtClean="0"/>
          </a:p>
          <a:p>
            <a:r>
              <a:rPr lang="en-US" i="1" dirty="0" smtClean="0"/>
              <a:t>which is in contact with the liquid.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6296" y="3143248"/>
            <a:ext cx="1106529" cy="571504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 cstate="print"/>
          <a:srcRect t="82353" r="28086"/>
          <a:stretch>
            <a:fillRect/>
          </a:stretch>
        </p:blipFill>
        <p:spPr bwMode="auto">
          <a:xfrm>
            <a:off x="6072198" y="3214686"/>
            <a:ext cx="2505077" cy="208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b="1" dirty="0" smtClean="0"/>
              <a:t>Vapor Pressure</a:t>
            </a:r>
            <a:endParaRPr lang="en-US" sz="1600" dirty="0" smtClean="0"/>
          </a:p>
          <a:p>
            <a:r>
              <a:rPr lang="en-US" sz="1600" dirty="0" smtClean="0"/>
              <a:t> When a liquid in a closed container ,small air space, a pressure will developed in the space as a result of vapor that is formed by escaping molecules.</a:t>
            </a:r>
          </a:p>
          <a:p>
            <a:r>
              <a:rPr lang="en-US" sz="1600" dirty="0" smtClean="0"/>
              <a:t>When equilibrium is reached so that the molecules leaving the surface is equal to the entering – vapor is said to be saturated and the pressure exerted by the vapor on the liquid surface is termed as vapor pressure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sz="1800" dirty="0" smtClean="0"/>
              <a:t>It increase with temperature</a:t>
            </a:r>
          </a:p>
          <a:p>
            <a:r>
              <a:rPr lang="en-US" sz="1800" dirty="0" smtClean="0"/>
              <a:t>Its called vapor pressure or vapor saturated pressure</a:t>
            </a:r>
          </a:p>
          <a:p>
            <a:r>
              <a:rPr lang="en-US" sz="1800" dirty="0" smtClean="0"/>
              <a:t>Its called partial pressure when its mixed with other gases</a:t>
            </a:r>
          </a:p>
          <a:p>
            <a:r>
              <a:rPr lang="en-US" sz="1800" i="1" dirty="0" smtClean="0"/>
              <a:t>The temperature at which the vapor pressure is equal to the atmospheric pressure is called the boiling point.</a:t>
            </a:r>
            <a:endParaRPr lang="en-US" sz="1800" dirty="0" smtClean="0"/>
          </a:p>
          <a:p>
            <a:r>
              <a:rPr lang="en-US" sz="1800" i="1" dirty="0" smtClean="0"/>
              <a:t> </a:t>
            </a:r>
            <a:endParaRPr lang="en-US" sz="1800" dirty="0" smtClean="0"/>
          </a:p>
          <a:p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429000"/>
            <a:ext cx="17859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Compressibility</a:t>
            </a:r>
            <a:endParaRPr lang="en-US" dirty="0" smtClean="0"/>
          </a:p>
          <a:p>
            <a:r>
              <a:rPr lang="en-US" dirty="0" smtClean="0"/>
              <a:t>Compressibility (K) is defined as the relative change in fluid volume per  unit external pressure change. It  relates to variability of density</a:t>
            </a:r>
          </a:p>
          <a:p>
            <a:r>
              <a:rPr lang="en-US" dirty="0" smtClean="0"/>
              <a:t>􀂄 Compressible - variable density</a:t>
            </a:r>
          </a:p>
          <a:p>
            <a:r>
              <a:rPr lang="en-US" dirty="0" smtClean="0"/>
              <a:t>􀂄 Incompressible - constant density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95524" y="2575560"/>
          <a:ext cx="4991119" cy="2847744"/>
        </p:xfrm>
        <a:graphic>
          <a:graphicData uri="http://schemas.openxmlformats.org/drawingml/2006/table">
            <a:tbl>
              <a:tblPr/>
              <a:tblGrid>
                <a:gridCol w="1722876"/>
                <a:gridCol w="1784134"/>
                <a:gridCol w="1484109"/>
              </a:tblGrid>
              <a:tr h="31206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Quantity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Symbol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Dimension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6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Density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ML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</a:rPr>
                        <a:t>-3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6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Specific Volume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en-US" sz="1600" baseline="300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600" baseline="30000" dirty="0"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6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Specific weight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sp.wt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FL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</a:rPr>
                        <a:t>-3</a:t>
                      </a:r>
                      <a:r>
                        <a:rPr lang="en-US" sz="1600">
                          <a:latin typeface="Times New Roman"/>
                          <a:ea typeface="Times New Roman"/>
                        </a:rPr>
                        <a:t>=  ML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</a:rPr>
                        <a:t>-2</a:t>
                      </a:r>
                      <a:r>
                        <a:rPr lang="en-US" sz="160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</a:rPr>
                        <a:t>-2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6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Specific gravity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sp.gr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6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Dynamic viscosity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FTL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</a:rPr>
                        <a:t>-2</a:t>
                      </a:r>
                      <a:r>
                        <a:rPr lang="en-US" sz="1600">
                          <a:latin typeface="Times New Roman"/>
                          <a:ea typeface="Times New Roman"/>
                        </a:rPr>
                        <a:t> = MT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</a:rPr>
                        <a:t>-1</a:t>
                      </a:r>
                      <a:r>
                        <a:rPr lang="en-US" sz="1600">
                          <a:latin typeface="Times New Roman"/>
                          <a:ea typeface="Times New Roman"/>
                        </a:rPr>
                        <a:t> L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6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Kinematic viscosity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en-US" sz="1600" baseline="30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US" sz="1600" baseline="30000" dirty="0"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6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Surface tension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FL</a:t>
                      </a:r>
                      <a:r>
                        <a:rPr lang="en-US" sz="1600" baseline="30000" dirty="0">
                          <a:latin typeface="Times New Roman"/>
                          <a:ea typeface="Times New Roman"/>
                        </a:rPr>
                        <a:t>-1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= MT</a:t>
                      </a:r>
                      <a:r>
                        <a:rPr lang="en-US" sz="1600" baseline="30000" dirty="0">
                          <a:latin typeface="Times New Roman"/>
                          <a:ea typeface="Times New Roman"/>
                        </a:rPr>
                        <a:t>-2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71538" y="1857364"/>
            <a:ext cx="3958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 summary the quantities of fluid are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Useful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4389120"/>
          </a:xfrm>
        </p:spPr>
        <p:txBody>
          <a:bodyPr>
            <a:noAutofit/>
          </a:bodyPr>
          <a:lstStyle/>
          <a:p>
            <a:pPr lvl="0"/>
            <a:r>
              <a:rPr lang="en-US" sz="1600" b="1" dirty="0" smtClean="0"/>
              <a:t>1-The shear stress [symbol: τ (tau)] </a:t>
            </a:r>
            <a:endParaRPr lang="en-US" sz="1600" dirty="0" smtClean="0"/>
          </a:p>
          <a:p>
            <a:r>
              <a:rPr lang="en-US" sz="1600" dirty="0" smtClean="0"/>
              <a:t>It is the force per unit surface area that resists the sliding of the fluid layers. </a:t>
            </a:r>
          </a:p>
          <a:p>
            <a:r>
              <a:rPr lang="en-US" sz="1600" dirty="0" smtClean="0"/>
              <a:t>The common units used of shear stress is (N/m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≡ Pa), (dyne/cm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), (</a:t>
            </a:r>
            <a:r>
              <a:rPr lang="en-US" sz="1600" dirty="0" err="1" smtClean="0"/>
              <a:t>lbf</a:t>
            </a:r>
            <a:r>
              <a:rPr lang="en-US" sz="1600" dirty="0" smtClean="0"/>
              <a:t>/ft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). </a:t>
            </a:r>
          </a:p>
          <a:p>
            <a:endParaRPr lang="en-US" sz="1600" dirty="0" smtClean="0"/>
          </a:p>
          <a:p>
            <a:r>
              <a:rPr lang="en-US" sz="1600" b="1" dirty="0" smtClean="0"/>
              <a:t>2- The pressure [symbol: P] </a:t>
            </a:r>
            <a:endParaRPr lang="en-US" sz="1600" dirty="0" smtClean="0"/>
          </a:p>
          <a:p>
            <a:r>
              <a:rPr lang="en-US" sz="1600" dirty="0" smtClean="0"/>
              <a:t>It is the force per unit cross sectional area normal to the force direction. </a:t>
            </a:r>
          </a:p>
          <a:p>
            <a:r>
              <a:rPr lang="en-US" sz="1600" dirty="0" smtClean="0"/>
              <a:t>The common units used of shear stress is (N/m2 ≡ Pa), (dyne/cm2), (</a:t>
            </a:r>
            <a:r>
              <a:rPr lang="en-US" sz="1600" dirty="0" err="1" smtClean="0"/>
              <a:t>lbf</a:t>
            </a:r>
            <a:r>
              <a:rPr lang="en-US" sz="1600" dirty="0" smtClean="0"/>
              <a:t>/ft2) (</a:t>
            </a:r>
            <a:r>
              <a:rPr lang="en-US" sz="1600" dirty="0" err="1" smtClean="0"/>
              <a:t>atm</a:t>
            </a:r>
            <a:r>
              <a:rPr lang="en-US" sz="1600" dirty="0" smtClean="0"/>
              <a:t>) (bar) (Psi) (</a:t>
            </a:r>
            <a:r>
              <a:rPr lang="en-US" sz="1600" dirty="0" err="1" smtClean="0"/>
              <a:t>torr</a:t>
            </a:r>
            <a:r>
              <a:rPr lang="en-US" sz="1600" dirty="0" smtClean="0"/>
              <a:t> ≡ mmHg). The pressure difference between two points refers to (ΔP). </a:t>
            </a:r>
          </a:p>
          <a:p>
            <a:r>
              <a:rPr lang="en-US" sz="1600" dirty="0" smtClean="0"/>
              <a:t>The pressure could be expressed as liquid height (or head) (h) where, </a:t>
            </a:r>
          </a:p>
          <a:p>
            <a:r>
              <a:rPr lang="en-US" sz="1600" b="1" i="1" dirty="0" smtClean="0"/>
              <a:t>P=</a:t>
            </a:r>
            <a:r>
              <a:rPr lang="en-US" sz="1600" b="1" i="1" dirty="0" err="1" smtClean="0"/>
              <a:t>gh</a:t>
            </a:r>
            <a:r>
              <a:rPr lang="en-US" sz="1600" dirty="0" err="1" smtClean="0"/>
              <a:t>ρ</a:t>
            </a:r>
            <a:r>
              <a:rPr lang="en-US" sz="1600" dirty="0" smtClean="0"/>
              <a:t>   and Δ</a:t>
            </a:r>
            <a:r>
              <a:rPr lang="en-US" sz="1600" b="1" i="1" dirty="0" smtClean="0"/>
              <a:t>P</a:t>
            </a:r>
            <a:r>
              <a:rPr lang="en-US" sz="1600" dirty="0" smtClean="0"/>
              <a:t>=</a:t>
            </a:r>
            <a:r>
              <a:rPr lang="en-US" sz="1600" b="1" i="1" dirty="0" err="1" smtClean="0"/>
              <a:t>g</a:t>
            </a:r>
            <a:r>
              <a:rPr lang="en-US" sz="1600" dirty="0" err="1" smtClean="0"/>
              <a:t>Δ</a:t>
            </a:r>
            <a:r>
              <a:rPr lang="en-US" sz="1600" b="1" i="1" dirty="0" err="1" smtClean="0"/>
              <a:t>h</a:t>
            </a:r>
            <a:r>
              <a:rPr lang="en-US" sz="1600" dirty="0" err="1" smtClean="0"/>
              <a:t>ρ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h: is the liquid height (or head), units (m), (cm), (ft). </a:t>
            </a:r>
          </a:p>
          <a:p>
            <a:endParaRPr lang="en-US" sz="1600" dirty="0" smtClean="0"/>
          </a:p>
          <a:p>
            <a:r>
              <a:rPr lang="en-US" sz="1600" b="1" dirty="0" smtClean="0"/>
              <a:t>3-The energy [symbol: E] </a:t>
            </a:r>
            <a:endParaRPr lang="en-US" sz="1600" dirty="0" smtClean="0"/>
          </a:p>
          <a:p>
            <a:r>
              <a:rPr lang="en-US" sz="1600" dirty="0" smtClean="0"/>
              <a:t>Energy is defined as the capacity of a system to perform work or produce heat. </a:t>
            </a:r>
          </a:p>
          <a:p>
            <a:r>
              <a:rPr lang="en-US" sz="1600" dirty="0" smtClean="0"/>
              <a:t>There are many types of energy such as [Internal energy (U), Kinetic energy (K.E), Potential energy (P.E), Pressure energy (</a:t>
            </a:r>
            <a:r>
              <a:rPr lang="en-US" sz="1600" dirty="0" err="1" smtClean="0"/>
              <a:t>Prs.E</a:t>
            </a:r>
            <a:r>
              <a:rPr lang="en-US" sz="1600" dirty="0" smtClean="0"/>
              <a:t>), and others. </a:t>
            </a:r>
          </a:p>
          <a:p>
            <a:r>
              <a:rPr lang="en-US" sz="1600" dirty="0" smtClean="0"/>
              <a:t>The common units used for energy is (J ≡ </a:t>
            </a:r>
            <a:r>
              <a:rPr lang="en-US" sz="1600" dirty="0" err="1" smtClean="0"/>
              <a:t>N.m</a:t>
            </a:r>
            <a:r>
              <a:rPr lang="en-US" sz="1600" dirty="0" smtClean="0"/>
              <a:t>), (erg ≡ dyne.cm), (Btu), (</a:t>
            </a:r>
            <a:r>
              <a:rPr lang="en-US" sz="1600" dirty="0" err="1" smtClean="0"/>
              <a:t>lbf.ft</a:t>
            </a:r>
            <a:r>
              <a:rPr lang="en-US" sz="1600" dirty="0" smtClean="0"/>
              <a:t>) (cal). </a:t>
            </a:r>
          </a:p>
          <a:p>
            <a:r>
              <a:rPr lang="en-US" sz="1600" dirty="0" smtClean="0"/>
              <a:t>The energy could be expressed in relative quantity per unit mass or mole (J/kg or mol). </a:t>
            </a:r>
          </a:p>
          <a:p>
            <a:r>
              <a:rPr lang="en-US" sz="1600" dirty="0" smtClean="0"/>
              <a:t>The energy could be expressed in head quantity [(m) (cm) (ft)] by dividing the relative energy by acceleration of gravity. 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Useful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89120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4-The Power [symbol: P] </a:t>
            </a:r>
            <a:endParaRPr lang="en-US" sz="1600" dirty="0" smtClean="0"/>
          </a:p>
          <a:p>
            <a:r>
              <a:rPr lang="en-US" sz="1600" dirty="0" smtClean="0"/>
              <a:t>It is the energy per unit time. The common units used for Power is (W ≡ J/s), (Btu/time), (</a:t>
            </a:r>
            <a:r>
              <a:rPr lang="en-US" sz="1600" dirty="0" err="1" smtClean="0"/>
              <a:t>lbf.ft</a:t>
            </a:r>
            <a:r>
              <a:rPr lang="en-US" sz="1600" dirty="0" smtClean="0"/>
              <a:t>/time) (cal/time), (hp). 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b="1" dirty="0" smtClean="0"/>
              <a:t>5. The flow rate </a:t>
            </a:r>
            <a:endParaRPr lang="en-US" sz="1600" dirty="0" smtClean="0"/>
          </a:p>
          <a:p>
            <a:pPr lvl="1"/>
            <a:r>
              <a:rPr lang="en-US" sz="1600" b="1" dirty="0" smtClean="0"/>
              <a:t>Volumetric flow rate [symbol: Q] </a:t>
            </a:r>
            <a:endParaRPr lang="en-US" sz="1600" dirty="0" smtClean="0"/>
          </a:p>
          <a:p>
            <a:r>
              <a:rPr lang="en-US" sz="1600" dirty="0" smtClean="0"/>
              <a:t>It is the volume of fluid transferred per unit time. </a:t>
            </a:r>
          </a:p>
          <a:p>
            <a:r>
              <a:rPr lang="en-US" sz="1600" b="1" i="1" dirty="0" smtClean="0"/>
              <a:t>Q</a:t>
            </a:r>
            <a:r>
              <a:rPr lang="en-US" sz="1600" dirty="0" smtClean="0"/>
              <a:t>= </a:t>
            </a:r>
            <a:r>
              <a:rPr lang="en-US" sz="1600" b="1" i="1" dirty="0" smtClean="0"/>
              <a:t>Au  </a:t>
            </a:r>
            <a:endParaRPr lang="en-US" sz="1600" dirty="0" smtClean="0"/>
          </a:p>
          <a:p>
            <a:r>
              <a:rPr lang="en-US" sz="1600" dirty="0" smtClean="0"/>
              <a:t>where A: is the cross sectional area of flow normal to the flow direction. The common units used for volumetric flow is (m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/s), (cm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/s), (ft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/s).</a:t>
            </a:r>
          </a:p>
          <a:p>
            <a:r>
              <a:rPr lang="en-US" sz="1600" dirty="0" smtClean="0"/>
              <a:t> </a:t>
            </a:r>
          </a:p>
          <a:p>
            <a:r>
              <a:rPr lang="en-US" sz="1600" b="1" dirty="0" smtClean="0"/>
              <a:t>Mass flow rate [symbol: </a:t>
            </a:r>
            <a:r>
              <a:rPr lang="en-US" sz="1600" b="1" i="1" dirty="0" smtClean="0"/>
              <a:t>m</a:t>
            </a:r>
            <a:r>
              <a:rPr lang="en-US" sz="1600" dirty="0" smtClean="0"/>
              <a:t>&amp;</a:t>
            </a:r>
            <a:r>
              <a:rPr lang="en-US" sz="1600" b="1" dirty="0" smtClean="0"/>
              <a:t>] </a:t>
            </a:r>
            <a:endParaRPr lang="en-US" sz="1600" dirty="0" smtClean="0"/>
          </a:p>
          <a:p>
            <a:r>
              <a:rPr lang="en-US" sz="1600" dirty="0" smtClean="0"/>
              <a:t>It is the mass of fluid transferred per unit time. </a:t>
            </a:r>
            <a:r>
              <a:rPr lang="en-US" sz="1600" b="1" i="1" dirty="0" smtClean="0"/>
              <a:t>m</a:t>
            </a:r>
            <a:r>
              <a:rPr lang="en-US" sz="1600" dirty="0" smtClean="0"/>
              <a:t>&amp;=</a:t>
            </a:r>
            <a:r>
              <a:rPr lang="en-US" sz="1600" b="1" i="1" dirty="0" err="1" smtClean="0"/>
              <a:t>Q</a:t>
            </a:r>
            <a:r>
              <a:rPr lang="en-US" sz="1600" dirty="0" err="1" smtClean="0"/>
              <a:t>ρ</a:t>
            </a:r>
            <a:r>
              <a:rPr lang="en-US" sz="1600" dirty="0" smtClean="0"/>
              <a:t>=</a:t>
            </a:r>
            <a:r>
              <a:rPr lang="en-US" sz="1600" dirty="0" err="1" smtClean="0"/>
              <a:t>ρ</a:t>
            </a:r>
            <a:r>
              <a:rPr lang="en-US" sz="1600" b="1" i="1" dirty="0" err="1" smtClean="0"/>
              <a:t>Au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The common units used for volumetric flow is (kg/s), (g/s), (lb/s). </a:t>
            </a:r>
          </a:p>
          <a:p>
            <a:endParaRPr lang="en-US" sz="1600" dirty="0" smtClean="0"/>
          </a:p>
          <a:p>
            <a:r>
              <a:rPr lang="en-US" sz="1600" b="1" dirty="0" smtClean="0"/>
              <a:t>Mass flux or (mass velocity) [symbol: G] </a:t>
            </a:r>
            <a:endParaRPr lang="en-US" sz="1600" dirty="0" smtClean="0"/>
          </a:p>
          <a:p>
            <a:r>
              <a:rPr lang="en-US" sz="1600" dirty="0" smtClean="0"/>
              <a:t>It is the mass flow rate per unit area of flow, </a:t>
            </a:r>
            <a:r>
              <a:rPr lang="en-US" sz="1600" b="1" i="1" dirty="0" smtClean="0"/>
              <a:t>G</a:t>
            </a:r>
            <a:r>
              <a:rPr lang="en-US" sz="1600" dirty="0" smtClean="0"/>
              <a:t>=</a:t>
            </a:r>
            <a:r>
              <a:rPr lang="en-US" sz="1600" b="1" i="1" dirty="0" smtClean="0"/>
              <a:t>m</a:t>
            </a:r>
            <a:r>
              <a:rPr lang="en-US" sz="1600" dirty="0" smtClean="0"/>
              <a:t>&amp;/</a:t>
            </a:r>
            <a:r>
              <a:rPr lang="en-US" sz="1600" b="1" i="1" dirty="0" smtClean="0"/>
              <a:t>A</a:t>
            </a:r>
            <a:r>
              <a:rPr lang="en-US" sz="1600" dirty="0" smtClean="0"/>
              <a:t>= </a:t>
            </a:r>
            <a:r>
              <a:rPr lang="en-US" sz="1600" dirty="0" err="1" smtClean="0"/>
              <a:t>ρ</a:t>
            </a:r>
            <a:r>
              <a:rPr lang="en-US" sz="1600" b="1" i="1" dirty="0" err="1" smtClean="0"/>
              <a:t>u</a:t>
            </a:r>
            <a:endParaRPr lang="en-US" sz="1600" dirty="0" smtClean="0"/>
          </a:p>
          <a:p>
            <a:r>
              <a:rPr lang="en-US" sz="1600" dirty="0" smtClean="0"/>
              <a:t>The common units used for mass flux is (kg/m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.s), (g/cm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.s), (lb/ft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.s). 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Important Laws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6400" b="1" dirty="0" smtClean="0"/>
              <a:t>Law of conservation of mass </a:t>
            </a:r>
            <a:endParaRPr lang="en-US" sz="6400" dirty="0" smtClean="0"/>
          </a:p>
          <a:p>
            <a:r>
              <a:rPr lang="en-US" sz="6400" dirty="0" smtClean="0"/>
              <a:t>“ </a:t>
            </a:r>
            <a:r>
              <a:rPr lang="en-US" sz="6400" i="1" dirty="0" smtClean="0"/>
              <a:t>The mass can neither be created nor destroyed, and it can not be created from nothing” </a:t>
            </a:r>
          </a:p>
          <a:p>
            <a:endParaRPr lang="en-US" sz="6400" dirty="0" smtClean="0"/>
          </a:p>
          <a:p>
            <a:r>
              <a:rPr lang="en-US" sz="6400" b="1" dirty="0" smtClean="0"/>
              <a:t>Law of conservation of energy </a:t>
            </a:r>
            <a:endParaRPr lang="en-US" sz="6400" dirty="0" smtClean="0"/>
          </a:p>
          <a:p>
            <a:r>
              <a:rPr lang="en-US" sz="6400" dirty="0" smtClean="0"/>
              <a:t>“ </a:t>
            </a:r>
            <a:r>
              <a:rPr lang="en-US" sz="6400" i="1" dirty="0" smtClean="0"/>
              <a:t>The energy can neither be created nor destroyed, though it can be transformed from one form into another” </a:t>
            </a:r>
          </a:p>
          <a:p>
            <a:endParaRPr lang="en-US" sz="6400" dirty="0" smtClean="0"/>
          </a:p>
          <a:p>
            <a:r>
              <a:rPr lang="en-US" sz="6400" b="1" dirty="0" smtClean="0"/>
              <a:t>Newton’s Laws of Motion </a:t>
            </a:r>
          </a:p>
          <a:p>
            <a:r>
              <a:rPr lang="en-US" sz="6400" dirty="0" smtClean="0"/>
              <a:t>Newton has formulated three law of motion, which are the basic postulates or assumption on which the whole system of dynamics is based. </a:t>
            </a:r>
          </a:p>
          <a:p>
            <a:endParaRPr lang="en-US" sz="6400" dirty="0" smtClean="0"/>
          </a:p>
          <a:p>
            <a:r>
              <a:rPr lang="en-US" sz="6400" b="1" dirty="0" smtClean="0"/>
              <a:t>Newton’s first laws of motion </a:t>
            </a:r>
            <a:endParaRPr lang="en-US" sz="6400" dirty="0" smtClean="0"/>
          </a:p>
          <a:p>
            <a:r>
              <a:rPr lang="en-US" sz="6400" i="1" dirty="0" smtClean="0"/>
              <a:t>“Every body continues in its state of rest or of uniform motion in a straight line, unless it is acted upon by some external forces” </a:t>
            </a:r>
          </a:p>
          <a:p>
            <a:endParaRPr lang="en-US" sz="6400" dirty="0" smtClean="0"/>
          </a:p>
          <a:p>
            <a:r>
              <a:rPr lang="en-US" sz="6400" b="1" dirty="0" smtClean="0"/>
              <a:t>Newton’s second laws of motion </a:t>
            </a:r>
            <a:endParaRPr lang="en-US" sz="6400" dirty="0" smtClean="0"/>
          </a:p>
          <a:p>
            <a:r>
              <a:rPr lang="en-US" sz="6400" i="1" dirty="0" smtClean="0"/>
              <a:t>“The rate of change in momentum is directly proportional to the impressed force and takes place in the same direction in which the force acts”</a:t>
            </a:r>
            <a:r>
              <a:rPr lang="en-US" sz="6400" dirty="0" smtClean="0"/>
              <a:t>[momentum = mass × velocity] </a:t>
            </a:r>
          </a:p>
          <a:p>
            <a:endParaRPr lang="en-US" sz="6400" dirty="0" smtClean="0"/>
          </a:p>
          <a:p>
            <a:r>
              <a:rPr lang="en-US" sz="6400" b="1" dirty="0" smtClean="0"/>
              <a:t>Newton’s third laws of motion </a:t>
            </a:r>
            <a:endParaRPr lang="en-US" sz="6400" dirty="0" smtClean="0"/>
          </a:p>
          <a:p>
            <a:r>
              <a:rPr lang="en-US" sz="6400" i="1" dirty="0" smtClean="0"/>
              <a:t>“To every action, there is always an equal and opposite reaction” </a:t>
            </a:r>
            <a:endParaRPr lang="en-US" sz="6400" dirty="0" smtClean="0"/>
          </a:p>
          <a:p>
            <a:r>
              <a:rPr lang="en-US" sz="6400" dirty="0" smtClean="0"/>
              <a:t> </a:t>
            </a:r>
          </a:p>
          <a:p>
            <a:pPr lvl="0"/>
            <a:r>
              <a:rPr lang="en-US" sz="6400" b="1" dirty="0" smtClean="0"/>
              <a:t>First law of thermodynamics </a:t>
            </a:r>
            <a:endParaRPr lang="en-US" sz="6400" dirty="0" smtClean="0"/>
          </a:p>
          <a:p>
            <a:r>
              <a:rPr lang="en-US" sz="6400" i="1" dirty="0" smtClean="0"/>
              <a:t>“Although energy assumes many forms, the total quantity of energy is </a:t>
            </a:r>
            <a:r>
              <a:rPr lang="en-US" sz="6400" i="1" u="sng" dirty="0" smtClean="0"/>
              <a:t>constant</a:t>
            </a:r>
            <a:r>
              <a:rPr lang="en-US" sz="6400" i="1" dirty="0" smtClean="0"/>
              <a:t>, and when energy disappears in one form it appears simultaneously in other forms” </a:t>
            </a:r>
            <a:endParaRPr lang="en-US" sz="6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214290"/>
            <a:ext cx="892971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Fluid Classification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Fluid can be classified in many ways as: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Liquid and gases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Its classified into gas and liquid according to the molecular structure.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Continuum and Discrete 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continuum fluid the individual molecular properties are negligible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discrete fluid each molecular treated separately  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Perfect (ideal) and real fluid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Perfect or Ideal fluid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one that is incompressible having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viscosity (μ = 0). Ideal fluid is only an imaginary fluid since all the fluids,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which exist, have some viscosity.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Real fluid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fluid, which possesses viscosity, is known as real fluid. All the fluids, an actual practice, are real fluids.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Compressible and incompressible fluid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compressible fluid density changes with applied pressure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incompressible fluid density doesn’t changed by external pressure.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Steady and Unsteady fluid flow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Steady fluid: the properties of fluid independent on time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Unsteady fluid: the properties of fluid varies with time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Newtonian and non-Newtonian fluid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Basing on the viscosity, the fluid can be classified to Newtonian and non-Newtonian fluid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0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2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2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02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02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851648" cy="1828800"/>
          </a:xfrm>
        </p:spPr>
        <p:txBody>
          <a:bodyPr/>
          <a:lstStyle/>
          <a:p>
            <a:pPr algn="ctr"/>
            <a:r>
              <a:rPr lang="en-US" u="sng" dirty="0" smtClean="0"/>
              <a:t>CONTENTS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7854696" cy="1752600"/>
          </a:xfrm>
        </p:spPr>
        <p:txBody>
          <a:bodyPr>
            <a:normAutofit fontScale="25000" lnSpcReduction="20000"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pPr algn="l"/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CHAPTER ONE: 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Introduction</a:t>
            </a:r>
          </a:p>
          <a:p>
            <a:pPr algn="l"/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CHAPTER TWO: 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Dimensionless  Analysis</a:t>
            </a:r>
          </a:p>
          <a:p>
            <a:pPr algn="l"/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CHAPTER THREE: 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Fluid Statics  And Its Application</a:t>
            </a:r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US" sz="5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CHAPTER FOUR: 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Fluid Dynamic</a:t>
            </a:r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US" sz="56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CHAPTER FIVE : 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Flow-Measurement</a:t>
            </a:r>
          </a:p>
          <a:p>
            <a:pPr algn="l"/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CHAPTER  SIX: 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Non- Newtonian Fluid</a:t>
            </a:r>
          </a:p>
          <a:p>
            <a:pPr algn="l"/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CHAPTER  SEVEN: 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Compressible Fluid in Pipes</a:t>
            </a:r>
          </a:p>
          <a:p>
            <a:pPr algn="l"/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CHAPTER  EIGHT: 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Pumping of Liquids</a:t>
            </a:r>
          </a:p>
          <a:p>
            <a:pPr algn="l"/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5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CHAPTER  NINE:</a:t>
            </a:r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smtClean="0"/>
              <a:t>Flow in Porous Media</a:t>
            </a:r>
          </a:p>
          <a:p>
            <a:pPr algn="l"/>
            <a:r>
              <a:rPr lang="en-US" sz="5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14290"/>
            <a:ext cx="76880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Newton’s Law of Viscosity and Momentum Transfer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9" y="714356"/>
            <a:ext cx="492922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5720" y="2571744"/>
            <a:ext cx="73741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Newtonian and non-Newtonian fluids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214674"/>
            <a:ext cx="3571900" cy="364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1728788"/>
            <a:ext cx="91249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630308" cy="1264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305800" cy="7143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714356"/>
            <a:ext cx="37703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01002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Convert the following: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a. A discharge of 20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ft³/min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lit/sec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b. A force of 10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poundals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dynes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c. A pressure of 30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lb/in²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gm/cm²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d. A specific weight of 62.4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lb/ft³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kg/lit.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2000240"/>
            <a:ext cx="8042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002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2-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Determine the specific weight, density and specific gravity of a liquid that occupies 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volume of 200lit., and weighs 178kg. Will this liquid float on the surface of an oil of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specific gravity (0.8)? Provide results in SI units.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282" y="2857496"/>
            <a:ext cx="87134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002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One liter of certain oil weighs 0.8 kg, calculate the specific weight, density, specific volume,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specific gravity of it.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7526" y="3429000"/>
            <a:ext cx="8946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1002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Determine the specific gravity of a fluid having viscosity of 4.0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c.poice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kinematic viscosity of 3.6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c.stokes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4728" y="4071942"/>
            <a:ext cx="90492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1002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 velocity distribution of a viscous liquid (μ=0.9N.s/m²) over a fixed boundary is approximately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given by: v = 0.98y - y2 in which y is the vertical distance in meters, measured from the boundary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and v is the velocity in m/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s.Determine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 shear stress at the surface and at y=0.34m.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Sketch the velocity and shear stress profiles for the given flow.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5357826"/>
            <a:ext cx="914853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1002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fluid has a viscosity 1.5cp flows between two parallel plates with velocity 0.8m/s, if the distance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between the plates is 0.1mm and the surface area of the plate 3*10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cm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Find the force required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100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maintain the speed.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00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851648" cy="1828800"/>
          </a:xfrm>
        </p:spPr>
        <p:txBody>
          <a:bodyPr/>
          <a:lstStyle/>
          <a:p>
            <a:pPr algn="ctr"/>
            <a:r>
              <a:rPr lang="en-US" u="sng" dirty="0" smtClean="0"/>
              <a:t>REFERENCES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428868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1- E. </a:t>
            </a:r>
            <a:r>
              <a:rPr lang="en-US" sz="1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Bobok</a:t>
            </a:r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“Fluid Mechanics in Petroleum Engineering”, 1993</a:t>
            </a:r>
          </a:p>
          <a:p>
            <a:pPr algn="l"/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2- </a:t>
            </a:r>
            <a:r>
              <a:rPr lang="en-US" sz="1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Streeter,V</a:t>
            </a:r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”Fluid Mechanic”,3</a:t>
            </a:r>
            <a:r>
              <a:rPr lang="en-US" sz="1400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rd</a:t>
            </a:r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edition,  Mc-</a:t>
            </a:r>
            <a:r>
              <a:rPr lang="en-US" sz="1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Graw</a:t>
            </a:r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Hill, 1962.</a:t>
            </a:r>
          </a:p>
          <a:p>
            <a:pPr algn="l"/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3- Holland, F.A. “Fluid Flow for Chemical Engineers” Arnold, (1980). </a:t>
            </a:r>
          </a:p>
          <a:p>
            <a:pPr algn="l"/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4- Frank M. White “Fluid Mechanics” 5th edition McGraw Hill. </a:t>
            </a:r>
          </a:p>
          <a:p>
            <a:pPr algn="l"/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</a:p>
          <a:p>
            <a:pPr algn="l"/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5- </a:t>
            </a:r>
            <a:r>
              <a:rPr lang="en-US" sz="1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Coulson</a:t>
            </a:r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J.M. and J.F. Richardson, “Chemical Engineering”, </a:t>
            </a:r>
            <a:r>
              <a:rPr lang="en-US" sz="1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Vol.I</a:t>
            </a:r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“ Fluid Flow, Heat Transfer, and Mass Transfer” 5th edition, (1998).</a:t>
            </a:r>
          </a:p>
          <a:p>
            <a:pPr algn="l"/>
            <a:r>
              <a:rPr lang="en-US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endParaRPr lang="en-US" sz="1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l"/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785164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One </a:t>
            </a:r>
            <a:br>
              <a:rPr lang="en-US" dirty="0" smtClean="0"/>
            </a:br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7854696" cy="4643470"/>
          </a:xfrm>
        </p:spPr>
        <p:txBody>
          <a:bodyPr/>
          <a:lstStyle/>
          <a:p>
            <a:pPr algn="l"/>
            <a:r>
              <a:rPr lang="en-US" b="1" u="sng" dirty="0" smtClean="0"/>
              <a:t>Fluid</a:t>
            </a:r>
            <a:r>
              <a:rPr lang="en-US" dirty="0" smtClean="0"/>
              <a:t> : is a substance which deforms continuously under the influence of shearing forces or shear stress, it includes liquid and gases.</a:t>
            </a:r>
          </a:p>
          <a:p>
            <a:pPr algn="l"/>
            <a:r>
              <a:rPr lang="en-US" b="1" u="sng" dirty="0" smtClean="0"/>
              <a:t>A stress</a:t>
            </a:r>
            <a:r>
              <a:rPr lang="en-US" u="sng" dirty="0" smtClean="0"/>
              <a:t> </a:t>
            </a:r>
            <a:r>
              <a:rPr lang="en-US" dirty="0" smtClean="0"/>
              <a:t>is defined as a force per unit area, acting on an infinitesimal surface element. It has both magnitude (force per unit area) and direction , and the direction is relative to the surface on which the stress acts.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htmlimg4.scribdassets.com/8y0dytmxkw7ckkj/images/2-0b8ad245ee.jpg"/>
          <p:cNvPicPr>
            <a:picLocks noGrp="1"/>
          </p:cNvPicPr>
          <p:nvPr>
            <p:ph idx="1"/>
          </p:nvPr>
        </p:nvPicPr>
        <p:blipFill>
          <a:blip r:embed="rId2" cstate="print"/>
          <a:srcRect b="50954"/>
          <a:stretch>
            <a:fillRect/>
          </a:stretch>
        </p:blipFill>
        <p:spPr bwMode="auto">
          <a:xfrm>
            <a:off x="2357422" y="1571612"/>
            <a:ext cx="3276614" cy="241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500702"/>
            <a:ext cx="91646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Pressure is an example of a normal stress, and acts inward, toward the surface, and perpendicular to the surface.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Shear stress is an example of a tangential stress, i.e. it acts along the surface, parallel to the surface.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Friction due to fluid viscosity is the primary source of shear stresses in a fluid.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r>
              <a:rPr lang="en-US" b="1" dirty="0" smtClean="0"/>
              <a:t>Solid and Fluid Distinction</a:t>
            </a:r>
            <a:endParaRPr lang="en-US" dirty="0" smtClean="0"/>
          </a:p>
          <a:p>
            <a:r>
              <a:rPr lang="en-US" i="1" dirty="0" smtClean="0"/>
              <a:t> </a:t>
            </a:r>
            <a:endParaRPr lang="en-US" dirty="0" smtClean="0"/>
          </a:p>
          <a:p>
            <a:pPr lvl="0"/>
            <a:r>
              <a:rPr lang="en-US" i="1" dirty="0" smtClean="0"/>
              <a:t>-Molecular of solid are much closer together than fluid</a:t>
            </a:r>
            <a:endParaRPr lang="en-US" dirty="0" smtClean="0"/>
          </a:p>
          <a:p>
            <a:pPr lvl="0"/>
            <a:r>
              <a:rPr lang="en-US" i="1" dirty="0" smtClean="0"/>
              <a:t>-Solid tries to return to its original shape due to large attraction between solid molecules</a:t>
            </a:r>
            <a:endParaRPr lang="en-US" dirty="0" smtClean="0"/>
          </a:p>
          <a:p>
            <a:pPr lvl="0"/>
            <a:r>
              <a:rPr lang="en-US" i="1" dirty="0" smtClean="0"/>
              <a:t>-Fluids have very week inter-molecular attraction so that fluids flow under the applied force.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28596" y="5000636"/>
            <a:ext cx="7854696" cy="1752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Fluid Mechanic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study of what will happen when a force applied on a fluid when its rest or moving.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20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Liquids differs greater resistance to compression change while gases are easily to compressed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28" y="3571876"/>
          <a:ext cx="5857916" cy="3143272"/>
        </p:xfrm>
        <a:graphic>
          <a:graphicData uri="http://schemas.openxmlformats.org/drawingml/2006/table">
            <a:tbl>
              <a:tblPr/>
              <a:tblGrid>
                <a:gridCol w="2928958"/>
                <a:gridCol w="2928958"/>
              </a:tblGrid>
              <a:tr h="625083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Liquid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Gas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801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Almost incompressible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Forms a free surface area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Easy to compressed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Fills any vessel in which it placed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388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5000636"/>
            <a:ext cx="20002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5000636"/>
            <a:ext cx="2667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851648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Fundamental Quantities of Fluid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4696" cy="1285884"/>
          </a:xfrm>
        </p:spPr>
        <p:txBody>
          <a:bodyPr>
            <a:normAutofit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pPr algn="l"/>
            <a:r>
              <a:rPr lang="en-US" sz="2000" b="1" dirty="0" smtClean="0"/>
              <a:t>Dimension: </a:t>
            </a:r>
            <a:r>
              <a:rPr lang="en-US" sz="2000" dirty="0" smtClean="0"/>
              <a:t>Generalization of “unit” telling us what kind of units are involved in a quantitative statement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4282" y="2643182"/>
            <a:ext cx="8229600" cy="49338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primary quantities of fluid are: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85918" y="3071810"/>
          <a:ext cx="6092530" cy="3087204"/>
        </p:xfrm>
        <a:graphic>
          <a:graphicData uri="http://schemas.openxmlformats.org/drawingml/2006/table">
            <a:tbl>
              <a:tblPr/>
              <a:tblGrid>
                <a:gridCol w="2030630"/>
                <a:gridCol w="2030630"/>
                <a:gridCol w="2031270"/>
              </a:tblGrid>
              <a:tr h="43325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Quantity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Dimension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Units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5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Mass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kg, gm, Ib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5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Length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km, m, 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5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s, hr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5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Temperature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C, K, cal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54">
                <a:tc gridSpan="3"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Derived quantity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25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Force (mass*acceleration)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F=MLT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</a:rPr>
                        <a:t>-2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N,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dyn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Ib</a:t>
                      </a:r>
                      <a:r>
                        <a:rPr lang="en-US" sz="1600" baseline="-25000" dirty="0" err="1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3388"/>
          </a:xfrm>
        </p:spPr>
        <p:txBody>
          <a:bodyPr/>
          <a:lstStyle/>
          <a:p>
            <a:r>
              <a:rPr lang="en-US" b="1" dirty="0" smtClean="0"/>
              <a:t>System Unit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51305" y="2575560"/>
          <a:ext cx="6449718" cy="3068019"/>
        </p:xfrm>
        <a:graphic>
          <a:graphicData uri="http://schemas.openxmlformats.org/drawingml/2006/table">
            <a:tbl>
              <a:tblPr/>
              <a:tblGrid>
                <a:gridCol w="1720558"/>
                <a:gridCol w="858923"/>
                <a:gridCol w="1290079"/>
                <a:gridCol w="1290079"/>
                <a:gridCol w="1290079"/>
              </a:tblGrid>
              <a:tr h="383502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Mass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Length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Force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00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System International (SI)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02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French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gm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dyn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00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British Gravitational (BG)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slug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Ib</a:t>
                      </a:r>
                      <a:r>
                        <a:rPr lang="en-US" sz="1600" baseline="-25000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005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 English Engineer (EE)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Ib</a:t>
                      </a:r>
                      <a:r>
                        <a:rPr lang="en-US" sz="1600" baseline="-25000">
                          <a:latin typeface="Times New Roman"/>
                          <a:ea typeface="Times New Roman"/>
                        </a:rPr>
                        <a:t>m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pdl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1700</TotalTime>
  <Words>1743</Words>
  <Application>Microsoft Office PowerPoint</Application>
  <PresentationFormat>On-screen Show (4:3)</PresentationFormat>
  <Paragraphs>284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Fluid Mechanic</vt:lpstr>
      <vt:lpstr>CONTENTS  </vt:lpstr>
      <vt:lpstr>REFERENCES  </vt:lpstr>
      <vt:lpstr>Chapter One  Introduction </vt:lpstr>
      <vt:lpstr>Slide 5</vt:lpstr>
      <vt:lpstr>Slide 6</vt:lpstr>
      <vt:lpstr>Slide 7</vt:lpstr>
      <vt:lpstr>Fundamental Quantities of Fluid </vt:lpstr>
      <vt:lpstr>Slide 9</vt:lpstr>
      <vt:lpstr>Properties of Fluid</vt:lpstr>
      <vt:lpstr>Properties of Fluid</vt:lpstr>
      <vt:lpstr>Properties of Fluid</vt:lpstr>
      <vt:lpstr>Properties of Fluid</vt:lpstr>
      <vt:lpstr>Properties of Fluid</vt:lpstr>
      <vt:lpstr>Slide 15</vt:lpstr>
      <vt:lpstr>Useful Information </vt:lpstr>
      <vt:lpstr>Useful Information </vt:lpstr>
      <vt:lpstr>Important Laws  </vt:lpstr>
      <vt:lpstr>Slide 19</vt:lpstr>
      <vt:lpstr>Slide 20</vt:lpstr>
      <vt:lpstr>Slide 21</vt:lpstr>
      <vt:lpstr>Slide 22</vt:lpstr>
      <vt:lpstr>Examples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Flow</dc:title>
  <dc:creator>asawer</dc:creator>
  <cp:lastModifiedBy>win-8</cp:lastModifiedBy>
  <cp:revision>25</cp:revision>
  <dcterms:created xsi:type="dcterms:W3CDTF">2011-10-09T19:17:39Z</dcterms:created>
  <dcterms:modified xsi:type="dcterms:W3CDTF">2014-10-18T15:44:04Z</dcterms:modified>
</cp:coreProperties>
</file>