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79CD5A-90A3-4786-AE93-EC5B7B374C12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8F96563-7A86-4B86-A6C3-DF531E470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95386-DE7A-4034-9719-8F49C7563655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E46F-6F3E-4164-BCD9-104E6C480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96793-2713-49FF-B20F-15A0A7F5506C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02AB4-1361-4492-BCC5-9CB91AEC1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5F8EC-BD7C-465A-B051-2EC979B3CC92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4685-24CD-4DD9-AE57-7447C3E82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207C-D070-4C90-A29D-F1AF9A3B99B8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EB17FD-B577-4A51-A1B1-C999C7189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8DAFD0-E217-4C78-B1A3-0FBDBEF04093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3C8732-CA27-41F0-A38B-64C7F225F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9A1B7E-C919-4162-9E06-758ABB7B742D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EC47DB-EC7A-4CD3-9364-0C036E4B9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A3EF-50F7-4C5C-A312-BC6488549FF1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457C2-E9DA-4482-976A-634A65D2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238FF-CA8E-4790-ABFE-F948FCDA58F3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5718DE-9528-47E2-A2A7-A9A9B54E9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FEF40-E485-40D7-B1FB-0AB6B67E5FA0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8278F-8848-41CF-9E8A-39D090E56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AE9203-C9E1-4963-88AF-463B843CFF18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31D02A87-6E3F-47A6-93C9-D1A02056A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160ABF-602E-46F8-8C1F-F55F9730E460}" type="datetimeFigureOut">
              <a:rPr lang="en-US"/>
              <a:pPr>
                <a:defRPr/>
              </a:pPr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34CEB4-CE97-4D92-9CDF-DAC5A44E1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4" r:id="rId4"/>
    <p:sldLayoutId id="2147483735" r:id="rId5"/>
    <p:sldLayoutId id="2147483730" r:id="rId6"/>
    <p:sldLayoutId id="2147483736" r:id="rId7"/>
    <p:sldLayoutId id="2147483729" r:id="rId8"/>
    <p:sldLayoutId id="2147483737" r:id="rId9"/>
    <p:sldLayoutId id="2147483728" r:id="rId10"/>
    <p:sldLayoutId id="214748373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8CADAE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8C7B7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Statistics and Optimization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n-US" smtClean="0"/>
              <a:t>Dr. Asawer A. Alwasiti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0071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z="1400" smtClean="0"/>
              <a:t>Example</a:t>
            </a:r>
          </a:p>
          <a:p>
            <a:r>
              <a:rPr lang="en-US" sz="1400" smtClean="0"/>
              <a:t>The pH level of drilling mud of well that determined within 24 hr is shown in table below, make the frequency distribution table and graph the data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1400" smtClean="0"/>
          </a:p>
          <a:p>
            <a:endParaRPr lang="en-US" sz="1400" smtClean="0"/>
          </a:p>
          <a:p>
            <a:endParaRPr lang="en-US" sz="1400" smtClean="0"/>
          </a:p>
          <a:p>
            <a:endParaRPr lang="en-US" sz="1400" smtClean="0"/>
          </a:p>
          <a:p>
            <a:endParaRPr lang="en-US" sz="1400" smtClean="0"/>
          </a:p>
          <a:p>
            <a:r>
              <a:rPr lang="en-US" sz="1400" smtClean="0"/>
              <a:t>Example</a:t>
            </a:r>
          </a:p>
          <a:p>
            <a:r>
              <a:rPr lang="en-US" sz="1400" smtClean="0"/>
              <a:t>The viscosity of  40 sample of drilling mud measured in cp is shown below.</a:t>
            </a:r>
          </a:p>
          <a:p>
            <a:r>
              <a:rPr lang="en-US" sz="1400" smtClean="0"/>
              <a:t>Represent them in frequency table and with histogram.</a:t>
            </a:r>
          </a:p>
          <a:p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219200"/>
          <a:ext cx="6080125" cy="2454275"/>
        </p:xfrm>
        <a:graphic>
          <a:graphicData uri="http://schemas.openxmlformats.org/drawingml/2006/table">
            <a:tbl>
              <a:tblPr/>
              <a:tblGrid>
                <a:gridCol w="1013460"/>
                <a:gridCol w="1013460"/>
                <a:gridCol w="1013460"/>
                <a:gridCol w="1013460"/>
                <a:gridCol w="1013460"/>
                <a:gridCol w="101346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7.25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7.26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7.36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7.26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7.29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7.28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7.29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7.24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7.25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7.41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7.42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7.45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7.41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7.43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7.39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7.43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7.46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7.4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7.45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4724400"/>
          <a:ext cx="6080125" cy="1717675"/>
        </p:xfrm>
        <a:graphic>
          <a:graphicData uri="http://schemas.openxmlformats.org/drawingml/2006/table">
            <a:tbl>
              <a:tblPr/>
              <a:tblGrid>
                <a:gridCol w="1013460"/>
                <a:gridCol w="1013460"/>
                <a:gridCol w="1013460"/>
                <a:gridCol w="1013460"/>
                <a:gridCol w="1013460"/>
                <a:gridCol w="101346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51.1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51.4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51.3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48.6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48.9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48.6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49.9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50.8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Contenet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229600" cy="5072062"/>
          </a:xfrm>
        </p:spPr>
        <p:txBody>
          <a:bodyPr>
            <a:normAutofit fontScale="4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b="1" dirty="0" smtClean="0"/>
              <a:t>Chapter One: introduction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fundamental elements of statistics, types of data, Methods of describing data, measures of central tendency, measures of variation measures of relative standing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28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b="1" dirty="0" smtClean="0"/>
              <a:t>Chapter Two: Probability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discreet of random variable: the probability distribution, the binomial probability distribution, The </a:t>
            </a:r>
            <a:r>
              <a:rPr lang="en-US" sz="2800" dirty="0" err="1" smtClean="0"/>
              <a:t>hypogeometric</a:t>
            </a:r>
            <a:r>
              <a:rPr lang="en-US" sz="2800" dirty="0" smtClean="0"/>
              <a:t> probability distribution, Poison distribution.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Continuous random distribution: the continuous random variable, uniform probability distribution, normal probability distribution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28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b="1" dirty="0" smtClean="0"/>
              <a:t>Chapter Three: Testing of Hypothesis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Sampling distributions – Testing of hypothesis for mean, variance, proportions and differences using Normal, t, Chi-square and F distributions - Tests for independence of attributes and Goodness of fit.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/>
              <a:t> 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b="1" dirty="0" smtClean="0"/>
              <a:t>Chapter Four: Simple linear regression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Regression model, methods of least squares, the coefficient of correlation, The </a:t>
            </a:r>
            <a:r>
              <a:rPr lang="en-US" sz="2800" dirty="0" err="1" smtClean="0"/>
              <a:t>coeffiecnt</a:t>
            </a:r>
            <a:r>
              <a:rPr lang="en-US" sz="2800" dirty="0" smtClean="0"/>
              <a:t> of determination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sz="28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b="1" dirty="0" smtClean="0"/>
              <a:t>Chapter Five DESIGN OF EXPERIMENTS </a:t>
            </a:r>
            <a:endParaRPr lang="en-US" sz="28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Experimental design terminology, factorial design</a:t>
            </a:r>
            <a:r>
              <a:rPr lang="en-US" sz="2800" b="1" dirty="0" smtClean="0"/>
              <a:t> </a:t>
            </a:r>
            <a:r>
              <a:rPr lang="en-US" sz="2800" dirty="0" smtClean="0"/>
              <a:t>Completely randomized design – Randomized block design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Chapter One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Statistics:</a:t>
            </a:r>
            <a:r>
              <a:rPr lang="en-US" dirty="0"/>
              <a:t> is concerned with scientific methods for collecting, organizing, summarizing, presenting and analyzing data as well as drawing valid conclusions and making reasonable decisions</a:t>
            </a:r>
            <a:r>
              <a:rPr lang="en-US" dirty="0" smtClean="0"/>
              <a:t>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Types of data: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i="1" dirty="0" smtClean="0"/>
              <a:t>Quantitative data :</a:t>
            </a:r>
            <a:r>
              <a:rPr lang="en-US" dirty="0" smtClean="0"/>
              <a:t> are those that represent the quantity or amount of something, measured on a numerical scales. For example; the power frequency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i="1" dirty="0" smtClean="0"/>
              <a:t>Qualitative data: </a:t>
            </a:r>
            <a:r>
              <a:rPr lang="en-US" dirty="0" smtClean="0"/>
              <a:t>it’s the data that can only classified i.e. posses no numerical representation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Population:</a:t>
            </a:r>
            <a:r>
              <a:rPr lang="en-US" dirty="0"/>
              <a:t> refers to all the persons, objects, source or measurements under </a:t>
            </a:r>
            <a:r>
              <a:rPr lang="en-US" dirty="0" smtClean="0"/>
              <a:t>consideration, or it is a data set that is our target of interest. </a:t>
            </a: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b="1" u="sng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 smtClean="0"/>
              <a:t>Sample</a:t>
            </a:r>
            <a:r>
              <a:rPr lang="en-US" b="1" u="sng" dirty="0"/>
              <a:t>:</a:t>
            </a:r>
            <a:r>
              <a:rPr lang="en-US" dirty="0"/>
              <a:t> refers to any portion of the population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Descriptive Statistics:</a:t>
            </a:r>
            <a:r>
              <a:rPr lang="en-US" dirty="0"/>
              <a:t> used to organize, summarize and describe measures of sample. It uses numbers to summarize information which is known about some situation</a:t>
            </a:r>
            <a:r>
              <a:rPr lang="en-US" dirty="0" smtClean="0"/>
              <a:t>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Inductive (inference) </a:t>
            </a:r>
            <a:r>
              <a:rPr lang="en-US" b="1" u="sng" dirty="0" smtClean="0"/>
              <a:t>statistics:</a:t>
            </a:r>
            <a:r>
              <a:rPr lang="en-US" dirty="0" smtClean="0"/>
              <a:t> </a:t>
            </a:r>
            <a:r>
              <a:rPr lang="en-US" dirty="0"/>
              <a:t>are used to predict population parameters from sample measures</a:t>
            </a:r>
            <a:r>
              <a:rPr lang="en-US" dirty="0" smtClean="0"/>
              <a:t>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Variables:</a:t>
            </a:r>
            <a:r>
              <a:rPr lang="en-US" dirty="0"/>
              <a:t> is a symbol such as X, Y ,H…. which can assume any of the prescribed set of values. It contains qualitative and quantitative </a:t>
            </a:r>
            <a:r>
              <a:rPr lang="en-US" dirty="0" smtClean="0"/>
              <a:t>variables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Continuous variable:</a:t>
            </a:r>
            <a:r>
              <a:rPr lang="en-US" dirty="0"/>
              <a:t> can theoretically assume any value between two given values depending on accuracy of measurements 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Discrete variable:</a:t>
            </a:r>
            <a:r>
              <a:rPr lang="en-US" dirty="0"/>
              <a:t> all data can be obtained from </a:t>
            </a:r>
            <a:r>
              <a:rPr lang="en-US" dirty="0" smtClean="0"/>
              <a:t>counting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u="sng" dirty="0"/>
              <a:t>Parameter:</a:t>
            </a:r>
            <a:r>
              <a:rPr lang="en-US" dirty="0"/>
              <a:t> the measures which describe population characteristics.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 </a:t>
            </a:r>
            <a:r>
              <a:rPr lang="en-US" b="1" i="1" u="sng" dirty="0" smtClean="0"/>
              <a:t>Example: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 reliability of computer system is measured in terms of life length of a specific hardware component (</a:t>
            </a:r>
            <a:r>
              <a:rPr lang="en-US" dirty="0" err="1" smtClean="0"/>
              <a:t>e.g</a:t>
            </a:r>
            <a:r>
              <a:rPr lang="en-US" dirty="0" smtClean="0"/>
              <a:t> hard disk life). To estimate the reliability of a particular system , 100 computer component are tested until they fail, under their life length are recorded.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What is the population of interest?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What is the sample?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Are the data are qualitative or quantitative?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How could the sample information be used to estimate the reliability of the computer system?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 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Graphical method of representation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Qualitative Data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They are usually achieved using Bar graph or Pie chart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Bar graph</a:t>
            </a:r>
            <a:r>
              <a:rPr lang="en-US" dirty="0" smtClean="0"/>
              <a:t>: the category (class) of the qualitative variable is represented by Bar graph in which the height of each bar is either the class frequency, class relative frequency or class percentage.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Pie chart</a:t>
            </a:r>
            <a:r>
              <a:rPr lang="en-US" dirty="0" smtClean="0"/>
              <a:t>: the category (class) of the quantitative variable is represented by Pie chart. The size of each slice is proportional to the class relative frequency.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Pareto diagram</a:t>
            </a:r>
            <a:r>
              <a:rPr lang="en-US" dirty="0" smtClean="0"/>
              <a:t>: a bar graph with the category (class) of the qualitative variable arranged by height in descending order from left to right.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9458" name="Content Placeholder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Example:</a:t>
            </a:r>
          </a:p>
          <a:p>
            <a:r>
              <a:rPr lang="en-US" sz="2000" smtClean="0"/>
              <a:t>Group of  researchers investigating the safety of nuclear power reactors and the hazard of using energy, they discovered 45 energy related accident worldwide since1977 that resulted in multi factories as:</a:t>
            </a:r>
          </a:p>
          <a:p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657600"/>
          <a:ext cx="6537325" cy="2571750"/>
        </p:xfrm>
        <a:graphic>
          <a:graphicData uri="http://schemas.openxmlformats.org/drawingml/2006/table">
            <a:tbl>
              <a:tblPr/>
              <a:tblGrid>
                <a:gridCol w="3268980"/>
                <a:gridCol w="3268980"/>
              </a:tblGrid>
              <a:tr h="321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category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frequency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Coal mine collapse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Dam frailer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Gas explosion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28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lightning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Nuclear reactor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Oil fire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total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45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0485" name="Content Placeholder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204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w Cen MT" pitchFamily="34" charset="0"/>
            </a:endParaRPr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457200" y="304800"/>
          <a:ext cx="4343400" cy="3255963"/>
        </p:xfrm>
        <a:graphic>
          <a:graphicData uri="http://schemas.openxmlformats.org/presentationml/2006/ole">
            <p:oleObj spid="_x0000_s20481" name="Graph" r:id="rId3" imgW="5210280" imgH="3907800" progId="">
              <p:embed/>
            </p:oleObj>
          </a:graphicData>
        </a:graphic>
      </p:graphicFrame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w Cen MT" pitchFamily="34" charset="0"/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521200" y="3390900"/>
          <a:ext cx="4622800" cy="3467100"/>
        </p:xfrm>
        <a:graphic>
          <a:graphicData uri="http://schemas.openxmlformats.org/presentationml/2006/ole">
            <p:oleObj spid="_x0000_s20483" name="Graph" r:id="rId4" imgW="5943600" imgH="4457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3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Quantitative Data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It can be represented in graphical or numerical way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Graphical representation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Quantitative Data can be represented graphically by Histogram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Frequency distribution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Raw data: are collected data which have been collected numerically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Array: arranged of raw data in ascending or descending order.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Range: the difference between the largest and smallest value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Frequency distribution: a table arrangement of data by classes together with the corresponding class frequencies.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Class interval: A symbol defining the class.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Class mark: is the mid point of the class interval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Formation of frequency distribution: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Determine the largest and smallest observation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Take total width = range + 1 unit in the last significant digit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Dived total width in 5-20 class of equal width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Calculate class width, interval and class mark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Calculate frequencies 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 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Histogram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Graphical representation of frequency distribution consist of a set of rectangular having: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Basis with centers at class marks and lengths equal to the class width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Area proportional to class frequencies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 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Frequency polygon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Formed by connecting the mid points of the tops of the rectangular in the histogram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Relative frequency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Is the frequency of the class divided by the total frequency and expressed as a percentage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158</TotalTime>
  <Words>889</Words>
  <Application>Microsoft Office PowerPoint</Application>
  <PresentationFormat>Экран (4:3)</PresentationFormat>
  <Paragraphs>219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Tw Cen MT</vt:lpstr>
      <vt:lpstr>Arial</vt:lpstr>
      <vt:lpstr>Wingdings</vt:lpstr>
      <vt:lpstr>Wingdings 2</vt:lpstr>
      <vt:lpstr>Calibri</vt:lpstr>
      <vt:lpstr>Times New Roman</vt:lpstr>
      <vt:lpstr>Median</vt:lpstr>
      <vt:lpstr>Median</vt:lpstr>
      <vt:lpstr>Median</vt:lpstr>
      <vt:lpstr>Median</vt:lpstr>
      <vt:lpstr>Median</vt:lpstr>
      <vt:lpstr>Median</vt:lpstr>
      <vt:lpstr>Median</vt:lpstr>
      <vt:lpstr>Median</vt:lpstr>
      <vt:lpstr>Graph</vt:lpstr>
      <vt:lpstr>STATISTICS AND OPTIMIZATION</vt:lpstr>
      <vt:lpstr>Contenet</vt:lpstr>
      <vt:lpstr>Chapter One Introduction</vt:lpstr>
      <vt:lpstr>Slide 4</vt:lpstr>
      <vt:lpstr>Slide 5</vt:lpstr>
      <vt:lpstr>Graphical method of representation 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and Optimization</dc:title>
  <dc:creator>oildep</dc:creator>
  <cp:lastModifiedBy>The  site</cp:lastModifiedBy>
  <cp:revision>5</cp:revision>
  <dcterms:created xsi:type="dcterms:W3CDTF">2012-10-03T05:20:55Z</dcterms:created>
  <dcterms:modified xsi:type="dcterms:W3CDTF">2014-10-15T14:21:57Z</dcterms:modified>
</cp:coreProperties>
</file>