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312" r:id="rId3"/>
    <p:sldId id="280" r:id="rId4"/>
    <p:sldId id="261" r:id="rId5"/>
    <p:sldId id="327" r:id="rId6"/>
    <p:sldId id="262" r:id="rId7"/>
    <p:sldId id="329" r:id="rId8"/>
    <p:sldId id="263" r:id="rId9"/>
    <p:sldId id="320" r:id="rId10"/>
    <p:sldId id="325" r:id="rId11"/>
    <p:sldId id="324" r:id="rId12"/>
    <p:sldId id="265" r:id="rId13"/>
    <p:sldId id="268" r:id="rId14"/>
    <p:sldId id="272" r:id="rId15"/>
    <p:sldId id="269" r:id="rId16"/>
    <p:sldId id="317" r:id="rId17"/>
    <p:sldId id="273" r:id="rId18"/>
    <p:sldId id="275" r:id="rId19"/>
    <p:sldId id="322" r:id="rId20"/>
    <p:sldId id="281" r:id="rId21"/>
    <p:sldId id="321" r:id="rId22"/>
    <p:sldId id="282" r:id="rId23"/>
    <p:sldId id="316" r:id="rId24"/>
    <p:sldId id="305" r:id="rId25"/>
    <p:sldId id="283" r:id="rId26"/>
    <p:sldId id="284" r:id="rId27"/>
    <p:sldId id="285" r:id="rId28"/>
    <p:sldId id="286" r:id="rId29"/>
    <p:sldId id="287" r:id="rId30"/>
    <p:sldId id="288" r:id="rId31"/>
    <p:sldId id="289" r:id="rId32"/>
    <p:sldId id="290" r:id="rId33"/>
    <p:sldId id="314" r:id="rId34"/>
    <p:sldId id="315" r:id="rId35"/>
    <p:sldId id="309" r:id="rId36"/>
    <p:sldId id="291" r:id="rId37"/>
    <p:sldId id="292" r:id="rId38"/>
    <p:sldId id="293" r:id="rId39"/>
    <p:sldId id="294" r:id="rId40"/>
    <p:sldId id="318" r:id="rId41"/>
    <p:sldId id="311" r:id="rId42"/>
    <p:sldId id="295" r:id="rId43"/>
    <p:sldId id="296" r:id="rId44"/>
    <p:sldId id="297" r:id="rId45"/>
    <p:sldId id="298" r:id="rId46"/>
    <p:sldId id="299" r:id="rId47"/>
    <p:sldId id="301" r:id="rId48"/>
    <p:sldId id="30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32" autoAdjust="0"/>
    <p:restoredTop sz="94660"/>
  </p:normalViewPr>
  <p:slideViewPr>
    <p:cSldViewPr snapToGrid="0">
      <p:cViewPr>
        <p:scale>
          <a:sx n="75" d="100"/>
          <a:sy n="75" d="100"/>
        </p:scale>
        <p:origin x="85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4419CF-6D5D-4B55-BAD4-C445D72A2BA0}" type="datetimeFigureOut">
              <a:rPr lang="en-US" smtClean="0"/>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3410665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4419CF-6D5D-4B55-BAD4-C445D72A2BA0}" type="datetimeFigureOut">
              <a:rPr lang="en-US" smtClean="0"/>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940637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4419CF-6D5D-4B55-BAD4-C445D72A2BA0}" type="datetimeFigureOut">
              <a:rPr lang="en-US" smtClean="0"/>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3343148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4419CF-6D5D-4B55-BAD4-C445D72A2BA0}" type="datetimeFigureOut">
              <a:rPr lang="en-US" smtClean="0"/>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47794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4419CF-6D5D-4B55-BAD4-C445D72A2BA0}" type="datetimeFigureOut">
              <a:rPr lang="en-US" smtClean="0"/>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4187679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4419CF-6D5D-4B55-BAD4-C445D72A2BA0}" type="datetimeFigureOut">
              <a:rPr lang="en-US" smtClean="0"/>
              <a:t>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901873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4419CF-6D5D-4B55-BAD4-C445D72A2BA0}" type="datetimeFigureOut">
              <a:rPr lang="en-US" smtClean="0"/>
              <a:t>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071177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4419CF-6D5D-4B55-BAD4-C445D72A2BA0}" type="datetimeFigureOut">
              <a:rPr lang="en-US" smtClean="0"/>
              <a:t>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363443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4419CF-6D5D-4B55-BAD4-C445D72A2BA0}" type="datetimeFigureOut">
              <a:rPr lang="en-US" smtClean="0"/>
              <a:t>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686075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4419CF-6D5D-4B55-BAD4-C445D72A2BA0}" type="datetimeFigureOut">
              <a:rPr lang="en-US" smtClean="0"/>
              <a:t>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089024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4419CF-6D5D-4B55-BAD4-C445D72A2BA0}" type="datetimeFigureOut">
              <a:rPr lang="en-US" smtClean="0"/>
              <a:t>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CBE065-A9EA-4CC6-9503-19E5B600FE7A}" type="slidenum">
              <a:rPr lang="en-US" smtClean="0"/>
              <a:t>‹#›</a:t>
            </a:fld>
            <a:endParaRPr lang="en-US"/>
          </a:p>
        </p:txBody>
      </p:sp>
    </p:spTree>
    <p:extLst>
      <p:ext uri="{BB962C8B-B14F-4D97-AF65-F5344CB8AC3E}">
        <p14:creationId xmlns:p14="http://schemas.microsoft.com/office/powerpoint/2010/main" val="289327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4419CF-6D5D-4B55-BAD4-C445D72A2BA0}" type="datetimeFigureOut">
              <a:rPr lang="en-US" smtClean="0"/>
              <a:t>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BE065-A9EA-4CC6-9503-19E5B600FE7A}" type="slidenum">
              <a:rPr lang="en-US" smtClean="0"/>
              <a:t>‹#›</a:t>
            </a:fld>
            <a:endParaRPr lang="en-US"/>
          </a:p>
        </p:txBody>
      </p:sp>
    </p:spTree>
    <p:extLst>
      <p:ext uri="{BB962C8B-B14F-4D97-AF65-F5344CB8AC3E}">
        <p14:creationId xmlns:p14="http://schemas.microsoft.com/office/powerpoint/2010/main" val="3298607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en.wikipedia.org/wiki/File:ThermalBarrierCoating.JPG"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14290"/>
            <a:ext cx="9144000" cy="6369072"/>
          </a:xfrm>
        </p:spPr>
        <p:txBody>
          <a:bodyPr/>
          <a:lstStyle/>
          <a:p>
            <a:endParaRPr lang="en-US" dirty="0"/>
          </a:p>
        </p:txBody>
      </p:sp>
      <p:pic>
        <p:nvPicPr>
          <p:cNvPr id="3" name="Picture 2" descr="H:\Liburditurbinebanner.jpg"/>
          <p:cNvPicPr/>
          <p:nvPr/>
        </p:nvPicPr>
        <p:blipFill>
          <a:blip r:embed="rId2" cstate="print"/>
          <a:srcRect/>
          <a:stretch>
            <a:fillRect/>
          </a:stretch>
        </p:blipFill>
        <p:spPr bwMode="auto">
          <a:xfrm>
            <a:off x="759854" y="1017431"/>
            <a:ext cx="10593946" cy="476518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147F2191-BF5C-443C-8384-D1190E085FF5}" type="slidenum">
              <a:rPr lang="ar-IQ" smtClean="0"/>
              <a:pPr/>
              <a:t>1</a:t>
            </a:fld>
            <a:endParaRPr lang="ar-IQ"/>
          </a:p>
        </p:txBody>
      </p:sp>
    </p:spTree>
    <p:extLst>
      <p:ext uri="{BB962C8B-B14F-4D97-AF65-F5344CB8AC3E}">
        <p14:creationId xmlns:p14="http://schemas.microsoft.com/office/powerpoint/2010/main" val="34330549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45523"/>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endParaRPr lang="en-US" dirty="0"/>
          </a:p>
        </p:txBody>
      </p:sp>
      <p:pic>
        <p:nvPicPr>
          <p:cNvPr id="3" name="Picture 2"/>
          <p:cNvPicPr/>
          <p:nvPr/>
        </p:nvPicPr>
        <p:blipFill>
          <a:blip r:embed="rId2"/>
          <a:stretch>
            <a:fillRect/>
          </a:stretch>
        </p:blipFill>
        <p:spPr>
          <a:xfrm>
            <a:off x="1276082" y="1068947"/>
            <a:ext cx="9928538" cy="3554569"/>
          </a:xfrm>
          <a:prstGeom prst="rect">
            <a:avLst/>
          </a:prstGeom>
        </p:spPr>
      </p:pic>
      <p:sp>
        <p:nvSpPr>
          <p:cNvPr id="4" name="Rectangle 3"/>
          <p:cNvSpPr/>
          <p:nvPr/>
        </p:nvSpPr>
        <p:spPr>
          <a:xfrm>
            <a:off x="3048000" y="4968329"/>
            <a:ext cx="6096000" cy="794576"/>
          </a:xfrm>
          <a:prstGeom prst="rect">
            <a:avLst/>
          </a:prstGeom>
        </p:spPr>
        <p:txBody>
          <a:bodyPr>
            <a:spAutoFit/>
          </a:bodyPr>
          <a:lstStyle/>
          <a:p>
            <a:pPr marL="6350" marR="33020" indent="-6350" algn="ctr">
              <a:lnSpc>
                <a:spcPct val="107000"/>
              </a:lnSpc>
              <a:spcBef>
                <a:spcPts val="0"/>
              </a:spcBef>
              <a:spcAft>
                <a:spcPts val="10"/>
              </a:spcAft>
            </a:pPr>
            <a:r>
              <a:rPr lang="en-US" sz="2400" b="1" dirty="0">
                <a:solidFill>
                  <a:srgbClr val="000000"/>
                </a:solidFill>
                <a:latin typeface="Times New Roman" panose="02020603050405020304" pitchFamily="18" charset="0"/>
                <a:ea typeface="Times New Roman" panose="02020603050405020304" pitchFamily="18" charset="0"/>
              </a:rPr>
              <a:t>Components location of a typical gas turbine </a:t>
            </a:r>
          </a:p>
          <a:p>
            <a:pPr>
              <a:lnSpc>
                <a:spcPct val="107000"/>
              </a:lnSpc>
            </a:pPr>
            <a:r>
              <a:rPr lang="en-US" sz="2000" dirty="0">
                <a:solidFill>
                  <a:srgbClr val="000000"/>
                </a:solidFill>
                <a:latin typeface="Times New Roman" panose="02020603050405020304" pitchFamily="18" charset="0"/>
                <a:ea typeface="Times New Roman" panose="02020603050405020304" pitchFamily="18" charset="0"/>
              </a:rPr>
              <a:t> </a:t>
            </a:r>
            <a:endParaRPr lang="en-US"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82232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510" y="1075108"/>
            <a:ext cx="10515600" cy="1325563"/>
          </a:xfrm>
        </p:spPr>
        <p:txBody>
          <a:bodyPr/>
          <a:lstStyle/>
          <a:p>
            <a:endParaRPr lang="en-US" dirty="0"/>
          </a:p>
        </p:txBody>
      </p:sp>
      <p:pic>
        <p:nvPicPr>
          <p:cNvPr id="3" name="Picture 2"/>
          <p:cNvPicPr/>
          <p:nvPr/>
        </p:nvPicPr>
        <p:blipFill>
          <a:blip r:embed="rId2"/>
          <a:stretch>
            <a:fillRect/>
          </a:stretch>
        </p:blipFill>
        <p:spPr>
          <a:xfrm>
            <a:off x="2482413" y="737403"/>
            <a:ext cx="6854825" cy="4210793"/>
          </a:xfrm>
          <a:prstGeom prst="rect">
            <a:avLst/>
          </a:prstGeom>
        </p:spPr>
      </p:pic>
      <p:sp>
        <p:nvSpPr>
          <p:cNvPr id="4" name="Rectangle 3"/>
          <p:cNvSpPr/>
          <p:nvPr/>
        </p:nvSpPr>
        <p:spPr>
          <a:xfrm>
            <a:off x="2482413" y="5111582"/>
            <a:ext cx="7420733" cy="388696"/>
          </a:xfrm>
          <a:prstGeom prst="rect">
            <a:avLst/>
          </a:prstGeom>
        </p:spPr>
        <p:txBody>
          <a:bodyPr wrap="square">
            <a:spAutoFit/>
          </a:bodyPr>
          <a:lstStyle/>
          <a:p>
            <a:pPr>
              <a:lnSpc>
                <a:spcPct val="107000"/>
              </a:lnSpc>
              <a:spcAft>
                <a:spcPts val="800"/>
              </a:spcAft>
            </a:pPr>
            <a:r>
              <a:rPr lang="en-US" dirty="0" smtClean="0"/>
              <a:t>Re-Designated a </a:t>
            </a:r>
            <a:r>
              <a:rPr lang="en-US" dirty="0"/>
              <a:t>Historic Mechanical Engineering Landmark </a:t>
            </a:r>
            <a:r>
              <a:rPr lang="en-US" dirty="0" smtClean="0"/>
              <a:t>April </a:t>
            </a:r>
            <a:r>
              <a:rPr lang="en-US" dirty="0"/>
              <a:t>26, </a:t>
            </a:r>
            <a:r>
              <a:rPr lang="en-US" dirty="0" smtClean="0"/>
              <a:t>2002.</a:t>
            </a:r>
            <a:endParaRPr lang="en-US" dirty="0"/>
          </a:p>
        </p:txBody>
      </p:sp>
    </p:spTree>
    <p:extLst>
      <p:ext uri="{BB962C8B-B14F-4D97-AF65-F5344CB8AC3E}">
        <p14:creationId xmlns:p14="http://schemas.microsoft.com/office/powerpoint/2010/main" val="1454588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792" y="481035"/>
            <a:ext cx="11178862" cy="6203100"/>
          </a:xfrm>
        </p:spPr>
        <p:txBody>
          <a:bodyPr>
            <a:noAutofit/>
          </a:bodyPr>
          <a:lstStyle/>
          <a:p>
            <a:r>
              <a:rPr lang="en-US" sz="2400" b="1" dirty="0">
                <a:latin typeface="Times New Roman" panose="02020603050405020304" pitchFamily="18" charset="0"/>
                <a:cs typeface="Times New Roman" panose="02020603050405020304" pitchFamily="18" charset="0"/>
              </a:rPr>
              <a:t>In the early years of </a:t>
            </a:r>
            <a:r>
              <a:rPr lang="en-US" sz="2400" b="1" u="sng" dirty="0">
                <a:latin typeface="Times New Roman" panose="02020603050405020304" pitchFamily="18" charset="0"/>
                <a:cs typeface="Times New Roman" panose="02020603050405020304" pitchFamily="18" charset="0"/>
              </a:rPr>
              <a:t>turbine development</a:t>
            </a:r>
            <a:r>
              <a:rPr lang="en-US"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increases in blade alloy temperature from the blade alloy temperature capability </a:t>
            </a:r>
            <a:r>
              <a:rPr lang="en-US" sz="2400" b="1" dirty="0">
                <a:latin typeface="Times New Roman" panose="02020603050405020304" pitchFamily="18" charset="0"/>
                <a:cs typeface="Times New Roman" panose="02020603050405020304" pitchFamily="18" charset="0"/>
              </a:rPr>
              <a:t>accounted for the majority of the firing temperature increase </a:t>
            </a:r>
            <a:r>
              <a:rPr lang="en-US" sz="2400" b="1" u="sng" dirty="0">
                <a:latin typeface="Times New Roman" panose="02020603050405020304" pitchFamily="18" charset="0"/>
                <a:cs typeface="Times New Roman" panose="02020603050405020304" pitchFamily="18" charset="0"/>
              </a:rPr>
              <a:t>until air-cooling </a:t>
            </a:r>
            <a:r>
              <a:rPr lang="en-US" sz="2400" b="1" dirty="0">
                <a:latin typeface="Times New Roman" panose="02020603050405020304" pitchFamily="18" charset="0"/>
                <a:cs typeface="Times New Roman" panose="02020603050405020304" pitchFamily="18" charset="0"/>
              </a:rPr>
              <a:t>was introduced, which </a:t>
            </a:r>
            <a:r>
              <a:rPr lang="en-US" sz="2400" b="1" u="sng" dirty="0">
                <a:latin typeface="Times New Roman" panose="02020603050405020304" pitchFamily="18" charset="0"/>
                <a:cs typeface="Times New Roman" panose="02020603050405020304" pitchFamily="18" charset="0"/>
              </a:rPr>
              <a:t>decoupled</a:t>
            </a:r>
            <a:r>
              <a:rPr lang="en-US" sz="2400" b="1" dirty="0">
                <a:latin typeface="Times New Roman" panose="02020603050405020304" pitchFamily="18" charset="0"/>
                <a:cs typeface="Times New Roman" panose="02020603050405020304" pitchFamily="18" charset="0"/>
              </a:rPr>
              <a:t> firing temperature from the blade metal temperature.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Also</a:t>
            </a:r>
            <a:r>
              <a:rPr lang="en-US" sz="2400" b="1" dirty="0">
                <a:latin typeface="Times New Roman" panose="02020603050405020304" pitchFamily="18" charset="0"/>
                <a:cs typeface="Times New Roman" panose="02020603050405020304" pitchFamily="18" charset="0"/>
              </a:rPr>
              <a:t>, as the metal temperature approached the 1600</a:t>
            </a:r>
            <a:r>
              <a:rPr lang="en-US" sz="2400" b="1" baseline="30000" dirty="0">
                <a:latin typeface="Times New Roman" panose="02020603050405020304" pitchFamily="18" charset="0"/>
                <a:cs typeface="Times New Roman" panose="02020603050405020304" pitchFamily="18" charset="0"/>
              </a:rPr>
              <a:t>0</a:t>
            </a:r>
            <a:r>
              <a:rPr lang="en-US" sz="2400" b="1" dirty="0">
                <a:latin typeface="Times New Roman" panose="02020603050405020304" pitchFamily="18" charset="0"/>
                <a:cs typeface="Times New Roman" panose="02020603050405020304" pitchFamily="18" charset="0"/>
              </a:rPr>
              <a:t>F (</a:t>
            </a:r>
            <a:r>
              <a:rPr lang="en-US" sz="2400" b="1" dirty="0" smtClean="0">
                <a:latin typeface="Times New Roman" panose="02020603050405020304" pitchFamily="18" charset="0"/>
                <a:cs typeface="Times New Roman" panose="02020603050405020304" pitchFamily="18" charset="0"/>
              </a:rPr>
              <a:t>870</a:t>
            </a:r>
            <a:r>
              <a:rPr lang="en-US" sz="2400" b="1" baseline="30000" dirty="0" smtClean="0">
                <a:latin typeface="Times New Roman" panose="02020603050405020304" pitchFamily="18" charset="0"/>
                <a:cs typeface="Times New Roman" panose="02020603050405020304" pitchFamily="18" charset="0"/>
              </a:rPr>
              <a:t>0</a:t>
            </a:r>
            <a:r>
              <a:rPr lang="en-US" sz="2400" b="1" dirty="0" smtClean="0">
                <a:latin typeface="Times New Roman" panose="02020603050405020304" pitchFamily="18" charset="0"/>
                <a:cs typeface="Times New Roman" panose="02020603050405020304" pitchFamily="18" charset="0"/>
              </a:rPr>
              <a:t>C</a:t>
            </a:r>
            <a:r>
              <a:rPr lang="en-US" sz="2400" b="1" dirty="0">
                <a:latin typeface="Times New Roman" panose="02020603050405020304" pitchFamily="18" charset="0"/>
                <a:cs typeface="Times New Roman" panose="02020603050405020304" pitchFamily="18" charset="0"/>
              </a:rPr>
              <a:t>) range, </a:t>
            </a:r>
            <a:r>
              <a:rPr lang="en-US" sz="2400" b="1" u="sng" dirty="0">
                <a:latin typeface="Times New Roman" panose="02020603050405020304" pitchFamily="18" charset="0"/>
                <a:cs typeface="Times New Roman" panose="02020603050405020304" pitchFamily="18" charset="0"/>
              </a:rPr>
              <a:t>hot corrosion of blades became more life limiting than strength </a:t>
            </a:r>
            <a:r>
              <a:rPr lang="en-US" sz="2400" b="1" dirty="0">
                <a:latin typeface="Times New Roman" panose="02020603050405020304" pitchFamily="18" charset="0"/>
                <a:cs typeface="Times New Roman" panose="02020603050405020304" pitchFamily="18" charset="0"/>
              </a:rPr>
              <a:t>until the introduction of protective coatings</a:t>
            </a:r>
            <a:r>
              <a:rPr lang="en-US" sz="2400" b="1" dirty="0" smtClean="0">
                <a:latin typeface="Times New Roman" panose="02020603050405020304" pitchFamily="18" charset="0"/>
                <a:cs typeface="Times New Roman" panose="02020603050405020304" pitchFamily="18" charset="0"/>
              </a:rPr>
              <a:t>.</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During the 1980s, emphasis turned towards two major areas: </a:t>
            </a:r>
            <a:r>
              <a:rPr lang="en-US" sz="2400" b="1" i="1" u="sng" dirty="0">
                <a:latin typeface="Times New Roman" panose="02020603050405020304" pitchFamily="18" charset="0"/>
                <a:cs typeface="Times New Roman" panose="02020603050405020304" pitchFamily="18" charset="0"/>
              </a:rPr>
              <a:t>improved material technology</a:t>
            </a:r>
            <a:r>
              <a:rPr lang="en-US" sz="2400" b="1" i="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to achieve greater blade alloy capability without sacrificing alloy corrosion resistance and </a:t>
            </a:r>
            <a:r>
              <a:rPr lang="en-US" sz="2400" b="1" i="1" u="sng" dirty="0">
                <a:latin typeface="Times New Roman" panose="02020603050405020304" pitchFamily="18" charset="0"/>
                <a:cs typeface="Times New Roman" panose="02020603050405020304" pitchFamily="18" charset="0"/>
              </a:rPr>
              <a:t>advanced, highly sophisticated </a:t>
            </a:r>
            <a:r>
              <a:rPr lang="en-US" sz="2400" b="1" i="1" u="sng" dirty="0" smtClean="0">
                <a:latin typeface="Times New Roman" panose="02020603050405020304" pitchFamily="18" charset="0"/>
                <a:cs typeface="Times New Roman" panose="02020603050405020304" pitchFamily="18" charset="0"/>
              </a:rPr>
              <a:t>air cooling </a:t>
            </a:r>
            <a:r>
              <a:rPr lang="en-US" sz="2400" b="1" i="1" u="sng" dirty="0">
                <a:latin typeface="Times New Roman" panose="02020603050405020304" pitchFamily="18" charset="0"/>
                <a:cs typeface="Times New Roman" panose="02020603050405020304" pitchFamily="18" charset="0"/>
              </a:rPr>
              <a:t>technology </a:t>
            </a:r>
            <a:r>
              <a:rPr lang="en-US" sz="2400" b="1" dirty="0">
                <a:latin typeface="Times New Roman" panose="02020603050405020304" pitchFamily="18" charset="0"/>
                <a:cs typeface="Times New Roman" panose="02020603050405020304" pitchFamily="18" charset="0"/>
              </a:rPr>
              <a:t>to achieve the firing temperature capability required for the new generation of gas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 </a:t>
            </a:r>
            <a:r>
              <a:rPr lang="en-US" sz="2400" b="1" dirty="0">
                <a:latin typeface="Times New Roman" panose="02020603050405020304" pitchFamily="18" charset="0"/>
                <a:cs typeface="Times New Roman" panose="02020603050405020304" pitchFamily="18" charset="0"/>
              </a:rPr>
              <a:t>use of </a:t>
            </a:r>
            <a:r>
              <a:rPr lang="en-US" sz="2400" b="1" u="sng" dirty="0">
                <a:latin typeface="Times New Roman" panose="02020603050405020304" pitchFamily="18" charset="0"/>
                <a:cs typeface="Times New Roman" panose="02020603050405020304" pitchFamily="18" charset="0"/>
              </a:rPr>
              <a:t>steam cooling </a:t>
            </a:r>
            <a:r>
              <a:rPr lang="en-US" sz="2400" b="1" dirty="0">
                <a:latin typeface="Times New Roman" panose="02020603050405020304" pitchFamily="18" charset="0"/>
                <a:cs typeface="Times New Roman" panose="02020603050405020304" pitchFamily="18" charset="0"/>
              </a:rPr>
              <a:t>to further increase combined-cycle efficiencies in combustors was introduced in the mid to late 1990s</a:t>
            </a:r>
            <a:r>
              <a:rPr lang="en-US" sz="2400" b="1" dirty="0" smtClean="0">
                <a:latin typeface="Times New Roman" panose="02020603050405020304" pitchFamily="18" charset="0"/>
                <a:cs typeface="Times New Roman" panose="02020603050405020304" pitchFamily="18" charset="0"/>
              </a:rPr>
              <a:t>.</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u="sng" dirty="0" smtClean="0">
                <a:latin typeface="Times New Roman" panose="02020603050405020304" pitchFamily="18" charset="0"/>
                <a:cs typeface="Times New Roman" panose="02020603050405020304" pitchFamily="18" charset="0"/>
              </a:rPr>
              <a:t>Steam </a:t>
            </a:r>
            <a:r>
              <a:rPr lang="en-US" sz="2400" b="1" u="sng" dirty="0">
                <a:latin typeface="Times New Roman" panose="02020603050405020304" pitchFamily="18" charset="0"/>
                <a:cs typeface="Times New Roman" panose="02020603050405020304" pitchFamily="18" charset="0"/>
              </a:rPr>
              <a:t>cooling in blades and nozzles </a:t>
            </a:r>
            <a:r>
              <a:rPr lang="en-US" sz="2400" b="1" dirty="0" smtClean="0">
                <a:latin typeface="Times New Roman" panose="02020603050405020304" pitchFamily="18" charset="0"/>
                <a:cs typeface="Times New Roman" panose="02020603050405020304" pitchFamily="18" charset="0"/>
              </a:rPr>
              <a:t>were </a:t>
            </a:r>
            <a:r>
              <a:rPr lang="en-US" sz="2400" b="1" dirty="0">
                <a:latin typeface="Times New Roman" panose="02020603050405020304" pitchFamily="18" charset="0"/>
                <a:cs typeface="Times New Roman" panose="02020603050405020304" pitchFamily="18" charset="0"/>
              </a:rPr>
              <a:t>introduced in commercial operation in the year </a:t>
            </a:r>
            <a:r>
              <a:rPr lang="en-US" sz="2400" b="1" dirty="0" smtClean="0">
                <a:latin typeface="Times New Roman" panose="02020603050405020304" pitchFamily="18" charset="0"/>
                <a:cs typeface="Times New Roman" panose="02020603050405020304" pitchFamily="18" charset="0"/>
              </a:rPr>
              <a:t>2002.</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9856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9519"/>
            <a:ext cx="10515600" cy="6280373"/>
          </a:xfrm>
        </p:spPr>
        <p:txBody>
          <a:bodyPr>
            <a:normAutofit fontScale="90000"/>
          </a:bodyPr>
          <a:lstStyle/>
          <a:p>
            <a:r>
              <a:rPr lang="en-US" sz="2400" b="1" dirty="0">
                <a:latin typeface="Times New Roman" panose="02020603050405020304" pitchFamily="18" charset="0"/>
                <a:cs typeface="Times New Roman" panose="02020603050405020304" pitchFamily="18" charset="0"/>
              </a:rPr>
              <a:t>The </a:t>
            </a:r>
            <a:r>
              <a:rPr lang="en-US" sz="2400" b="1" dirty="0" smtClean="0">
                <a:latin typeface="Times New Roman" panose="02020603050405020304" pitchFamily="18" charset="0"/>
                <a:cs typeface="Times New Roman" panose="02020603050405020304" pitchFamily="18" charset="0"/>
              </a:rPr>
              <a:t>composition </a:t>
            </a:r>
            <a:r>
              <a:rPr lang="en-US" sz="2400" b="1" dirty="0">
                <a:latin typeface="Times New Roman" panose="02020603050405020304" pitchFamily="18" charset="0"/>
                <a:cs typeface="Times New Roman" panose="02020603050405020304" pitchFamily="18" charset="0"/>
              </a:rPr>
              <a:t>of the new and conventional alloys throughout the turbine is shown in the </a:t>
            </a:r>
            <a:r>
              <a:rPr lang="en-US" sz="2400" b="1" dirty="0" smtClean="0">
                <a:latin typeface="Times New Roman" panose="02020603050405020304" pitchFamily="18" charset="0"/>
                <a:cs typeface="Times New Roman" panose="02020603050405020304" pitchFamily="18" charset="0"/>
              </a:rPr>
              <a:t>Table 1. This </a:t>
            </a:r>
            <a:r>
              <a:rPr lang="en-US" sz="2400" b="1" dirty="0">
                <a:latin typeface="Times New Roman" panose="02020603050405020304" pitchFamily="18" charset="0"/>
                <a:cs typeface="Times New Roman" panose="02020603050405020304" pitchFamily="18" charset="0"/>
              </a:rPr>
              <a:t>Table describes materials used in the high temperature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dirty="0"/>
              <a:t> </a:t>
            </a:r>
            <a:br>
              <a:rPr lang="en-US" sz="2400" dirty="0"/>
            </a:br>
            <a:r>
              <a:rPr lang="en-US" sz="2400" dirty="0" smtClean="0"/>
              <a:t>     </a:t>
            </a:r>
            <a:br>
              <a:rPr lang="en-US" sz="2400" dirty="0" smtClean="0"/>
            </a:br>
            <a:r>
              <a:rPr lang="en-US" sz="2400" dirty="0"/>
              <a:t> </a:t>
            </a:r>
            <a:r>
              <a:rPr lang="en-US" sz="2400" dirty="0" smtClean="0"/>
              <a:t>             </a:t>
            </a:r>
            <a:r>
              <a:rPr lang="en-US" sz="2400" b="1" dirty="0" smtClean="0"/>
              <a:t>Table 1: High Temperature Alloys Used in Different Components of Gas Turbine</a:t>
            </a:r>
            <a:endParaRPr lang="en-US" sz="2400" b="1" dirty="0">
              <a:latin typeface="Times New Roman" panose="02020603050405020304" pitchFamily="18" charset="0"/>
              <a:cs typeface="Times New Roman" panose="02020603050405020304" pitchFamily="18" charset="0"/>
            </a:endParaRPr>
          </a:p>
        </p:txBody>
      </p:sp>
      <p:pic>
        <p:nvPicPr>
          <p:cNvPr id="3" name="Picture 2"/>
          <p:cNvPicPr/>
          <p:nvPr/>
        </p:nvPicPr>
        <p:blipFill rotWithShape="1">
          <a:blip r:embed="rId2"/>
          <a:srcRect b="5587"/>
          <a:stretch/>
        </p:blipFill>
        <p:spPr>
          <a:xfrm>
            <a:off x="838200" y="1365162"/>
            <a:ext cx="10636876" cy="4687909"/>
          </a:xfrm>
          <a:prstGeom prst="rect">
            <a:avLst/>
          </a:prstGeom>
        </p:spPr>
      </p:pic>
    </p:spTree>
    <p:extLst>
      <p:ext uri="{BB962C8B-B14F-4D97-AF65-F5344CB8AC3E}">
        <p14:creationId xmlns:p14="http://schemas.microsoft.com/office/powerpoint/2010/main" val="13789710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5675"/>
          </a:xfrm>
        </p:spPr>
        <p:txBody>
          <a:bodyPr>
            <a:normAutofit/>
          </a:bodyPr>
          <a:lstStyle/>
          <a:p>
            <a:r>
              <a:rPr lang="en-US" sz="2400" b="1" dirty="0"/>
              <a:t>Table </a:t>
            </a:r>
            <a:r>
              <a:rPr lang="en-US" sz="2400" b="1" dirty="0" smtClean="0"/>
              <a:t>2 shows the  </a:t>
            </a:r>
            <a:r>
              <a:rPr lang="en-US" sz="2400" b="1" dirty="0"/>
              <a:t>s</a:t>
            </a:r>
            <a:r>
              <a:rPr lang="en-US" sz="2400" b="1" dirty="0" smtClean="0"/>
              <a:t>everity </a:t>
            </a:r>
            <a:r>
              <a:rPr lang="en-US" sz="2400" b="1" dirty="0"/>
              <a:t>of the different surface-related problems for gas </a:t>
            </a:r>
            <a:r>
              <a:rPr lang="en-US" sz="2400" b="1" dirty="0" smtClean="0"/>
              <a:t>turbine</a:t>
            </a:r>
            <a:br>
              <a:rPr lang="en-US" sz="2400" b="1" dirty="0" smtClean="0"/>
            </a:br>
            <a:r>
              <a:rPr lang="en-US" sz="2400" b="1" dirty="0" smtClean="0"/>
              <a:t>applications. </a:t>
            </a:r>
            <a:br>
              <a:rPr lang="en-US" sz="2400" b="1" dirty="0" smtClean="0"/>
            </a:br>
            <a:r>
              <a:rPr lang="en-US" sz="2400" b="1" dirty="0"/>
              <a:t/>
            </a:r>
            <a:br>
              <a:rPr lang="en-US" sz="2400" b="1" dirty="0"/>
            </a:br>
            <a:r>
              <a:rPr lang="en-US" sz="2400" b="1" dirty="0" smtClean="0"/>
              <a:t/>
            </a:r>
            <a:br>
              <a:rPr lang="en-US" sz="2400" b="1" dirty="0" smtClean="0"/>
            </a:br>
            <a:r>
              <a:rPr lang="en-US" sz="2400" b="1" dirty="0"/>
              <a:t/>
            </a:r>
            <a:br>
              <a:rPr lang="en-US" sz="2400" b="1" dirty="0"/>
            </a:br>
            <a:r>
              <a:rPr lang="en-US" sz="2400" b="1" dirty="0" smtClean="0"/>
              <a:t/>
            </a:r>
            <a:br>
              <a:rPr lang="en-US" sz="2400" b="1" dirty="0" smtClean="0"/>
            </a:br>
            <a:r>
              <a:rPr lang="en-US" sz="2400" b="1" dirty="0"/>
              <a:t/>
            </a:r>
            <a:br>
              <a:rPr lang="en-US" sz="2400" b="1" dirty="0"/>
            </a:br>
            <a:r>
              <a:rPr lang="en-US" sz="2400" b="1" dirty="0" smtClean="0"/>
              <a:t/>
            </a:r>
            <a:br>
              <a:rPr lang="en-US" sz="2400" b="1" dirty="0" smtClean="0"/>
            </a:br>
            <a:r>
              <a:rPr lang="en-US" sz="2400" b="1" dirty="0" smtClean="0"/>
              <a:t/>
            </a:r>
            <a:br>
              <a:rPr lang="en-US" sz="2400" b="1" dirty="0" smtClean="0"/>
            </a:br>
            <a:r>
              <a:rPr lang="en-US" sz="2400" b="1" dirty="0"/>
              <a:t/>
            </a:r>
            <a:br>
              <a:rPr lang="en-US" sz="2400" b="1" dirty="0"/>
            </a:br>
            <a:r>
              <a:rPr lang="en-US" sz="2400" b="1" dirty="0" smtClean="0"/>
              <a:t/>
            </a:r>
            <a:br>
              <a:rPr lang="en-US" sz="2400" b="1" dirty="0" smtClean="0"/>
            </a:br>
            <a:r>
              <a:rPr lang="en-US" sz="2400" b="1" dirty="0"/>
              <a:t/>
            </a:r>
            <a:br>
              <a:rPr lang="en-US" sz="2400" b="1" dirty="0"/>
            </a:br>
            <a:r>
              <a:rPr lang="en-US" sz="2400" b="1" dirty="0" smtClean="0"/>
              <a:t/>
            </a:r>
            <a:br>
              <a:rPr lang="en-US" sz="2400" b="1" dirty="0" smtClean="0"/>
            </a:br>
            <a:r>
              <a:rPr lang="en-US" sz="2400" b="1" dirty="0" smtClean="0"/>
              <a:t/>
            </a:r>
            <a:br>
              <a:rPr lang="en-US" sz="2400" b="1" dirty="0" smtClean="0"/>
            </a:br>
            <a:r>
              <a:rPr lang="en-US" sz="2400" b="1" dirty="0" smtClean="0"/>
              <a:t>         </a:t>
            </a:r>
            <a:r>
              <a:rPr lang="en-US" sz="2000" b="1" dirty="0" smtClean="0"/>
              <a:t>Table 2: Severity </a:t>
            </a:r>
            <a:r>
              <a:rPr lang="en-US" sz="2000" b="1" dirty="0"/>
              <a:t>of the different surface-related problems for gas turbine applications</a:t>
            </a:r>
            <a:br>
              <a:rPr lang="en-US" sz="2000" b="1" dirty="0"/>
            </a:br>
            <a:r>
              <a:rPr lang="en-US" sz="2000" b="1" dirty="0"/>
              <a:t/>
            </a:r>
            <a:br>
              <a:rPr lang="en-US" sz="2000" b="1" dirty="0"/>
            </a:br>
            <a:endParaRPr lang="en-US" sz="2000" b="1" dirty="0"/>
          </a:p>
        </p:txBody>
      </p:sp>
      <p:graphicFrame>
        <p:nvGraphicFramePr>
          <p:cNvPr id="6" name="Table 5"/>
          <p:cNvGraphicFramePr>
            <a:graphicFrameLocks noGrp="1"/>
          </p:cNvGraphicFramePr>
          <p:nvPr/>
        </p:nvGraphicFramePr>
        <p:xfrm>
          <a:off x="1558345" y="1609859"/>
          <a:ext cx="8474296" cy="3173619"/>
        </p:xfrm>
        <a:graphic>
          <a:graphicData uri="http://schemas.openxmlformats.org/drawingml/2006/table">
            <a:tbl>
              <a:tblPr firstRow="1" firstCol="1" bandRow="1">
                <a:tableStyleId>{5C22544A-7EE6-4342-B048-85BDC9FD1C3A}</a:tableStyleId>
              </a:tblPr>
              <a:tblGrid>
                <a:gridCol w="1953167"/>
                <a:gridCol w="1436552"/>
                <a:gridCol w="1694859"/>
                <a:gridCol w="1694859"/>
                <a:gridCol w="1694859"/>
              </a:tblGrid>
              <a:tr h="1057621">
                <a:tc>
                  <a:txBody>
                    <a:bodyPr/>
                    <a:lstStyle/>
                    <a:p>
                      <a:pPr marL="6350" marR="0" algn="ctr">
                        <a:lnSpc>
                          <a:spcPct val="106000"/>
                        </a:lnSpc>
                        <a:spcBef>
                          <a:spcPts val="0"/>
                        </a:spcBef>
                        <a:spcAft>
                          <a:spcPts val="0"/>
                        </a:spcAft>
                      </a:pPr>
                      <a:endParaRPr lang="en-US" sz="1400" dirty="0" smtClean="0">
                        <a:effectLst/>
                      </a:endParaRPr>
                    </a:p>
                    <a:p>
                      <a:pPr marL="6350" marR="0" algn="ctr">
                        <a:lnSpc>
                          <a:spcPct val="106000"/>
                        </a:lnSpc>
                        <a:spcBef>
                          <a:spcPts val="0"/>
                        </a:spcBef>
                        <a:spcAft>
                          <a:spcPts val="0"/>
                        </a:spcAft>
                      </a:pPr>
                      <a:r>
                        <a:rPr lang="en-US" sz="1400" dirty="0" smtClean="0">
                          <a:effectLst/>
                        </a:rPr>
                        <a:t>Application</a:t>
                      </a:r>
                      <a:endParaRPr lang="en-US" sz="1100" dirty="0">
                        <a:effectLst/>
                      </a:endParaRPr>
                    </a:p>
                    <a:p>
                      <a:pPr marL="6350" marR="0" algn="ctr">
                        <a:lnSpc>
                          <a:spcPct val="106000"/>
                        </a:lnSpc>
                        <a:spcBef>
                          <a:spcPts val="0"/>
                        </a:spcBef>
                        <a:spcAft>
                          <a:spcPts val="0"/>
                        </a:spcAft>
                      </a:pPr>
                      <a:r>
                        <a:rPr lang="en-US" sz="1400" dirty="0">
                          <a:effectLst/>
                        </a:rPr>
                        <a:t>Area</a:t>
                      </a:r>
                      <a:endParaRPr lang="en-US" sz="1100" dirty="0">
                        <a:effectLst/>
                      </a:endParaRPr>
                    </a:p>
                    <a:p>
                      <a:pPr marL="0" marR="0" algn="ctr">
                        <a:lnSpc>
                          <a:spcPct val="107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Oxidation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Hot </a:t>
                      </a:r>
                      <a:r>
                        <a:rPr lang="en-US" sz="1400" dirty="0">
                          <a:effectLst/>
                        </a:rPr>
                        <a:t>corrosion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err="1" smtClean="0">
                          <a:effectLst/>
                        </a:rPr>
                        <a:t>Interdiffusion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Thermal </a:t>
                      </a:r>
                      <a:r>
                        <a:rPr lang="en-US" sz="1400" dirty="0">
                          <a:effectLst/>
                        </a:rPr>
                        <a:t>fatigue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666021">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Aircraft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Severe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Moderate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Severe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endParaRPr lang="en-US" sz="1400" dirty="0" smtClean="0">
                        <a:effectLst/>
                      </a:endParaRPr>
                    </a:p>
                    <a:p>
                      <a:pPr marL="0" marR="0" algn="ctr">
                        <a:lnSpc>
                          <a:spcPct val="107000"/>
                        </a:lnSpc>
                        <a:spcBef>
                          <a:spcPts val="0"/>
                        </a:spcBef>
                        <a:spcAft>
                          <a:spcPts val="0"/>
                        </a:spcAft>
                      </a:pPr>
                      <a:r>
                        <a:rPr lang="en-US" sz="1400" dirty="0" smtClean="0">
                          <a:effectLst/>
                        </a:rPr>
                        <a:t>Severe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749102">
                <a:tc>
                  <a:txBody>
                    <a:bodyPr/>
                    <a:lstStyle/>
                    <a:p>
                      <a:pPr marL="6350" marR="0" algn="ctr">
                        <a:lnSpc>
                          <a:spcPct val="106000"/>
                        </a:lnSpc>
                        <a:spcBef>
                          <a:spcPts val="0"/>
                        </a:spcBef>
                        <a:spcAft>
                          <a:spcPts val="0"/>
                        </a:spcAft>
                      </a:pPr>
                      <a:r>
                        <a:rPr lang="en-US" sz="1400" dirty="0">
                          <a:effectLst/>
                        </a:rPr>
                        <a:t>Land-based</a:t>
                      </a:r>
                      <a:endParaRPr lang="en-US" sz="1100" dirty="0">
                        <a:effectLst/>
                      </a:endParaRPr>
                    </a:p>
                    <a:p>
                      <a:pPr marL="6350" marR="0" algn="ctr">
                        <a:lnSpc>
                          <a:spcPct val="106000"/>
                        </a:lnSpc>
                        <a:spcBef>
                          <a:spcPts val="0"/>
                        </a:spcBef>
                        <a:spcAft>
                          <a:spcPts val="0"/>
                        </a:spcAft>
                      </a:pPr>
                      <a:r>
                        <a:rPr lang="en-US" sz="1400" dirty="0">
                          <a:effectLst/>
                        </a:rPr>
                        <a:t>Power Generator</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endParaRPr lang="en-US" sz="1400" dirty="0" smtClean="0">
                        <a:effectLst/>
                      </a:endParaRPr>
                    </a:p>
                    <a:p>
                      <a:pPr marL="0" marR="0" algn="ctr">
                        <a:lnSpc>
                          <a:spcPct val="106000"/>
                        </a:lnSpc>
                        <a:spcBef>
                          <a:spcPts val="0"/>
                        </a:spcBef>
                        <a:spcAft>
                          <a:spcPts val="0"/>
                        </a:spcAft>
                      </a:pPr>
                      <a:r>
                        <a:rPr lang="en-US" sz="1400" dirty="0" smtClean="0">
                          <a:effectLst/>
                        </a:rPr>
                        <a:t>Moderate</a:t>
                      </a:r>
                      <a:endParaRPr lang="en-US" sz="1100" dirty="0">
                        <a:effectLst/>
                      </a:endParaRPr>
                    </a:p>
                    <a:p>
                      <a:pPr marL="0" marR="0" algn="ctr">
                        <a:lnSpc>
                          <a:spcPct val="107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endParaRPr lang="en-US" sz="1400" dirty="0" smtClean="0">
                        <a:effectLst/>
                      </a:endParaRPr>
                    </a:p>
                    <a:p>
                      <a:pPr marL="0" marR="0" algn="ctr">
                        <a:lnSpc>
                          <a:spcPct val="106000"/>
                        </a:lnSpc>
                        <a:spcBef>
                          <a:spcPts val="0"/>
                        </a:spcBef>
                        <a:spcAft>
                          <a:spcPts val="0"/>
                        </a:spcAft>
                      </a:pPr>
                      <a:r>
                        <a:rPr lang="en-US" sz="1400" dirty="0" smtClean="0">
                          <a:effectLst/>
                        </a:rPr>
                        <a:t>Severe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endParaRPr lang="en-US" sz="1400" dirty="0" smtClean="0">
                        <a:effectLst/>
                      </a:endParaRPr>
                    </a:p>
                    <a:p>
                      <a:pPr marL="0" marR="0" algn="ctr">
                        <a:lnSpc>
                          <a:spcPct val="106000"/>
                        </a:lnSpc>
                        <a:spcBef>
                          <a:spcPts val="0"/>
                        </a:spcBef>
                        <a:spcAft>
                          <a:spcPts val="0"/>
                        </a:spcAft>
                      </a:pPr>
                      <a:r>
                        <a:rPr lang="en-US" sz="1400" dirty="0" smtClean="0">
                          <a:effectLst/>
                        </a:rPr>
                        <a:t>Moderate</a:t>
                      </a:r>
                      <a:endParaRPr lang="en-US" sz="1100" dirty="0">
                        <a:effectLst/>
                      </a:endParaRPr>
                    </a:p>
                    <a:p>
                      <a:pPr marL="0" marR="0" algn="ctr">
                        <a:lnSpc>
                          <a:spcPct val="107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endParaRPr lang="en-US" sz="1400" dirty="0" smtClean="0">
                        <a:effectLst/>
                      </a:endParaRPr>
                    </a:p>
                    <a:p>
                      <a:pPr marL="0" marR="0" algn="ctr">
                        <a:lnSpc>
                          <a:spcPct val="106000"/>
                        </a:lnSpc>
                        <a:spcBef>
                          <a:spcPts val="0"/>
                        </a:spcBef>
                        <a:spcAft>
                          <a:spcPts val="0"/>
                        </a:spcAft>
                      </a:pPr>
                      <a:r>
                        <a:rPr lang="en-US" sz="1400" dirty="0" smtClean="0">
                          <a:effectLst/>
                        </a:rPr>
                        <a:t>Light</a:t>
                      </a:r>
                      <a:endParaRPr lang="en-US" sz="1100" dirty="0">
                        <a:effectLst/>
                      </a:endParaRPr>
                    </a:p>
                    <a:p>
                      <a:pPr marL="0" marR="0" algn="ctr">
                        <a:lnSpc>
                          <a:spcPct val="107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700875">
                <a:tc>
                  <a:txBody>
                    <a:bodyPr/>
                    <a:lstStyle/>
                    <a:p>
                      <a:pPr marL="0" marR="0" algn="ctr">
                        <a:lnSpc>
                          <a:spcPct val="107000"/>
                        </a:lnSpc>
                        <a:spcBef>
                          <a:spcPts val="0"/>
                        </a:spcBef>
                        <a:spcAft>
                          <a:spcPts val="0"/>
                        </a:spcAft>
                      </a:pPr>
                      <a:r>
                        <a:rPr lang="en-US" sz="1400">
                          <a:effectLst/>
                        </a:rPr>
                        <a:t>Marine Engines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r>
                        <a:rPr lang="en-US" sz="1400">
                          <a:effectLst/>
                        </a:rPr>
                        <a:t>Moderate</a:t>
                      </a:r>
                      <a:endParaRPr lang="en-US" sz="1100">
                        <a:effectLst/>
                      </a:endParaRPr>
                    </a:p>
                    <a:p>
                      <a:pPr marL="0" marR="0" algn="ctr">
                        <a:lnSpc>
                          <a:spcPct val="107000"/>
                        </a:lnSpc>
                        <a:spcBef>
                          <a:spcPts val="0"/>
                        </a:spcBef>
                        <a:spcAft>
                          <a:spcPts val="0"/>
                        </a:spcAft>
                      </a:pPr>
                      <a:r>
                        <a:rPr lang="en-US" sz="14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1270" marR="0" algn="ctr">
                        <a:lnSpc>
                          <a:spcPct val="106000"/>
                        </a:lnSpc>
                        <a:spcBef>
                          <a:spcPts val="0"/>
                        </a:spcBef>
                        <a:spcAft>
                          <a:spcPts val="0"/>
                        </a:spcAft>
                      </a:pPr>
                      <a:r>
                        <a:rPr lang="en-US" sz="1400">
                          <a:effectLst/>
                        </a:rPr>
                        <a:t>Severe</a:t>
                      </a:r>
                      <a:endParaRPr lang="en-US" sz="1100">
                        <a:effectLst/>
                      </a:endParaRPr>
                    </a:p>
                    <a:p>
                      <a:pPr marL="0" marR="0" algn="ctr">
                        <a:lnSpc>
                          <a:spcPct val="107000"/>
                        </a:lnSpc>
                        <a:spcBef>
                          <a:spcPts val="0"/>
                        </a:spcBef>
                        <a:spcAft>
                          <a:spcPts val="0"/>
                        </a:spcAft>
                      </a:pPr>
                      <a:r>
                        <a:rPr lang="en-US" sz="14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r>
                        <a:rPr lang="en-US" sz="1400">
                          <a:effectLst/>
                        </a:rPr>
                        <a:t>Light</a:t>
                      </a:r>
                      <a:endParaRPr lang="en-US" sz="1100">
                        <a:effectLst/>
                      </a:endParaRPr>
                    </a:p>
                    <a:p>
                      <a:pPr marL="0" marR="0" algn="ctr">
                        <a:lnSpc>
                          <a:spcPct val="107000"/>
                        </a:lnSpc>
                        <a:spcBef>
                          <a:spcPts val="0"/>
                        </a:spcBef>
                        <a:spcAft>
                          <a:spcPts val="0"/>
                        </a:spcAft>
                      </a:pPr>
                      <a:r>
                        <a:rPr lang="en-US" sz="14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6000"/>
                        </a:lnSpc>
                        <a:spcBef>
                          <a:spcPts val="0"/>
                        </a:spcBef>
                        <a:spcAft>
                          <a:spcPts val="0"/>
                        </a:spcAft>
                      </a:pPr>
                      <a:r>
                        <a:rPr lang="en-US" sz="1400" dirty="0">
                          <a:effectLst/>
                        </a:rPr>
                        <a:t>Moderate</a:t>
                      </a:r>
                      <a:endParaRPr lang="en-US" sz="1100" dirty="0">
                        <a:effectLst/>
                      </a:endParaRPr>
                    </a:p>
                    <a:p>
                      <a:pPr marL="0" marR="0" algn="ctr">
                        <a:lnSpc>
                          <a:spcPct val="107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37813277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5675"/>
          </a:xfrm>
        </p:spPr>
        <p:txBody>
          <a:bodyPr>
            <a:normAutofit fontScale="90000"/>
          </a:bodyPr>
          <a:lstStyle/>
          <a:p>
            <a:r>
              <a:rPr lang="en-US" sz="3600" b="1" u="sng" dirty="0" smtClean="0"/>
              <a:t>1) Material </a:t>
            </a:r>
            <a:r>
              <a:rPr lang="en-US" sz="3600" b="1" u="sng" dirty="0"/>
              <a:t>U</a:t>
            </a:r>
            <a:r>
              <a:rPr lang="en-US" sz="3600" b="1" u="sng" dirty="0" smtClean="0"/>
              <a:t>sed </a:t>
            </a:r>
            <a:r>
              <a:rPr lang="en-US" sz="3600" b="1" u="sng" dirty="0"/>
              <a:t>in Gas Turbine </a:t>
            </a:r>
            <a:r>
              <a:rPr lang="en-US" sz="3600" b="1" u="sng" dirty="0" smtClean="0"/>
              <a:t>Blades:</a:t>
            </a:r>
            <a:br>
              <a:rPr lang="en-US" sz="3600" b="1" u="sng" dirty="0" smtClean="0"/>
            </a:br>
            <a:r>
              <a:rPr lang="en-US" sz="2400" b="1" u="sng" dirty="0"/>
              <a:t/>
            </a:r>
            <a:br>
              <a:rPr lang="en-US" sz="2400" b="1" u="sng" dirty="0"/>
            </a:br>
            <a:r>
              <a:rPr lang="en-US" sz="2400" b="1" dirty="0">
                <a:latin typeface="Times New Roman" panose="02020603050405020304" pitchFamily="18" charset="0"/>
                <a:cs typeface="Times New Roman" panose="02020603050405020304" pitchFamily="18" charset="0"/>
              </a:rPr>
              <a:t>Turbine Blades of a gas turbine engine are very prone to </a:t>
            </a:r>
            <a:r>
              <a:rPr lang="en-US" sz="2400" b="1" u="sng" dirty="0">
                <a:latin typeface="Times New Roman" panose="02020603050405020304" pitchFamily="18" charset="0"/>
                <a:cs typeface="Times New Roman" panose="02020603050405020304" pitchFamily="18" charset="0"/>
              </a:rPr>
              <a:t>damage from flying debris</a:t>
            </a:r>
            <a:r>
              <a:rPr lang="en-US" sz="2400" b="1" dirty="0">
                <a:latin typeface="Times New Roman" panose="02020603050405020304" pitchFamily="18" charset="0"/>
                <a:cs typeface="Times New Roman" panose="02020603050405020304" pitchFamily="18" charset="0"/>
              </a:rPr>
              <a:t>, moreover </a:t>
            </a:r>
            <a:r>
              <a:rPr lang="en-US" sz="2400" b="1" dirty="0" smtClean="0">
                <a:latin typeface="Times New Roman" panose="02020603050405020304" pitchFamily="18" charset="0"/>
                <a:cs typeface="Times New Roman" panose="02020603050405020304" pitchFamily="18" charset="0"/>
              </a:rPr>
              <a:t>they </a:t>
            </a:r>
            <a:r>
              <a:rPr lang="en-US" sz="2400" b="1" dirty="0">
                <a:latin typeface="Times New Roman" panose="02020603050405020304" pitchFamily="18" charset="0"/>
                <a:cs typeface="Times New Roman" panose="02020603050405020304" pitchFamily="18" charset="0"/>
              </a:rPr>
              <a:t>also </a:t>
            </a:r>
            <a:r>
              <a:rPr lang="en-US" sz="2400" b="1" u="sng" dirty="0">
                <a:latin typeface="Times New Roman" panose="02020603050405020304" pitchFamily="18" charset="0"/>
                <a:cs typeface="Times New Roman" panose="02020603050405020304" pitchFamily="18" charset="0"/>
              </a:rPr>
              <a:t>sustain thermal stresses </a:t>
            </a:r>
            <a:r>
              <a:rPr lang="en-US" sz="2400" b="1" dirty="0">
                <a:latin typeface="Times New Roman" panose="02020603050405020304" pitchFamily="18" charset="0"/>
                <a:cs typeface="Times New Roman" panose="02020603050405020304" pitchFamily="18" charset="0"/>
              </a:rPr>
              <a:t>and </a:t>
            </a:r>
            <a:r>
              <a:rPr lang="en-US" sz="2400" b="1" u="sng" dirty="0">
                <a:latin typeface="Times New Roman" panose="02020603050405020304" pitchFamily="18" charset="0"/>
                <a:cs typeface="Times New Roman" panose="02020603050405020304" pitchFamily="18" charset="0"/>
              </a:rPr>
              <a:t>local overheating </a:t>
            </a:r>
            <a:r>
              <a:rPr lang="en-US" sz="2400" b="1" dirty="0">
                <a:latin typeface="Times New Roman" panose="02020603050405020304" pitchFamily="18" charset="0"/>
                <a:cs typeface="Times New Roman" panose="02020603050405020304" pitchFamily="18" charset="0"/>
              </a:rPr>
              <a:t>on </a:t>
            </a:r>
            <a:r>
              <a:rPr lang="en-US" sz="2400" b="1" dirty="0" smtClean="0">
                <a:latin typeface="Times New Roman" panose="02020603050405020304" pitchFamily="18" charset="0"/>
                <a:cs typeface="Times New Roman" panose="02020603050405020304" pitchFamily="18" charset="0"/>
              </a:rPr>
              <a:t>their </a:t>
            </a:r>
            <a:r>
              <a:rPr lang="en-US" sz="2400" b="1" dirty="0">
                <a:latin typeface="Times New Roman" panose="02020603050405020304" pitchFamily="18" charset="0"/>
                <a:cs typeface="Times New Roman" panose="02020603050405020304" pitchFamily="18" charset="0"/>
              </a:rPr>
              <a:t>surface of </a:t>
            </a:r>
            <a:r>
              <a:rPr lang="en-US" sz="2400" b="1" dirty="0" smtClean="0">
                <a:latin typeface="Times New Roman" panose="02020603050405020304" pitchFamily="18" charset="0"/>
                <a:cs typeface="Times New Roman" panose="02020603050405020304" pitchFamily="18" charset="0"/>
              </a:rPr>
              <a:t>gases </a:t>
            </a:r>
            <a:r>
              <a:rPr lang="en-US" sz="2400" b="1" dirty="0">
                <a:latin typeface="Times New Roman" panose="02020603050405020304" pitchFamily="18" charset="0"/>
                <a:cs typeface="Times New Roman" panose="02020603050405020304" pitchFamily="18" charset="0"/>
              </a:rPr>
              <a:t>that are coming out from combustion chambers.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So, </a:t>
            </a:r>
            <a:r>
              <a:rPr lang="en-US" sz="2400" b="1" dirty="0">
                <a:latin typeface="Times New Roman" panose="02020603050405020304" pitchFamily="18" charset="0"/>
                <a:cs typeface="Times New Roman" panose="02020603050405020304" pitchFamily="18" charset="0"/>
              </a:rPr>
              <a:t>t</a:t>
            </a:r>
            <a:r>
              <a:rPr lang="en-US" sz="2400" b="1" dirty="0" smtClean="0">
                <a:latin typeface="Times New Roman" panose="02020603050405020304" pitchFamily="18" charset="0"/>
                <a:cs typeface="Times New Roman" panose="02020603050405020304" pitchFamily="18" charset="0"/>
              </a:rPr>
              <a:t>he use </a:t>
            </a:r>
            <a:r>
              <a:rPr lang="en-US" sz="2400" b="1" dirty="0">
                <a:latin typeface="Times New Roman" panose="02020603050405020304" pitchFamily="18" charset="0"/>
                <a:cs typeface="Times New Roman" panose="02020603050405020304" pitchFamily="18" charset="0"/>
              </a:rPr>
              <a:t>of </a:t>
            </a:r>
            <a:r>
              <a:rPr lang="en-US" sz="2400" b="1" u="sng" dirty="0">
                <a:latin typeface="Times New Roman" panose="02020603050405020304" pitchFamily="18" charset="0"/>
                <a:cs typeface="Times New Roman" panose="02020603050405020304" pitchFamily="18" charset="0"/>
              </a:rPr>
              <a:t>titanium or its alloy </a:t>
            </a:r>
            <a:r>
              <a:rPr lang="en-US" sz="2400" b="1" dirty="0">
                <a:latin typeface="Times New Roman" panose="02020603050405020304" pitchFamily="18" charset="0"/>
                <a:cs typeface="Times New Roman" panose="02020603050405020304" pitchFamily="18" charset="0"/>
              </a:rPr>
              <a:t>is very meaningful because it </a:t>
            </a:r>
            <a:r>
              <a:rPr lang="en-US" sz="2400" b="1" u="sng" dirty="0">
                <a:latin typeface="Times New Roman" panose="02020603050405020304" pitchFamily="18" charset="0"/>
                <a:cs typeface="Times New Roman" panose="02020603050405020304" pitchFamily="18" charset="0"/>
              </a:rPr>
              <a:t>has a great strength</a:t>
            </a:r>
            <a:r>
              <a:rPr lang="en-US"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durability</a:t>
            </a:r>
            <a:r>
              <a:rPr lang="en-US" sz="2400" b="1" dirty="0">
                <a:latin typeface="Times New Roman" panose="02020603050405020304" pitchFamily="18" charset="0"/>
                <a:cs typeface="Times New Roman" panose="02020603050405020304" pitchFamily="18" charset="0"/>
              </a:rPr>
              <a:t> and </a:t>
            </a:r>
            <a:r>
              <a:rPr lang="en-US" sz="2400" b="1" u="sng" dirty="0">
                <a:latin typeface="Times New Roman" panose="02020603050405020304" pitchFamily="18" charset="0"/>
                <a:cs typeface="Times New Roman" panose="02020603050405020304" pitchFamily="18" charset="0"/>
              </a:rPr>
              <a:t>having such a properties </a:t>
            </a:r>
            <a:r>
              <a:rPr lang="en-US" sz="2400" b="1" dirty="0">
                <a:latin typeface="Times New Roman" panose="02020603050405020304" pitchFamily="18" charset="0"/>
                <a:cs typeface="Times New Roman" panose="02020603050405020304" pitchFamily="18" charset="0"/>
              </a:rPr>
              <a:t>that makes it useful in construction of turbine blades.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Titanium </a:t>
            </a:r>
            <a:r>
              <a:rPr lang="en-US" sz="2400" b="1" dirty="0">
                <a:latin typeface="Times New Roman" panose="02020603050405020304" pitchFamily="18" charset="0"/>
                <a:cs typeface="Times New Roman" panose="02020603050405020304" pitchFamily="18" charset="0"/>
              </a:rPr>
              <a:t>is also </a:t>
            </a:r>
            <a:r>
              <a:rPr lang="en-US" sz="2400" b="1" u="sng" dirty="0">
                <a:latin typeface="Times New Roman" panose="02020603050405020304" pitchFamily="18" charset="0"/>
                <a:cs typeface="Times New Roman" panose="02020603050405020304" pitchFamily="18" charset="0"/>
              </a:rPr>
              <a:t>up to 40 percent less dense</a:t>
            </a:r>
            <a:r>
              <a:rPr lang="en-US" sz="2400" b="1" dirty="0">
                <a:latin typeface="Times New Roman" panose="02020603050405020304" pitchFamily="18" charset="0"/>
                <a:cs typeface="Times New Roman" panose="02020603050405020304" pitchFamily="18" charset="0"/>
              </a:rPr>
              <a:t> than any other material giving </a:t>
            </a:r>
            <a:r>
              <a:rPr lang="en-US" sz="2400" b="1" u="sng" dirty="0">
                <a:latin typeface="Times New Roman" panose="02020603050405020304" pitchFamily="18" charset="0"/>
                <a:cs typeface="Times New Roman" panose="02020603050405020304" pitchFamily="18" charset="0"/>
              </a:rPr>
              <a:t>a high </a:t>
            </a:r>
            <a:r>
              <a:rPr lang="en-US" sz="2400" b="1" dirty="0">
                <a:latin typeface="Times New Roman" panose="02020603050405020304" pitchFamily="18" charset="0"/>
                <a:cs typeface="Times New Roman" panose="02020603050405020304" pitchFamily="18" charset="0"/>
              </a:rPr>
              <a:t>enough </a:t>
            </a:r>
            <a:r>
              <a:rPr lang="en-US" sz="2400" b="1" u="sng" dirty="0">
                <a:latin typeface="Times New Roman" panose="02020603050405020304" pitchFamily="18" charset="0"/>
                <a:cs typeface="Times New Roman" panose="02020603050405020304" pitchFamily="18" charset="0"/>
              </a:rPr>
              <a:t>strength to weight ratio</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This </a:t>
            </a:r>
            <a:r>
              <a:rPr lang="en-US" sz="2400" b="1" dirty="0">
                <a:latin typeface="Times New Roman" panose="02020603050405020304" pitchFamily="18" charset="0"/>
                <a:cs typeface="Times New Roman" panose="02020603050405020304" pitchFamily="18" charset="0"/>
              </a:rPr>
              <a:t>means that </a:t>
            </a:r>
            <a:r>
              <a:rPr lang="en-US" sz="2400" b="1" u="sng" dirty="0">
                <a:latin typeface="Times New Roman" panose="02020603050405020304" pitchFamily="18" charset="0"/>
                <a:cs typeface="Times New Roman" panose="02020603050405020304" pitchFamily="18" charset="0"/>
              </a:rPr>
              <a:t>a small quantity</a:t>
            </a:r>
            <a:r>
              <a:rPr lang="en-US" sz="2400" b="1" dirty="0">
                <a:latin typeface="Times New Roman" panose="02020603050405020304" pitchFamily="18" charset="0"/>
                <a:cs typeface="Times New Roman" panose="02020603050405020304" pitchFamily="18" charset="0"/>
              </a:rPr>
              <a:t> of it has </a:t>
            </a:r>
            <a:r>
              <a:rPr lang="en-US" sz="2400" b="1" u="sng" dirty="0">
                <a:latin typeface="Times New Roman" panose="02020603050405020304" pitchFamily="18" charset="0"/>
                <a:cs typeface="Times New Roman" panose="02020603050405020304" pitchFamily="18" charset="0"/>
              </a:rPr>
              <a:t>an equal strength of a larger quantity </a:t>
            </a:r>
            <a:r>
              <a:rPr lang="en-US" sz="2400" b="1" dirty="0">
                <a:latin typeface="Times New Roman" panose="02020603050405020304" pitchFamily="18" charset="0"/>
                <a:cs typeface="Times New Roman" panose="02020603050405020304" pitchFamily="18" charset="0"/>
              </a:rPr>
              <a:t>of such a </a:t>
            </a:r>
            <a:r>
              <a:rPr lang="en-US" sz="2400" b="1" u="sng" dirty="0">
                <a:latin typeface="Times New Roman" panose="02020603050405020304" pitchFamily="18" charset="0"/>
                <a:cs typeface="Times New Roman" panose="02020603050405020304" pitchFamily="18" charset="0"/>
              </a:rPr>
              <a:t>nickel </a:t>
            </a:r>
            <a:r>
              <a:rPr lang="en-US" sz="2400" b="1" dirty="0">
                <a:latin typeface="Times New Roman" panose="02020603050405020304" pitchFamily="18" charset="0"/>
                <a:cs typeface="Times New Roman" panose="02020603050405020304" pitchFamily="18" charset="0"/>
              </a:rPr>
              <a:t>or </a:t>
            </a:r>
            <a:r>
              <a:rPr lang="en-US" sz="2400" b="1" u="sng" dirty="0">
                <a:latin typeface="Times New Roman" panose="02020603050405020304" pitchFamily="18" charset="0"/>
                <a:cs typeface="Times New Roman" panose="02020603050405020304" pitchFamily="18" charset="0"/>
              </a:rPr>
              <a:t>aluminum</a:t>
            </a:r>
            <a:r>
              <a:rPr lang="en-US" sz="2400" b="1" dirty="0">
                <a:latin typeface="Times New Roman" panose="02020603050405020304" pitchFamily="18" charset="0"/>
                <a:cs typeface="Times New Roman" panose="02020603050405020304" pitchFamily="18" charset="0"/>
              </a:rPr>
              <a:t> based alloy.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In order to overcome these difficulties the application of advanced and modern </a:t>
            </a:r>
            <a:r>
              <a:rPr lang="en-US" sz="2700" b="1" u="sng" dirty="0">
                <a:latin typeface="Times New Roman" panose="02020603050405020304" pitchFamily="18" charset="0"/>
                <a:cs typeface="Times New Roman" panose="02020603050405020304" pitchFamily="18" charset="0"/>
              </a:rPr>
              <a:t>alloys or super alloys </a:t>
            </a:r>
            <a:r>
              <a:rPr lang="en-US" sz="2700" b="1" dirty="0">
                <a:latin typeface="Times New Roman" panose="02020603050405020304" pitchFamily="18" charset="0"/>
                <a:cs typeface="Times New Roman" panose="02020603050405020304" pitchFamily="18" charset="0"/>
              </a:rPr>
              <a:t>is being introduced in aviation </a:t>
            </a:r>
            <a:r>
              <a:rPr lang="en-US" sz="2700" b="1" dirty="0" smtClean="0">
                <a:latin typeface="Times New Roman" panose="02020603050405020304" pitchFamily="18" charset="0"/>
                <a:cs typeface="Times New Roman" panose="02020603050405020304" pitchFamily="18" charset="0"/>
              </a:rPr>
              <a:t>industries.</a:t>
            </a:r>
            <a:endParaRPr lang="en-US" sz="27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9405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2" name="Picture 2" descr="صورة ذات صل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800" y="584616"/>
            <a:ext cx="11206399" cy="577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3844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5675"/>
          </a:xfrm>
        </p:spPr>
        <p:txBody>
          <a:bodyPr>
            <a:normAutofit fontScale="90000"/>
          </a:bodyPr>
          <a:lstStyle/>
          <a:p>
            <a:r>
              <a:rPr lang="en-US" sz="2400" b="1" u="sng" dirty="0">
                <a:latin typeface="Times New Roman" panose="02020603050405020304" pitchFamily="18" charset="0"/>
                <a:cs typeface="Times New Roman" panose="02020603050405020304" pitchFamily="18" charset="0"/>
              </a:rPr>
              <a:t>Titanium</a:t>
            </a:r>
            <a:r>
              <a:rPr lang="en-US" sz="2400" b="1" dirty="0">
                <a:latin typeface="Times New Roman" panose="02020603050405020304" pitchFamily="18" charset="0"/>
                <a:cs typeface="Times New Roman" panose="02020603050405020304" pitchFamily="18" charset="0"/>
              </a:rPr>
              <a:t> is very easily forged and </a:t>
            </a:r>
            <a:r>
              <a:rPr lang="en-US" sz="2400" b="1" dirty="0" smtClean="0">
                <a:latin typeface="Times New Roman" panose="02020603050405020304" pitchFamily="18" charset="0"/>
                <a:cs typeface="Times New Roman" panose="02020603050405020304" pitchFamily="18" charset="0"/>
              </a:rPr>
              <a:t>cast </a:t>
            </a:r>
            <a:r>
              <a:rPr lang="en-US" sz="2400" b="1" dirty="0">
                <a:latin typeface="Times New Roman" panose="02020603050405020304" pitchFamily="18" charset="0"/>
                <a:cs typeface="Times New Roman" panose="02020603050405020304" pitchFamily="18" charset="0"/>
              </a:rPr>
              <a:t>into various forms.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Also, </a:t>
            </a:r>
            <a:r>
              <a:rPr lang="en-US" sz="2400" b="1" dirty="0">
                <a:latin typeface="Times New Roman" panose="02020603050405020304" pitchFamily="18" charset="0"/>
                <a:cs typeface="Times New Roman" panose="02020603050405020304" pitchFamily="18" charset="0"/>
              </a:rPr>
              <a:t>its alloys are very </a:t>
            </a:r>
            <a:r>
              <a:rPr lang="en-US" sz="2400" b="1" u="sng" dirty="0">
                <a:latin typeface="Times New Roman" panose="02020603050405020304" pitchFamily="18" charset="0"/>
                <a:cs typeface="Times New Roman" panose="02020603050405020304" pitchFamily="18" charset="0"/>
              </a:rPr>
              <a:t>resistive against corrosion and oxidation </a:t>
            </a:r>
            <a:r>
              <a:rPr lang="en-US" sz="2400" b="1" dirty="0">
                <a:latin typeface="Times New Roman" panose="02020603050405020304" pitchFamily="18" charset="0"/>
                <a:cs typeface="Times New Roman" panose="02020603050405020304" pitchFamily="18" charset="0"/>
              </a:rPr>
              <a:t>changes occurring in environment.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smtClean="0">
                <a:latin typeface="Times New Roman" panose="02020603050405020304" pitchFamily="18" charset="0"/>
                <a:cs typeface="Times New Roman" panose="02020603050405020304" pitchFamily="18" charset="0"/>
              </a:rPr>
              <a:t>The </a:t>
            </a:r>
            <a:r>
              <a:rPr lang="en-US" sz="2400" b="1" u="sng" dirty="0">
                <a:latin typeface="Times New Roman" panose="02020603050405020304" pitchFamily="18" charset="0"/>
                <a:cs typeface="Times New Roman" panose="02020603050405020304" pitchFamily="18" charset="0"/>
              </a:rPr>
              <a:t>modern technology </a:t>
            </a:r>
            <a:r>
              <a:rPr lang="en-US" sz="2400" b="1" dirty="0">
                <a:latin typeface="Times New Roman" panose="02020603050405020304" pitchFamily="18" charset="0"/>
                <a:cs typeface="Times New Roman" panose="02020603050405020304" pitchFamily="18" charset="0"/>
              </a:rPr>
              <a:t>of manufacturing the turbine blade is also </a:t>
            </a:r>
            <a:r>
              <a:rPr lang="en-US" sz="2400" b="1" u="sng" dirty="0">
                <a:latin typeface="Times New Roman" panose="02020603050405020304" pitchFamily="18" charset="0"/>
                <a:cs typeface="Times New Roman" panose="02020603050405020304" pitchFamily="18" charset="0"/>
              </a:rPr>
              <a:t>uses the alloy grain </a:t>
            </a:r>
            <a:r>
              <a:rPr lang="en-US" sz="2400" b="1" dirty="0">
                <a:latin typeface="Times New Roman" panose="02020603050405020304" pitchFamily="18" charset="0"/>
                <a:cs typeface="Times New Roman" panose="02020603050405020304" pitchFamily="18" charset="0"/>
              </a:rPr>
              <a:t>in the </a:t>
            </a:r>
            <a:r>
              <a:rPr lang="en-US" sz="2400" b="1" u="sng" dirty="0">
                <a:latin typeface="Times New Roman" panose="02020603050405020304" pitchFamily="18" charset="0"/>
                <a:cs typeface="Times New Roman" panose="02020603050405020304" pitchFamily="18" charset="0"/>
              </a:rPr>
              <a:t>single crystal blade </a:t>
            </a:r>
            <a:r>
              <a:rPr lang="en-US" sz="2400" b="1" dirty="0">
                <a:latin typeface="Times New Roman" panose="02020603050405020304" pitchFamily="18" charset="0"/>
                <a:cs typeface="Times New Roman" panose="02020603050405020304" pitchFamily="18" charset="0"/>
              </a:rPr>
              <a:t>which increases its elastic properties and in turn, </a:t>
            </a:r>
            <a:r>
              <a:rPr lang="en-US" sz="2400" b="1" u="sng" dirty="0">
                <a:latin typeface="Times New Roman" panose="02020603050405020304" pitchFamily="18" charset="0"/>
                <a:cs typeface="Times New Roman" panose="02020603050405020304" pitchFamily="18" charset="0"/>
              </a:rPr>
              <a:t>the natural vibration frequencies </a:t>
            </a:r>
            <a:r>
              <a:rPr lang="en-US" sz="2400" b="1" dirty="0">
                <a:latin typeface="Times New Roman" panose="02020603050405020304" pitchFamily="18" charset="0"/>
                <a:cs typeface="Times New Roman" panose="02020603050405020304" pitchFamily="18" charset="0"/>
              </a:rPr>
              <a:t>of blade can be controlled.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However, the biggest change has occurred in the </a:t>
            </a:r>
            <a:r>
              <a:rPr lang="en-US" sz="2400" b="1" u="sng" dirty="0">
                <a:latin typeface="Times New Roman" panose="02020603050405020304" pitchFamily="18" charset="0"/>
                <a:cs typeface="Times New Roman" panose="02020603050405020304" pitchFamily="18" charset="0"/>
              </a:rPr>
              <a:t>nickel</a:t>
            </a:r>
            <a:r>
              <a:rPr lang="en-US" sz="2400" b="1" dirty="0">
                <a:latin typeface="Times New Roman" panose="02020603050405020304" pitchFamily="18" charset="0"/>
                <a:cs typeface="Times New Roman" panose="02020603050405020304" pitchFamily="18" charset="0"/>
              </a:rPr>
              <a:t>, where </a:t>
            </a:r>
            <a:r>
              <a:rPr lang="en-US" sz="2400" b="1" u="sng" dirty="0">
                <a:latin typeface="Times New Roman" panose="02020603050405020304" pitchFamily="18" charset="0"/>
                <a:cs typeface="Times New Roman" panose="02020603050405020304" pitchFamily="18" charset="0"/>
              </a:rPr>
              <a:t>high levels of tungsten </a:t>
            </a:r>
            <a:r>
              <a:rPr lang="en-US" sz="2400" b="1" dirty="0">
                <a:latin typeface="Times New Roman" panose="02020603050405020304" pitchFamily="18" charset="0"/>
                <a:cs typeface="Times New Roman" panose="02020603050405020304" pitchFamily="18" charset="0"/>
              </a:rPr>
              <a:t>and </a:t>
            </a:r>
            <a:r>
              <a:rPr lang="en-US" sz="2400" b="1" u="sng" dirty="0">
                <a:latin typeface="Times New Roman" panose="02020603050405020304" pitchFamily="18" charset="0"/>
                <a:cs typeface="Times New Roman" panose="02020603050405020304" pitchFamily="18" charset="0"/>
              </a:rPr>
              <a:t>rhenium</a:t>
            </a:r>
            <a:r>
              <a:rPr lang="en-US" sz="2400" b="1" dirty="0">
                <a:latin typeface="Times New Roman" panose="02020603050405020304" pitchFamily="18" charset="0"/>
                <a:cs typeface="Times New Roman" panose="02020603050405020304" pitchFamily="18" charset="0"/>
              </a:rPr>
              <a:t> are present.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dirty="0"/>
              <a:t/>
            </a:r>
            <a:br>
              <a:rPr lang="en-US" sz="2400" dirty="0"/>
            </a:br>
            <a:r>
              <a:rPr lang="en-US" sz="2400" b="1" dirty="0" smtClean="0">
                <a:latin typeface="Times New Roman" panose="02020603050405020304" pitchFamily="18" charset="0"/>
                <a:cs typeface="Times New Roman" panose="02020603050405020304" pitchFamily="18" charset="0"/>
              </a:rPr>
              <a:t>These </a:t>
            </a:r>
            <a:r>
              <a:rPr lang="en-US" sz="2400" b="1" dirty="0">
                <a:latin typeface="Times New Roman" panose="02020603050405020304" pitchFamily="18" charset="0"/>
                <a:cs typeface="Times New Roman" panose="02020603050405020304" pitchFamily="18" charset="0"/>
              </a:rPr>
              <a:t>elements are very effective in </a:t>
            </a:r>
            <a:r>
              <a:rPr lang="en-US" sz="2400" b="1" u="sng" dirty="0">
                <a:latin typeface="Times New Roman" panose="02020603050405020304" pitchFamily="18" charset="0"/>
                <a:cs typeface="Times New Roman" panose="02020603050405020304" pitchFamily="18" charset="0"/>
              </a:rPr>
              <a:t>solution </a:t>
            </a:r>
            <a:r>
              <a:rPr lang="en-US" sz="2400" b="1" u="sng" dirty="0" smtClean="0">
                <a:latin typeface="Times New Roman" panose="02020603050405020304" pitchFamily="18" charset="0"/>
                <a:cs typeface="Times New Roman" panose="02020603050405020304" pitchFamily="18" charset="0"/>
              </a:rPr>
              <a:t>strengthening</a:t>
            </a:r>
            <a:r>
              <a:rPr lang="en-US" sz="2400" b="1" dirty="0" smtClean="0">
                <a:latin typeface="Times New Roman" panose="02020603050405020304" pitchFamily="18" charset="0"/>
                <a:cs typeface="Times New Roman" panose="02020603050405020304" pitchFamily="18" charset="0"/>
              </a:rPr>
              <a:t>.</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An </a:t>
            </a:r>
            <a:r>
              <a:rPr lang="en-US" sz="2400" b="1" u="sng" dirty="0">
                <a:latin typeface="Times New Roman" panose="02020603050405020304" pitchFamily="18" charset="0"/>
                <a:cs typeface="Times New Roman" panose="02020603050405020304" pitchFamily="18" charset="0"/>
              </a:rPr>
              <a:t>important recent contribution </a:t>
            </a:r>
            <a:r>
              <a:rPr lang="en-US" sz="2400" b="1" dirty="0">
                <a:latin typeface="Times New Roman" panose="02020603050405020304" pitchFamily="18" charset="0"/>
                <a:cs typeface="Times New Roman" panose="02020603050405020304" pitchFamily="18" charset="0"/>
              </a:rPr>
              <a:t>has come from the </a:t>
            </a:r>
            <a:r>
              <a:rPr lang="en-US" sz="2400" b="1" u="sng" dirty="0">
                <a:latin typeface="Times New Roman" panose="02020603050405020304" pitchFamily="18" charset="0"/>
                <a:cs typeface="Times New Roman" panose="02020603050405020304" pitchFamily="18" charset="0"/>
              </a:rPr>
              <a:t>alignment of the alloy grain in the single crystal blade</a:t>
            </a:r>
            <a:r>
              <a:rPr lang="en-US" sz="2400" b="1" dirty="0">
                <a:latin typeface="Times New Roman" panose="02020603050405020304" pitchFamily="18" charset="0"/>
                <a:cs typeface="Times New Roman" panose="02020603050405020304" pitchFamily="18" charset="0"/>
              </a:rPr>
              <a:t>, which has allowed the elastic properties of the material to be controlled more closely.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These </a:t>
            </a:r>
            <a:r>
              <a:rPr lang="en-US" sz="2400" b="1" dirty="0">
                <a:latin typeface="Times New Roman" panose="02020603050405020304" pitchFamily="18" charset="0"/>
                <a:cs typeface="Times New Roman" panose="02020603050405020304" pitchFamily="18" charset="0"/>
              </a:rPr>
              <a:t>properties in turn </a:t>
            </a:r>
            <a:r>
              <a:rPr lang="en-US" sz="2400" b="1" u="sng" dirty="0">
                <a:latin typeface="Times New Roman" panose="02020603050405020304" pitchFamily="18" charset="0"/>
                <a:cs typeface="Times New Roman" panose="02020603050405020304" pitchFamily="18" charset="0"/>
              </a:rPr>
              <a:t>control the natural vibration frequencies </a:t>
            </a:r>
            <a:r>
              <a:rPr lang="en-US" sz="2400" b="1" dirty="0">
                <a:latin typeface="Times New Roman" panose="02020603050405020304" pitchFamily="18" charset="0"/>
                <a:cs typeface="Times New Roman" panose="02020603050405020304" pitchFamily="18" charset="0"/>
              </a:rPr>
              <a:t>of the </a:t>
            </a:r>
            <a:r>
              <a:rPr lang="en-US" sz="2400" b="1" dirty="0" smtClean="0">
                <a:latin typeface="Times New Roman" panose="02020603050405020304" pitchFamily="18" charset="0"/>
                <a:cs typeface="Times New Roman" panose="02020603050405020304" pitchFamily="18" charset="0"/>
              </a:rPr>
              <a:t>blade.</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4811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991225"/>
          </a:xfrm>
        </p:spPr>
        <p:txBody>
          <a:bodyPr/>
          <a:lstStyle/>
          <a:p>
            <a:endParaRPr lang="en-US" dirty="0"/>
          </a:p>
        </p:txBody>
      </p:sp>
      <p:pic>
        <p:nvPicPr>
          <p:cNvPr id="32770" name="Picture 2"/>
          <p:cNvPicPr>
            <a:picLocks noChangeAspect="1" noChangeArrowheads="1"/>
          </p:cNvPicPr>
          <p:nvPr/>
        </p:nvPicPr>
        <p:blipFill>
          <a:blip r:embed="rId2" cstate="print"/>
          <a:srcRect/>
          <a:stretch>
            <a:fillRect/>
          </a:stretch>
        </p:blipFill>
        <p:spPr bwMode="auto">
          <a:xfrm>
            <a:off x="838200" y="285728"/>
            <a:ext cx="10515600" cy="6286544"/>
          </a:xfrm>
          <a:prstGeom prst="rect">
            <a:avLst/>
          </a:prstGeom>
          <a:noFill/>
          <a:ln w="9525">
            <a:noFill/>
            <a:miter lim="800000"/>
            <a:headEnd/>
            <a:tailEnd/>
          </a:ln>
          <a:effectLst/>
        </p:spPr>
      </p:pic>
      <p:sp>
        <p:nvSpPr>
          <p:cNvPr id="2" name="Slide Number Placeholder 1"/>
          <p:cNvSpPr>
            <a:spLocks noGrp="1"/>
          </p:cNvSpPr>
          <p:nvPr>
            <p:ph type="sldNum" sz="quarter" idx="12"/>
          </p:nvPr>
        </p:nvSpPr>
        <p:spPr/>
        <p:txBody>
          <a:bodyPr/>
          <a:lstStyle/>
          <a:p>
            <a:fld id="{147F2191-BF5C-443C-8384-D1190E085FF5}" type="slidenum">
              <a:rPr lang="ar-IQ" smtClean="0"/>
              <a:pPr/>
              <a:t>18</a:t>
            </a:fld>
            <a:endParaRPr lang="ar-IQ"/>
          </a:p>
        </p:txBody>
      </p:sp>
    </p:spTree>
    <p:extLst>
      <p:ext uri="{BB962C8B-B14F-4D97-AF65-F5344CB8AC3E}">
        <p14:creationId xmlns:p14="http://schemas.microsoft.com/office/powerpoint/2010/main" val="5540694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1765479" y="875763"/>
            <a:ext cx="9241841" cy="4739425"/>
          </a:xfrm>
          <a:prstGeom prst="rect">
            <a:avLst/>
          </a:prstGeom>
        </p:spPr>
      </p:pic>
      <p:sp>
        <p:nvSpPr>
          <p:cNvPr id="4" name="Rectangle 3"/>
          <p:cNvSpPr/>
          <p:nvPr/>
        </p:nvSpPr>
        <p:spPr>
          <a:xfrm>
            <a:off x="3078051" y="5691156"/>
            <a:ext cx="7547019" cy="646331"/>
          </a:xfrm>
          <a:prstGeom prst="rect">
            <a:avLst/>
          </a:prstGeom>
        </p:spPr>
        <p:txBody>
          <a:bodyPr wrap="square">
            <a:spAutoFit/>
          </a:bodyPr>
          <a:lstStyle/>
          <a:p>
            <a:pPr algn="ctr"/>
            <a:r>
              <a:rPr lang="en-US" b="1" dirty="0">
                <a:solidFill>
                  <a:srgbClr val="000000"/>
                </a:solidFill>
                <a:latin typeface="Book Antiqua" panose="02040602050305030304" pitchFamily="18" charset="0"/>
                <a:ea typeface="Book Antiqua" panose="02040602050305030304" pitchFamily="18" charset="0"/>
                <a:cs typeface="Book Antiqua" panose="02040602050305030304" pitchFamily="18" charset="0"/>
              </a:rPr>
              <a:t>Relative creep deformation of </a:t>
            </a:r>
            <a:r>
              <a:rPr lang="en-US" b="1" dirty="0" err="1">
                <a:solidFill>
                  <a:srgbClr val="000000"/>
                </a:solidFill>
                <a:latin typeface="Book Antiqua" panose="02040602050305030304" pitchFamily="18" charset="0"/>
                <a:ea typeface="Book Antiqua" panose="02040602050305030304" pitchFamily="18" charset="0"/>
                <a:cs typeface="Book Antiqua" panose="02040602050305030304" pitchFamily="18" charset="0"/>
              </a:rPr>
              <a:t>equiaxed</a:t>
            </a:r>
            <a:r>
              <a:rPr lang="en-US" b="1" dirty="0">
                <a:solidFill>
                  <a:srgbClr val="000000"/>
                </a:solidFill>
                <a:latin typeface="Book Antiqua" panose="02040602050305030304" pitchFamily="18" charset="0"/>
                <a:ea typeface="Book Antiqua" panose="02040602050305030304" pitchFamily="18" charset="0"/>
                <a:cs typeface="Book Antiqua" panose="02040602050305030304" pitchFamily="18" charset="0"/>
              </a:rPr>
              <a:t>, DS and SC </a:t>
            </a:r>
            <a:r>
              <a:rPr lang="en-US" b="1" dirty="0" err="1">
                <a:solidFill>
                  <a:srgbClr val="000000"/>
                </a:solidFill>
                <a:latin typeface="Book Antiqua" panose="02040602050305030304" pitchFamily="18" charset="0"/>
                <a:ea typeface="Book Antiqua" panose="02040602050305030304" pitchFamily="18" charset="0"/>
                <a:cs typeface="Book Antiqua" panose="02040602050305030304" pitchFamily="18" charset="0"/>
              </a:rPr>
              <a:t>superalloy</a:t>
            </a:r>
            <a:r>
              <a:rPr lang="en-US" b="1" dirty="0">
                <a:solidFill>
                  <a:srgbClr val="000000"/>
                </a:solidFill>
                <a:latin typeface="Book Antiqua" panose="02040602050305030304" pitchFamily="18" charset="0"/>
                <a:ea typeface="Book Antiqua" panose="02040602050305030304" pitchFamily="18" charset="0"/>
                <a:cs typeface="Book Antiqua" panose="02040602050305030304" pitchFamily="18" charset="0"/>
              </a:rPr>
              <a:t> castings (schematic</a:t>
            </a:r>
            <a:endParaRPr lang="en-US" b="1" dirty="0"/>
          </a:p>
        </p:txBody>
      </p:sp>
    </p:spTree>
    <p:extLst>
      <p:ext uri="{BB962C8B-B14F-4D97-AF65-F5344CB8AC3E}">
        <p14:creationId xmlns:p14="http://schemas.microsoft.com/office/powerpoint/2010/main" val="4022284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0"/>
            <a:ext cx="10515600" cy="6857999"/>
          </a:xfrm>
          <a:prstGeom prst="rect">
            <a:avLst/>
          </a:prstGeom>
        </p:spPr>
      </p:pic>
    </p:spTree>
    <p:extLst>
      <p:ext uri="{BB962C8B-B14F-4D97-AF65-F5344CB8AC3E}">
        <p14:creationId xmlns:p14="http://schemas.microsoft.com/office/powerpoint/2010/main" val="216290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549" y="378004"/>
            <a:ext cx="11127347" cy="6100069"/>
          </a:xfrm>
        </p:spPr>
        <p:txBody>
          <a:bodyPr>
            <a:normAutofit fontScale="90000"/>
          </a:bodyPr>
          <a:lstStyle/>
          <a:p>
            <a:r>
              <a:rPr lang="en-US" sz="2400" b="1" u="sng" dirty="0">
                <a:latin typeface="Times New Roman" panose="02020603050405020304" pitchFamily="18" charset="0"/>
                <a:cs typeface="Times New Roman" panose="02020603050405020304" pitchFamily="18" charset="0"/>
              </a:rPr>
              <a:t>To achieve increased creep strength</a:t>
            </a:r>
            <a:r>
              <a:rPr lang="en-US" sz="2400" b="1" dirty="0">
                <a:latin typeface="Times New Roman" panose="02020603050405020304" pitchFamily="18" charset="0"/>
                <a:cs typeface="Times New Roman" panose="02020603050405020304" pitchFamily="18" charset="0"/>
              </a:rPr>
              <a:t>, successively </a:t>
            </a:r>
            <a:r>
              <a:rPr lang="en-US" sz="2400" b="1" dirty="0" smtClean="0">
                <a:latin typeface="Times New Roman" panose="02020603050405020304" pitchFamily="18" charset="0"/>
                <a:cs typeface="Times New Roman" panose="02020603050405020304" pitchFamily="18" charset="0"/>
              </a:rPr>
              <a:t>higher levels </a:t>
            </a:r>
            <a:r>
              <a:rPr lang="en-US" sz="2400" b="1" dirty="0">
                <a:latin typeface="Times New Roman" panose="02020603050405020304" pitchFamily="18" charset="0"/>
                <a:cs typeface="Times New Roman" panose="02020603050405020304" pitchFamily="18" charset="0"/>
              </a:rPr>
              <a:t>of alloying additions </a:t>
            </a:r>
            <a:r>
              <a:rPr lang="en-US" sz="2400" b="1" u="sng" dirty="0">
                <a:latin typeface="Times New Roman" panose="02020603050405020304" pitchFamily="18" charset="0"/>
                <a:cs typeface="Times New Roman" panose="02020603050405020304" pitchFamily="18" charset="0"/>
              </a:rPr>
              <a:t>(Al, </a:t>
            </a:r>
            <a:r>
              <a:rPr lang="en-US" sz="2400" b="1" u="sng" dirty="0" err="1">
                <a:latin typeface="Times New Roman" panose="02020603050405020304" pitchFamily="18" charset="0"/>
                <a:cs typeface="Times New Roman" panose="02020603050405020304" pitchFamily="18" charset="0"/>
              </a:rPr>
              <a:t>Ti</a:t>
            </a:r>
            <a:r>
              <a:rPr lang="en-US" sz="2400" b="1" u="sng" dirty="0">
                <a:latin typeface="Times New Roman" panose="02020603050405020304" pitchFamily="18" charset="0"/>
                <a:cs typeface="Times New Roman" panose="02020603050405020304" pitchFamily="18" charset="0"/>
              </a:rPr>
              <a:t>, Ta, Re, W) </a:t>
            </a:r>
            <a:r>
              <a:rPr lang="en-US" sz="2400" b="1" dirty="0">
                <a:latin typeface="Times New Roman" panose="02020603050405020304" pitchFamily="18" charset="0"/>
                <a:cs typeface="Times New Roman" panose="02020603050405020304" pitchFamily="18" charset="0"/>
              </a:rPr>
              <a:t>have been used to increase the levels of precipitate and substitution strengthening.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However</a:t>
            </a:r>
            <a:r>
              <a:rPr lang="en-US"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as the level of alloying has </a:t>
            </a:r>
            <a:r>
              <a:rPr lang="en-US" sz="2400" b="1" u="sng" dirty="0" smtClean="0">
                <a:latin typeface="Times New Roman" panose="02020603050405020304" pitchFamily="18" charset="0"/>
                <a:cs typeface="Times New Roman" panose="02020603050405020304" pitchFamily="18" charset="0"/>
              </a:rPr>
              <a:t>increased</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the </a:t>
            </a:r>
            <a:r>
              <a:rPr lang="en-US" sz="2400" b="1" u="sng" dirty="0">
                <a:latin typeface="Times New Roman" panose="02020603050405020304" pitchFamily="18" charset="0"/>
                <a:cs typeface="Times New Roman" panose="02020603050405020304" pitchFamily="18" charset="0"/>
              </a:rPr>
              <a:t>chromium additions </a:t>
            </a:r>
            <a:r>
              <a:rPr lang="en-US" sz="2400" b="1" dirty="0">
                <a:latin typeface="Times New Roman" panose="02020603050405020304" pitchFamily="18" charset="0"/>
                <a:cs typeface="Times New Roman" panose="02020603050405020304" pitchFamily="18" charset="0"/>
              </a:rPr>
              <a:t>have had to be significantly reduced to offset the increased tendency to reduce the limit ductility and reduced strength.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u="sng" dirty="0">
                <a:latin typeface="Times New Roman" panose="02020603050405020304" pitchFamily="18" charset="0"/>
                <a:cs typeface="Times New Roman" panose="02020603050405020304" pitchFamily="18" charset="0"/>
              </a:rPr>
              <a:t>Reduced chromium </a:t>
            </a:r>
            <a:r>
              <a:rPr lang="en-US" sz="2400" b="1" dirty="0">
                <a:latin typeface="Times New Roman" panose="02020603050405020304" pitchFamily="18" charset="0"/>
                <a:cs typeface="Times New Roman" panose="02020603050405020304" pitchFamily="18" charset="0"/>
              </a:rPr>
              <a:t>levels also significantly </a:t>
            </a:r>
            <a:r>
              <a:rPr lang="en-US" sz="2400" b="1" u="sng" dirty="0">
                <a:latin typeface="Times New Roman" panose="02020603050405020304" pitchFamily="18" charset="0"/>
                <a:cs typeface="Times New Roman" panose="02020603050405020304" pitchFamily="18" charset="0"/>
              </a:rPr>
              <a:t>reduce the corrosion resistance </a:t>
            </a:r>
            <a:r>
              <a:rPr lang="en-US" sz="2400" b="1" dirty="0">
                <a:latin typeface="Times New Roman" panose="02020603050405020304" pitchFamily="18" charset="0"/>
                <a:cs typeface="Times New Roman" panose="02020603050405020304" pitchFamily="18" charset="0"/>
              </a:rPr>
              <a:t>of the alloys.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This </a:t>
            </a:r>
            <a:r>
              <a:rPr lang="en-US" sz="2400" b="1" dirty="0">
                <a:latin typeface="Times New Roman" panose="02020603050405020304" pitchFamily="18" charset="0"/>
                <a:cs typeface="Times New Roman" panose="02020603050405020304" pitchFamily="18" charset="0"/>
              </a:rPr>
              <a:t>has necessitated the development of </a:t>
            </a:r>
            <a:r>
              <a:rPr lang="en-US" sz="2400" b="1" u="sng" dirty="0">
                <a:latin typeface="Times New Roman" panose="02020603050405020304" pitchFamily="18" charset="0"/>
                <a:cs typeface="Times New Roman" panose="02020603050405020304" pitchFamily="18" charset="0"/>
              </a:rPr>
              <a:t>a series of protective coating systems</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smtClean="0">
                <a:latin typeface="Times New Roman" panose="02020603050405020304" pitchFamily="18" charset="0"/>
                <a:cs typeface="Times New Roman" panose="02020603050405020304" pitchFamily="18" charset="0"/>
              </a:rPr>
              <a:t>The </a:t>
            </a:r>
            <a:r>
              <a:rPr lang="en-US" sz="2400" b="1" u="sng" dirty="0">
                <a:latin typeface="Times New Roman" panose="02020603050405020304" pitchFamily="18" charset="0"/>
                <a:cs typeface="Times New Roman" panose="02020603050405020304" pitchFamily="18" charset="0"/>
              </a:rPr>
              <a:t>coatings </a:t>
            </a:r>
            <a:r>
              <a:rPr lang="en-US" sz="2400" b="1" dirty="0">
                <a:latin typeface="Times New Roman" panose="02020603050405020304" pitchFamily="18" charset="0"/>
                <a:cs typeface="Times New Roman" panose="02020603050405020304" pitchFamily="18" charset="0"/>
              </a:rPr>
              <a:t>are applied to provide </a:t>
            </a:r>
            <a:r>
              <a:rPr lang="en-US" sz="2400" b="1" u="sng" dirty="0">
                <a:latin typeface="Times New Roman" panose="02020603050405020304" pitchFamily="18" charset="0"/>
                <a:cs typeface="Times New Roman" panose="02020603050405020304" pitchFamily="18" charset="0"/>
              </a:rPr>
              <a:t>increased component lifetimes </a:t>
            </a:r>
            <a:r>
              <a:rPr lang="en-US" sz="2400" b="1" dirty="0">
                <a:latin typeface="Times New Roman" panose="02020603050405020304" pitchFamily="18" charset="0"/>
                <a:cs typeface="Times New Roman" panose="02020603050405020304" pitchFamily="18" charset="0"/>
              </a:rPr>
              <a:t>but they often demonstrate </a:t>
            </a:r>
            <a:r>
              <a:rPr lang="en-US" sz="2400" b="1" u="sng" dirty="0">
                <a:latin typeface="Times New Roman" panose="02020603050405020304" pitchFamily="18" charset="0"/>
                <a:cs typeface="Times New Roman" panose="02020603050405020304" pitchFamily="18" charset="0"/>
              </a:rPr>
              <a:t>low strain </a:t>
            </a:r>
            <a:r>
              <a:rPr lang="en-US" sz="2400" b="1" dirty="0">
                <a:latin typeface="Times New Roman" panose="02020603050405020304" pitchFamily="18" charset="0"/>
                <a:cs typeface="Times New Roman" panose="02020603050405020304" pitchFamily="18" charset="0"/>
              </a:rPr>
              <a:t>to failure properties that can impact upon the </a:t>
            </a:r>
            <a:r>
              <a:rPr lang="en-US" sz="2400" b="1" dirty="0" err="1">
                <a:latin typeface="Times New Roman" panose="02020603050405020304" pitchFamily="18" charset="0"/>
                <a:cs typeface="Times New Roman" panose="02020603050405020304" pitchFamily="18" charset="0"/>
              </a:rPr>
              <a:t>thermo</a:t>
            </a:r>
            <a:r>
              <a:rPr lang="en-US" sz="2400" b="1" dirty="0">
                <a:latin typeface="Times New Roman" panose="02020603050405020304" pitchFamily="18" charset="0"/>
                <a:cs typeface="Times New Roman" panose="02020603050405020304" pitchFamily="18" charset="0"/>
              </a:rPr>
              <a:t> mechanical </a:t>
            </a:r>
            <a:r>
              <a:rPr lang="en-US" sz="2400" b="1" u="sng" dirty="0">
                <a:latin typeface="Times New Roman" panose="02020603050405020304" pitchFamily="18" charset="0"/>
                <a:cs typeface="Times New Roman" panose="02020603050405020304" pitchFamily="18" charset="0"/>
              </a:rPr>
              <a:t>fatigue endurance.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Alloys have been developed with varying degrees of success, </a:t>
            </a:r>
            <a:r>
              <a:rPr lang="en-US" sz="2700" b="1" dirty="0" smtClean="0">
                <a:latin typeface="Times New Roman" panose="02020603050405020304" pitchFamily="18" charset="0"/>
                <a:cs typeface="Times New Roman" panose="02020603050405020304" pitchFamily="18" charset="0"/>
              </a:rPr>
              <a:t>however </a:t>
            </a:r>
            <a:r>
              <a:rPr lang="en-US" sz="2700" b="1" u="sng" dirty="0">
                <a:latin typeface="Times New Roman" panose="02020603050405020304" pitchFamily="18" charset="0"/>
                <a:cs typeface="Times New Roman" panose="02020603050405020304" pitchFamily="18" charset="0"/>
              </a:rPr>
              <a:t>significant work is needed </a:t>
            </a:r>
            <a:r>
              <a:rPr lang="en-US" sz="2700" b="1" dirty="0">
                <a:latin typeface="Times New Roman" panose="02020603050405020304" pitchFamily="18" charset="0"/>
                <a:cs typeface="Times New Roman" panose="02020603050405020304" pitchFamily="18" charset="0"/>
              </a:rPr>
              <a:t>in this field </a:t>
            </a:r>
            <a:r>
              <a:rPr lang="en-US" sz="2700" b="1" u="sng" dirty="0">
                <a:latin typeface="Times New Roman" panose="02020603050405020304" pitchFamily="18" charset="0"/>
                <a:cs typeface="Times New Roman" panose="02020603050405020304" pitchFamily="18" charset="0"/>
              </a:rPr>
              <a:t>to develop alloy systems </a:t>
            </a:r>
            <a:r>
              <a:rPr lang="en-US" sz="2700" b="1" dirty="0">
                <a:latin typeface="Times New Roman" panose="02020603050405020304" pitchFamily="18" charset="0"/>
                <a:cs typeface="Times New Roman" panose="02020603050405020304" pitchFamily="18" charset="0"/>
              </a:rPr>
              <a:t>that address </a:t>
            </a:r>
            <a:r>
              <a:rPr lang="en-US" sz="2700" b="1" u="sng" dirty="0">
                <a:latin typeface="Times New Roman" panose="02020603050405020304" pitchFamily="18" charset="0"/>
                <a:cs typeface="Times New Roman" panose="02020603050405020304" pitchFamily="18" charset="0"/>
              </a:rPr>
              <a:t>not only the alloy, but its coating</a:t>
            </a:r>
            <a:r>
              <a:rPr lang="en-US" sz="2700" b="1" u="sng" dirty="0" smtClean="0">
                <a:latin typeface="Times New Roman" panose="02020603050405020304" pitchFamily="18" charset="0"/>
                <a:cs typeface="Times New Roman" panose="02020603050405020304" pitchFamily="18" charset="0"/>
              </a:rPr>
              <a:t>.</a:t>
            </a:r>
            <a:br>
              <a:rPr lang="en-US" sz="2700" b="1" u="sng" dirty="0" smtClean="0">
                <a:latin typeface="Times New Roman" panose="02020603050405020304" pitchFamily="18" charset="0"/>
                <a:cs typeface="Times New Roman" panose="02020603050405020304" pitchFamily="18" charset="0"/>
              </a:rPr>
            </a:br>
            <a:endParaRPr lang="en-US" sz="27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9475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https://upload.wikimedia.org/wikipedia/commons/thumb/7/7b/ThermalBarrierCoating.JPG/220px-ThermalBarrierCoating.JP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4215725" y="566670"/>
            <a:ext cx="3528812" cy="5162025"/>
          </a:xfrm>
          <a:prstGeom prst="rect">
            <a:avLst/>
          </a:prstGeom>
          <a:noFill/>
          <a:ln>
            <a:noFill/>
          </a:ln>
        </p:spPr>
      </p:pic>
      <p:sp>
        <p:nvSpPr>
          <p:cNvPr id="4" name="Rectangle 3"/>
          <p:cNvSpPr/>
          <p:nvPr/>
        </p:nvSpPr>
        <p:spPr>
          <a:xfrm>
            <a:off x="3971027" y="3244334"/>
            <a:ext cx="5090304" cy="2893100"/>
          </a:xfrm>
          <a:prstGeom prst="rect">
            <a:avLst/>
          </a:prstGeom>
        </p:spPr>
        <p:txBody>
          <a:bodyPr wrap="none">
            <a:spAutoFit/>
          </a:bodyPr>
          <a:lstStyle/>
          <a:p>
            <a:endParaRPr lang="en-US" dirty="0" smtClean="0">
              <a:latin typeface="Times New Roman" panose="02020603050405020304" pitchFamily="18" charset="0"/>
              <a:ea typeface="Times New Roman" panose="02020603050405020304" pitchFamily="18" charset="0"/>
            </a:endParaRPr>
          </a:p>
          <a:p>
            <a:endParaRPr lang="en-US" dirty="0">
              <a:latin typeface="Times New Roman" panose="02020603050405020304" pitchFamily="18" charset="0"/>
              <a:ea typeface="Times New Roman" panose="02020603050405020304" pitchFamily="18" charset="0"/>
            </a:endParaRPr>
          </a:p>
          <a:p>
            <a:endParaRPr lang="en-US" dirty="0" smtClean="0">
              <a:latin typeface="Times New Roman" panose="02020603050405020304" pitchFamily="18" charset="0"/>
              <a:ea typeface="Times New Roman" panose="02020603050405020304" pitchFamily="18" charset="0"/>
            </a:endParaRPr>
          </a:p>
          <a:p>
            <a:endParaRPr lang="en-US" dirty="0">
              <a:latin typeface="Times New Roman" panose="02020603050405020304" pitchFamily="18" charset="0"/>
              <a:ea typeface="Times New Roman" panose="02020603050405020304" pitchFamily="18" charset="0"/>
            </a:endParaRPr>
          </a:p>
          <a:p>
            <a:endParaRPr lang="en-US" dirty="0" smtClean="0">
              <a:latin typeface="Times New Roman" panose="02020603050405020304" pitchFamily="18" charset="0"/>
              <a:ea typeface="Times New Roman" panose="02020603050405020304" pitchFamily="18" charset="0"/>
            </a:endParaRPr>
          </a:p>
          <a:p>
            <a:endParaRPr lang="en-US" dirty="0">
              <a:latin typeface="Times New Roman" panose="02020603050405020304" pitchFamily="18" charset="0"/>
              <a:ea typeface="Times New Roman" panose="02020603050405020304" pitchFamily="18" charset="0"/>
            </a:endParaRPr>
          </a:p>
          <a:p>
            <a:endParaRPr lang="en-US" dirty="0" smtClean="0">
              <a:latin typeface="Times New Roman" panose="02020603050405020304" pitchFamily="18" charset="0"/>
              <a:ea typeface="Times New Roman" panose="02020603050405020304" pitchFamily="18" charset="0"/>
            </a:endParaRPr>
          </a:p>
          <a:p>
            <a:endParaRPr lang="en-US" dirty="0">
              <a:latin typeface="Times New Roman" panose="02020603050405020304" pitchFamily="18" charset="0"/>
              <a:ea typeface="Times New Roman" panose="02020603050405020304" pitchFamily="18" charset="0"/>
            </a:endParaRPr>
          </a:p>
          <a:p>
            <a:endParaRPr lang="en-US" dirty="0" smtClean="0">
              <a:latin typeface="Times New Roman" panose="02020603050405020304" pitchFamily="18" charset="0"/>
              <a:ea typeface="Times New Roman" panose="02020603050405020304" pitchFamily="18" charset="0"/>
            </a:endParaRPr>
          </a:p>
          <a:p>
            <a:r>
              <a:rPr lang="en-US" sz="2000" b="1" dirty="0" smtClean="0">
                <a:latin typeface="Times New Roman" panose="02020603050405020304" pitchFamily="18" charset="0"/>
                <a:ea typeface="Times New Roman" panose="02020603050405020304" pitchFamily="18" charset="0"/>
              </a:rPr>
              <a:t>A </a:t>
            </a:r>
            <a:r>
              <a:rPr lang="en-US" sz="2000" b="1" dirty="0">
                <a:latin typeface="Times New Roman" panose="02020603050405020304" pitchFamily="18" charset="0"/>
                <a:ea typeface="Times New Roman" panose="02020603050405020304" pitchFamily="18" charset="0"/>
              </a:rPr>
              <a:t>turbine blade with thermal barrier coating</a:t>
            </a:r>
            <a:endParaRPr lang="en-US" sz="2000" b="1" dirty="0"/>
          </a:p>
        </p:txBody>
      </p:sp>
    </p:spTree>
    <p:extLst>
      <p:ext uri="{BB962C8B-B14F-4D97-AF65-F5344CB8AC3E}">
        <p14:creationId xmlns:p14="http://schemas.microsoft.com/office/powerpoint/2010/main" val="7697623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185" y="506793"/>
            <a:ext cx="11075831" cy="6035675"/>
          </a:xfrm>
        </p:spPr>
        <p:txBody>
          <a:bodyPr>
            <a:normAutofit fontScale="90000"/>
          </a:bodyPr>
          <a:lstStyle/>
          <a:p>
            <a:pPr lvl="0" fontAlgn="base"/>
            <a:r>
              <a:rPr lang="en-US" sz="2400" b="1" dirty="0" smtClean="0">
                <a:latin typeface="Times New Roman" panose="02020603050405020304" pitchFamily="18" charset="0"/>
                <a:cs typeface="Times New Roman" panose="02020603050405020304" pitchFamily="18" charset="0"/>
              </a:rPr>
              <a:t>There </a:t>
            </a:r>
            <a:r>
              <a:rPr lang="en-US" sz="2400" b="1" dirty="0">
                <a:latin typeface="Times New Roman" panose="02020603050405020304" pitchFamily="18" charset="0"/>
                <a:cs typeface="Times New Roman" panose="02020603050405020304" pitchFamily="18" charset="0"/>
              </a:rPr>
              <a:t>is a large </a:t>
            </a:r>
            <a:r>
              <a:rPr lang="en-US" sz="2400" b="1" dirty="0" smtClean="0">
                <a:latin typeface="Times New Roman" panose="02020603050405020304" pitchFamily="18" charset="0"/>
                <a:cs typeface="Times New Roman" panose="02020603050405020304" pitchFamily="18" charset="0"/>
              </a:rPr>
              <a:t>scope </a:t>
            </a:r>
            <a:r>
              <a:rPr lang="en-US" sz="2400" b="1" dirty="0">
                <a:latin typeface="Times New Roman" panose="02020603050405020304" pitchFamily="18" charset="0"/>
                <a:cs typeface="Times New Roman" panose="02020603050405020304" pitchFamily="18" charset="0"/>
              </a:rPr>
              <a:t>in industrial gas turbines for continued incremental development of Ni based alloys and coatings for the short and medium </a:t>
            </a:r>
            <a:r>
              <a:rPr lang="en-US" sz="2400" b="1" dirty="0" smtClean="0">
                <a:latin typeface="Times New Roman" panose="02020603050405020304" pitchFamily="18" charset="0"/>
                <a:cs typeface="Times New Roman" panose="02020603050405020304" pitchFamily="18" charset="0"/>
              </a:rPr>
              <a:t>term.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3200" b="1" u="sng" dirty="0" smtClean="0">
                <a:latin typeface="Times New Roman" panose="02020603050405020304" pitchFamily="18" charset="0"/>
                <a:cs typeface="Times New Roman" panose="02020603050405020304" pitchFamily="18" charset="0"/>
              </a:rPr>
              <a:t>2) </a:t>
            </a:r>
            <a:r>
              <a:rPr lang="en-US" sz="3200" b="1" u="sng" dirty="0">
                <a:latin typeface="Times New Roman" panose="02020603050405020304" pitchFamily="18" charset="0"/>
                <a:cs typeface="Times New Roman" panose="02020603050405020304" pitchFamily="18" charset="0"/>
              </a:rPr>
              <a:t>Material </a:t>
            </a:r>
            <a:r>
              <a:rPr lang="en-US" sz="3200" b="1" u="sng" dirty="0" smtClean="0">
                <a:latin typeface="Times New Roman" panose="02020603050405020304" pitchFamily="18" charset="0"/>
                <a:cs typeface="Times New Roman" panose="02020603050405020304" pitchFamily="18" charset="0"/>
              </a:rPr>
              <a:t>Used </a:t>
            </a:r>
            <a:r>
              <a:rPr lang="en-US" sz="3200" b="1" u="sng" dirty="0">
                <a:latin typeface="Times New Roman" panose="02020603050405020304" pitchFamily="18" charset="0"/>
                <a:cs typeface="Times New Roman" panose="02020603050405020304" pitchFamily="18" charset="0"/>
              </a:rPr>
              <a:t>in Turbine Wheels</a:t>
            </a:r>
            <a:r>
              <a:rPr lang="en-US" sz="3200" b="1" u="sng" dirty="0" smtClean="0">
                <a:latin typeface="Times New Roman" panose="02020603050405020304" pitchFamily="18" charset="0"/>
                <a:cs typeface="Times New Roman" panose="02020603050405020304" pitchFamily="18" charset="0"/>
              </a:rPr>
              <a:t>:</a:t>
            </a:r>
            <a:br>
              <a:rPr lang="en-US" sz="3200" b="1" u="sng" dirty="0" smtClean="0">
                <a:latin typeface="Times New Roman" panose="02020603050405020304" pitchFamily="18" charset="0"/>
                <a:cs typeface="Times New Roman" panose="02020603050405020304" pitchFamily="18" charset="0"/>
              </a:rPr>
            </a:br>
            <a:r>
              <a:rPr lang="en-US" sz="3200" b="1" u="sng" dirty="0" smtClean="0">
                <a:latin typeface="Times New Roman" panose="02020603050405020304" pitchFamily="18" charset="0"/>
                <a:cs typeface="Times New Roman" panose="02020603050405020304" pitchFamily="18" charset="0"/>
              </a:rPr>
              <a:t/>
            </a:r>
            <a:br>
              <a:rPr lang="en-US" sz="3200" b="1" u="sng"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The </a:t>
            </a:r>
            <a:r>
              <a:rPr lang="en-US" sz="2700" b="1" dirty="0">
                <a:latin typeface="Times New Roman" panose="02020603050405020304" pitchFamily="18" charset="0"/>
                <a:cs typeface="Times New Roman" panose="02020603050405020304" pitchFamily="18" charset="0"/>
              </a:rPr>
              <a:t>main functions of a turbine disc are </a:t>
            </a:r>
            <a:r>
              <a:rPr lang="en-US" sz="2700" b="1" u="sng" dirty="0">
                <a:latin typeface="Times New Roman" panose="02020603050405020304" pitchFamily="18" charset="0"/>
                <a:cs typeface="Times New Roman" panose="02020603050405020304" pitchFamily="18" charset="0"/>
              </a:rPr>
              <a:t>to locate the rotor blades </a:t>
            </a:r>
            <a:r>
              <a:rPr lang="en-US" sz="2700" b="1" dirty="0">
                <a:latin typeface="Times New Roman" panose="02020603050405020304" pitchFamily="18" charset="0"/>
                <a:cs typeface="Times New Roman" panose="02020603050405020304" pitchFamily="18" charset="0"/>
              </a:rPr>
              <a:t>within the hot gas path and to </a:t>
            </a:r>
            <a:r>
              <a:rPr lang="en-US" sz="2700" b="1" u="sng" dirty="0">
                <a:latin typeface="Times New Roman" panose="02020603050405020304" pitchFamily="18" charset="0"/>
                <a:cs typeface="Times New Roman" panose="02020603050405020304" pitchFamily="18" charset="0"/>
              </a:rPr>
              <a:t>transmit the power </a:t>
            </a:r>
            <a:r>
              <a:rPr lang="en-US" sz="2700" b="1" dirty="0">
                <a:latin typeface="Times New Roman" panose="02020603050405020304" pitchFamily="18" charset="0"/>
                <a:cs typeface="Times New Roman" panose="02020603050405020304" pitchFamily="18" charset="0"/>
              </a:rPr>
              <a:t>generated to the drive shaft.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To </a:t>
            </a:r>
            <a:r>
              <a:rPr lang="en-US" sz="2700" b="1" u="sng" dirty="0">
                <a:latin typeface="Times New Roman" panose="02020603050405020304" pitchFamily="18" charset="0"/>
                <a:cs typeface="Times New Roman" panose="02020603050405020304" pitchFamily="18" charset="0"/>
              </a:rPr>
              <a:t>avoid excessive wear, vibration and poor </a:t>
            </a:r>
            <a:r>
              <a:rPr lang="en-US" sz="2700" b="1" u="sng" dirty="0" smtClean="0">
                <a:latin typeface="Times New Roman" panose="02020603050405020304" pitchFamily="18" charset="0"/>
                <a:cs typeface="Times New Roman" panose="02020603050405020304" pitchFamily="18" charset="0"/>
              </a:rPr>
              <a:t>efficiency</a:t>
            </a:r>
            <a:r>
              <a:rPr lang="en-US" sz="2700" b="1" dirty="0" smtClean="0">
                <a:latin typeface="Times New Roman" panose="02020603050405020304" pitchFamily="18" charset="0"/>
                <a:cs typeface="Times New Roman" panose="02020603050405020304" pitchFamily="18" charset="0"/>
              </a:rPr>
              <a:t>, </a:t>
            </a:r>
            <a:r>
              <a:rPr lang="en-US" sz="2700" b="1" dirty="0">
                <a:latin typeface="Times New Roman" panose="02020603050405020304" pitchFamily="18" charset="0"/>
                <a:cs typeface="Times New Roman" panose="02020603050405020304" pitchFamily="18" charset="0"/>
              </a:rPr>
              <a:t>this must be achieved with </a:t>
            </a:r>
            <a:r>
              <a:rPr lang="en-US" sz="2700" b="1" u="sng" dirty="0">
                <a:latin typeface="Times New Roman" panose="02020603050405020304" pitchFamily="18" charset="0"/>
                <a:cs typeface="Times New Roman" panose="02020603050405020304" pitchFamily="18" charset="0"/>
              </a:rPr>
              <a:t>great accuracy</a:t>
            </a:r>
            <a:r>
              <a:rPr lang="en-US" sz="2700" b="1" dirty="0">
                <a:latin typeface="Times New Roman" panose="02020603050405020304" pitchFamily="18" charset="0"/>
                <a:cs typeface="Times New Roman" panose="02020603050405020304" pitchFamily="18" charset="0"/>
              </a:rPr>
              <a:t>, whilst withstanding the thermal, vibration and centrifugal stresses imposed during operation, as well as axial loadings arising from the blade set.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Creep </a:t>
            </a:r>
            <a:r>
              <a:rPr lang="en-US" sz="2700" b="1" u="sng" dirty="0">
                <a:latin typeface="Times New Roman" panose="02020603050405020304" pitchFamily="18" charset="0"/>
                <a:cs typeface="Times New Roman" panose="02020603050405020304" pitchFamily="18" charset="0"/>
              </a:rPr>
              <a:t>and low cycle fatigue resistance </a:t>
            </a:r>
            <a:r>
              <a:rPr lang="en-US" sz="2700" b="1" dirty="0">
                <a:latin typeface="Times New Roman" panose="02020603050405020304" pitchFamily="18" charset="0"/>
                <a:cs typeface="Times New Roman" panose="02020603050405020304" pitchFamily="18" charset="0"/>
              </a:rPr>
              <a:t>are the principal properties controlling turbine disc life and to meet the operational parameters requires </a:t>
            </a:r>
            <a:r>
              <a:rPr lang="en-US" sz="2700" b="1" u="sng" dirty="0">
                <a:latin typeface="Times New Roman" panose="02020603050405020304" pitchFamily="18" charset="0"/>
                <a:cs typeface="Times New Roman" panose="02020603050405020304" pitchFamily="18" charset="0"/>
              </a:rPr>
              <a:t>high integrity </a:t>
            </a:r>
            <a:r>
              <a:rPr lang="en-US" sz="2700" b="1" dirty="0">
                <a:latin typeface="Times New Roman" panose="02020603050405020304" pitchFamily="18" charset="0"/>
                <a:cs typeface="Times New Roman" panose="02020603050405020304" pitchFamily="18" charset="0"/>
              </a:rPr>
              <a:t>advanced materials having a balance of key properties: </a:t>
            </a:r>
            <a:r>
              <a:rPr lang="en-US" sz="2700" b="1" u="sng" dirty="0">
                <a:latin typeface="Times New Roman" panose="02020603050405020304" pitchFamily="18" charset="0"/>
                <a:cs typeface="Times New Roman" panose="02020603050405020304" pitchFamily="18" charset="0"/>
              </a:rPr>
              <a:t/>
            </a:r>
            <a:br>
              <a:rPr lang="en-US" sz="2700" b="1" u="sng"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
            </a:r>
            <a:br>
              <a:rPr lang="en-US" sz="2700" b="1" u="sng"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t>
            </a:r>
            <a:r>
              <a:rPr lang="en-US" sz="2700" b="1" u="sng" dirty="0" smtClean="0">
                <a:latin typeface="Times New Roman" panose="02020603050405020304" pitchFamily="18" charset="0"/>
                <a:cs typeface="Times New Roman" panose="02020603050405020304" pitchFamily="18" charset="0"/>
              </a:rPr>
              <a:t>High </a:t>
            </a:r>
            <a:r>
              <a:rPr lang="en-US" sz="2700" b="1" u="sng" dirty="0">
                <a:latin typeface="Times New Roman" panose="02020603050405020304" pitchFamily="18" charset="0"/>
                <a:cs typeface="Times New Roman" panose="02020603050405020304" pitchFamily="18" charset="0"/>
              </a:rPr>
              <a:t>stiffness and tensile strength </a:t>
            </a:r>
            <a:r>
              <a:rPr lang="en-US" sz="2700" b="1" dirty="0">
                <a:latin typeface="Times New Roman" panose="02020603050405020304" pitchFamily="18" charset="0"/>
                <a:cs typeface="Times New Roman" panose="02020603050405020304" pitchFamily="18" charset="0"/>
              </a:rPr>
              <a:t>to ensure accurate blade location and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resistance </a:t>
            </a:r>
            <a:r>
              <a:rPr lang="en-US" sz="2700" b="1" dirty="0">
                <a:latin typeface="Times New Roman" panose="02020603050405020304" pitchFamily="18" charset="0"/>
                <a:cs typeface="Times New Roman" panose="02020603050405020304" pitchFamily="18" charset="0"/>
              </a:rPr>
              <a:t>to over speed burst failure.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t>
            </a:r>
            <a:r>
              <a:rPr lang="en-US" sz="2700" b="1" u="sng" dirty="0" smtClean="0">
                <a:latin typeface="Times New Roman" panose="02020603050405020304" pitchFamily="18" charset="0"/>
                <a:cs typeface="Times New Roman" panose="02020603050405020304" pitchFamily="18" charset="0"/>
              </a:rPr>
              <a:t>High </a:t>
            </a:r>
            <a:r>
              <a:rPr lang="en-US" sz="2700" b="1" u="sng" dirty="0">
                <a:latin typeface="Times New Roman" panose="02020603050405020304" pitchFamily="18" charset="0"/>
                <a:cs typeface="Times New Roman" panose="02020603050405020304" pitchFamily="18" charset="0"/>
              </a:rPr>
              <a:t>fatigue strength and resistance to crack prop</a:t>
            </a:r>
            <a:r>
              <a:rPr lang="en-US" sz="2700" b="1" dirty="0">
                <a:latin typeface="Times New Roman" panose="02020603050405020304" pitchFamily="18" charset="0"/>
                <a:cs typeface="Times New Roman" panose="02020603050405020304" pitchFamily="18" charset="0"/>
              </a:rPr>
              <a:t>agation to prevent crack initiation and subsequent growth during repeated engine cycling. </a:t>
            </a:r>
            <a:r>
              <a:rPr lang="en-US" sz="2700" b="1" u="sng" dirty="0" smtClean="0">
                <a:latin typeface="Times New Roman" panose="02020603050405020304" pitchFamily="18" charset="0"/>
                <a:cs typeface="Times New Roman" panose="02020603050405020304" pitchFamily="18" charset="0"/>
              </a:rPr>
              <a:t/>
            </a:r>
            <a:br>
              <a:rPr lang="en-US" sz="27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8646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102" name="Picture 6" descr="صورة ذات صل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3458" y="157878"/>
            <a:ext cx="3290342" cy="364261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www.technologie-entwicklung.de/solen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61938"/>
            <a:ext cx="3279097"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technologie-entwicklung.de/solent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3646500"/>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2696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9519"/>
            <a:ext cx="10515600" cy="6280373"/>
          </a:xfrm>
        </p:spPr>
        <p:txBody>
          <a:bodyPr>
            <a:normAutofit fontScale="90000"/>
          </a:bodyPr>
          <a:lstStyle/>
          <a:p>
            <a:r>
              <a:rPr lang="en-US" sz="2400" b="1" dirty="0">
                <a:latin typeface="Times New Roman" panose="02020603050405020304" pitchFamily="18" charset="0"/>
                <a:cs typeface="Times New Roman" panose="02020603050405020304" pitchFamily="18" charset="0"/>
              </a:rPr>
              <a:t>The </a:t>
            </a:r>
            <a:r>
              <a:rPr lang="en-US" sz="2400" b="1" dirty="0" smtClean="0">
                <a:latin typeface="Times New Roman" panose="02020603050405020304" pitchFamily="18" charset="0"/>
                <a:cs typeface="Times New Roman" panose="02020603050405020304" pitchFamily="18" charset="0"/>
              </a:rPr>
              <a:t>composition </a:t>
            </a:r>
            <a:r>
              <a:rPr lang="en-US" sz="2400" b="1" dirty="0">
                <a:latin typeface="Times New Roman" panose="02020603050405020304" pitchFamily="18" charset="0"/>
                <a:cs typeface="Times New Roman" panose="02020603050405020304" pitchFamily="18" charset="0"/>
              </a:rPr>
              <a:t>of the new and conventional alloys throughout the turbine is shown in the </a:t>
            </a:r>
            <a:r>
              <a:rPr lang="en-US" sz="2400" b="1" dirty="0" smtClean="0">
                <a:latin typeface="Times New Roman" panose="02020603050405020304" pitchFamily="18" charset="0"/>
                <a:cs typeface="Times New Roman" panose="02020603050405020304" pitchFamily="18" charset="0"/>
              </a:rPr>
              <a:t>Table 1. This </a:t>
            </a:r>
            <a:r>
              <a:rPr lang="en-US" sz="2400" b="1" dirty="0">
                <a:latin typeface="Times New Roman" panose="02020603050405020304" pitchFamily="18" charset="0"/>
                <a:cs typeface="Times New Roman" panose="02020603050405020304" pitchFamily="18" charset="0"/>
              </a:rPr>
              <a:t>Table describes materials used in the high temperature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dirty="0"/>
              <a:t> </a:t>
            </a:r>
            <a:br>
              <a:rPr lang="en-US" sz="2400" dirty="0"/>
            </a:br>
            <a:r>
              <a:rPr lang="en-US" sz="2400" dirty="0" smtClean="0"/>
              <a:t>     </a:t>
            </a:r>
            <a:br>
              <a:rPr lang="en-US" sz="2400" dirty="0" smtClean="0"/>
            </a:br>
            <a:r>
              <a:rPr lang="en-US" sz="2400" dirty="0"/>
              <a:t> </a:t>
            </a:r>
            <a:r>
              <a:rPr lang="en-US" sz="2400" dirty="0" smtClean="0"/>
              <a:t>             </a:t>
            </a:r>
            <a:r>
              <a:rPr lang="en-US" sz="2400" b="1" dirty="0" smtClean="0"/>
              <a:t>Table 1: High Temperature Alloys Used in Different Components of Gas Turbine</a:t>
            </a:r>
            <a:endParaRPr lang="en-US" sz="2400" b="1" dirty="0">
              <a:latin typeface="Times New Roman" panose="02020603050405020304" pitchFamily="18" charset="0"/>
              <a:cs typeface="Times New Roman" panose="02020603050405020304" pitchFamily="18" charset="0"/>
            </a:endParaRPr>
          </a:p>
        </p:txBody>
      </p:sp>
      <p:pic>
        <p:nvPicPr>
          <p:cNvPr id="3" name="Picture 2"/>
          <p:cNvPicPr/>
          <p:nvPr/>
        </p:nvPicPr>
        <p:blipFill rotWithShape="1">
          <a:blip r:embed="rId2"/>
          <a:srcRect b="5587"/>
          <a:stretch/>
        </p:blipFill>
        <p:spPr>
          <a:xfrm>
            <a:off x="838200" y="1365162"/>
            <a:ext cx="10636876" cy="4687909"/>
          </a:xfrm>
          <a:prstGeom prst="rect">
            <a:avLst/>
          </a:prstGeom>
        </p:spPr>
      </p:pic>
    </p:spTree>
    <p:extLst>
      <p:ext uri="{BB962C8B-B14F-4D97-AF65-F5344CB8AC3E}">
        <p14:creationId xmlns:p14="http://schemas.microsoft.com/office/powerpoint/2010/main" val="2801724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77343"/>
          </a:xfrm>
        </p:spPr>
        <p:txBody>
          <a:bodyPr>
            <a:normAutofit fontScale="90000"/>
          </a:bodyPr>
          <a:lstStyle/>
          <a:p>
            <a:pPr fontAlgn="base"/>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r>
              <a:rPr lang="en-US" sz="2400" b="1" u="sng" dirty="0" smtClean="0">
                <a:latin typeface="Times New Roman" panose="02020603050405020304" pitchFamily="18" charset="0"/>
                <a:cs typeface="Times New Roman" panose="02020603050405020304" pitchFamily="18" charset="0"/>
              </a:rPr>
              <a:t>Creep strength </a:t>
            </a:r>
            <a:r>
              <a:rPr lang="en-US" sz="2400" b="1" dirty="0" smtClean="0">
                <a:latin typeface="Times New Roman" panose="02020603050405020304" pitchFamily="18" charset="0"/>
                <a:cs typeface="Times New Roman" panose="02020603050405020304" pitchFamily="18" charset="0"/>
              </a:rPr>
              <a:t>to avoid distortion and growth at high temperature regions of the disc.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r>
              <a:rPr lang="en-US" sz="2400" b="1" u="sng" dirty="0" smtClean="0">
                <a:latin typeface="Times New Roman" panose="02020603050405020304" pitchFamily="18" charset="0"/>
                <a:cs typeface="Times New Roman" panose="02020603050405020304" pitchFamily="18" charset="0"/>
              </a:rPr>
              <a:t>Resistance to high temperature oxidation and hot corrosion attack </a:t>
            </a:r>
            <a:r>
              <a:rPr lang="en-US" sz="2400" b="1" dirty="0" smtClean="0">
                <a:latin typeface="Times New Roman" panose="02020603050405020304" pitchFamily="18" charset="0"/>
                <a:cs typeface="Times New Roman" panose="02020603050405020304" pitchFamily="18" charset="0"/>
              </a:rPr>
              <a:t>and the ability to withstand fretting damage at mechanical fixings.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 stress rupture properties of this alloy are shown in figure 1 and 2.</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r>
              <a:rPr lang="en-US" sz="2400" b="1" dirty="0" smtClean="0"/>
              <a:t>Figure 1: Turbine Wheel Alloys stress rupture comparison </a:t>
            </a:r>
            <a:br>
              <a:rPr lang="en-US" sz="2400" b="1" dirty="0" smtClean="0"/>
            </a:br>
            <a:endParaRPr lang="en-US" sz="2400" b="1" dirty="0">
              <a:latin typeface="Times New Roman" panose="02020603050405020304" pitchFamily="18" charset="0"/>
              <a:cs typeface="Times New Roman" panose="02020603050405020304" pitchFamily="18" charset="0"/>
            </a:endParaRPr>
          </a:p>
        </p:txBody>
      </p:sp>
      <p:pic>
        <p:nvPicPr>
          <p:cNvPr id="3" name="Picture 2"/>
          <p:cNvPicPr/>
          <p:nvPr/>
        </p:nvPicPr>
        <p:blipFill>
          <a:blip r:embed="rId2"/>
          <a:stretch>
            <a:fillRect/>
          </a:stretch>
        </p:blipFill>
        <p:spPr>
          <a:xfrm>
            <a:off x="1906073" y="2678806"/>
            <a:ext cx="7637172" cy="3284111"/>
          </a:xfrm>
          <a:prstGeom prst="rect">
            <a:avLst/>
          </a:prstGeom>
        </p:spPr>
      </p:pic>
    </p:spTree>
    <p:extLst>
      <p:ext uri="{BB962C8B-B14F-4D97-AF65-F5344CB8AC3E}">
        <p14:creationId xmlns:p14="http://schemas.microsoft.com/office/powerpoint/2010/main" val="10167628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5827"/>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a:t/>
            </a:r>
            <a:br>
              <a:rPr lang="en-US" dirty="0"/>
            </a:br>
            <a:r>
              <a:rPr lang="en-US" dirty="0" smtClean="0"/>
              <a:t>               </a:t>
            </a:r>
            <a:r>
              <a:rPr lang="en-US" sz="2400" b="1" dirty="0" smtClean="0">
                <a:latin typeface="Times New Roman" panose="02020603050405020304" pitchFamily="18" charset="0"/>
                <a:cs typeface="Times New Roman" panose="02020603050405020304" pitchFamily="18" charset="0"/>
              </a:rPr>
              <a:t>Figure 2: Turbine Wheel Alloys tensile yield strength Comparison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pic>
        <p:nvPicPr>
          <p:cNvPr id="3" name="Picture 2"/>
          <p:cNvPicPr/>
          <p:nvPr/>
        </p:nvPicPr>
        <p:blipFill>
          <a:blip r:embed="rId2"/>
          <a:stretch>
            <a:fillRect/>
          </a:stretch>
        </p:blipFill>
        <p:spPr>
          <a:xfrm>
            <a:off x="1790164" y="463639"/>
            <a:ext cx="7068354" cy="5228823"/>
          </a:xfrm>
          <a:prstGeom prst="rect">
            <a:avLst/>
          </a:prstGeom>
        </p:spPr>
      </p:pic>
    </p:spTree>
    <p:extLst>
      <p:ext uri="{BB962C8B-B14F-4D97-AF65-F5344CB8AC3E}">
        <p14:creationId xmlns:p14="http://schemas.microsoft.com/office/powerpoint/2010/main" val="27678168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5675"/>
          </a:xfrm>
        </p:spPr>
        <p:txBody>
          <a:bodyPr>
            <a:normAutofit/>
          </a:bodyPr>
          <a:lstStyle/>
          <a:p>
            <a:r>
              <a:rPr lang="en-US" sz="3200" b="1" u="sng" dirty="0" smtClean="0">
                <a:latin typeface="Times New Roman" panose="02020603050405020304" pitchFamily="18" charset="0"/>
                <a:cs typeface="Times New Roman" panose="02020603050405020304" pitchFamily="18" charset="0"/>
              </a:rPr>
              <a:t>Various </a:t>
            </a:r>
            <a:r>
              <a:rPr lang="en-US" sz="3200" b="1" u="sng" dirty="0">
                <a:latin typeface="Times New Roman" panose="02020603050405020304" pitchFamily="18" charset="0"/>
                <a:cs typeface="Times New Roman" panose="02020603050405020304" pitchFamily="18" charset="0"/>
              </a:rPr>
              <a:t>alloys used for turbine </a:t>
            </a:r>
            <a:r>
              <a:rPr lang="en-US" sz="3200" b="1" u="sng" dirty="0" smtClean="0">
                <a:latin typeface="Times New Roman" panose="02020603050405020304" pitchFamily="18" charset="0"/>
                <a:cs typeface="Times New Roman" panose="02020603050405020304" pitchFamily="18" charset="0"/>
              </a:rPr>
              <a:t>wheel:</a:t>
            </a:r>
            <a:br>
              <a:rPr lang="en-US" sz="3200" b="1" u="sng" dirty="0" smtClean="0">
                <a:latin typeface="Times New Roman" panose="02020603050405020304" pitchFamily="18" charset="0"/>
                <a:cs typeface="Times New Roman" panose="02020603050405020304" pitchFamily="18" charset="0"/>
              </a:rPr>
            </a:br>
            <a:r>
              <a:rPr lang="en-US" sz="2800" b="1" u="sng" dirty="0">
                <a:latin typeface="Times New Roman" panose="02020603050405020304" pitchFamily="18" charset="0"/>
                <a:cs typeface="Times New Roman" panose="02020603050405020304" pitchFamily="18" charset="0"/>
              </a:rPr>
              <a:t/>
            </a:r>
            <a:br>
              <a:rPr lang="en-US" sz="2800" b="1" u="sng"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                                   </a:t>
            </a:r>
            <a:r>
              <a:rPr lang="en-US" sz="2800" b="1" u="sng" dirty="0" smtClean="0">
                <a:latin typeface="Times New Roman" panose="02020603050405020304" pitchFamily="18" charset="0"/>
                <a:cs typeface="Times New Roman" panose="02020603050405020304" pitchFamily="18" charset="0"/>
              </a:rPr>
              <a:t>Alloy </a:t>
            </a:r>
            <a:r>
              <a:rPr lang="en-US" sz="2800" b="1" u="sng" dirty="0">
                <a:latin typeface="Times New Roman" panose="02020603050405020304" pitchFamily="18" charset="0"/>
                <a:cs typeface="Times New Roman" panose="02020603050405020304" pitchFamily="18" charset="0"/>
              </a:rPr>
              <a:t>718 Nickel-Based </a:t>
            </a:r>
            <a:r>
              <a:rPr lang="en-US" sz="2800" b="1" u="sng" dirty="0" smtClean="0">
                <a:latin typeface="Times New Roman" panose="02020603050405020304" pitchFamily="18" charset="0"/>
                <a:cs typeface="Times New Roman" panose="02020603050405020304" pitchFamily="18" charset="0"/>
              </a:rPr>
              <a:t>Alloy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u="sng" dirty="0" smtClean="0">
                <a:latin typeface="Times New Roman" panose="02020603050405020304" pitchFamily="18" charset="0"/>
                <a:cs typeface="Times New Roman" panose="02020603050405020304" pitchFamily="18" charset="0"/>
              </a:rPr>
              <a:t/>
            </a:r>
            <a:br>
              <a:rPr lang="en-US" sz="2800" b="1" u="sng" dirty="0" smtClean="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nickel-based, precipitation hardened alloy is the newest being developed for the next generation of frame type gas turbine machines.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alloy has been used for wheels in aircraft turbines for more than 20 years.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Alloys </a:t>
            </a:r>
            <a:r>
              <a:rPr lang="en-US" sz="2800" b="1" dirty="0">
                <a:latin typeface="Times New Roman" panose="02020603050405020304" pitchFamily="18" charset="0"/>
                <a:cs typeface="Times New Roman" panose="02020603050405020304" pitchFamily="18" charset="0"/>
              </a:rPr>
              <a:t>718 contains a high concentrations of alloying elements and is therefore </a:t>
            </a:r>
            <a:r>
              <a:rPr lang="en-US" sz="2800" b="1" u="sng" dirty="0">
                <a:latin typeface="Times New Roman" panose="02020603050405020304" pitchFamily="18" charset="0"/>
                <a:cs typeface="Times New Roman" panose="02020603050405020304" pitchFamily="18" charset="0"/>
              </a:rPr>
              <a:t>difficult to produce very large ingot sizes </a:t>
            </a:r>
            <a:r>
              <a:rPr lang="en-US" sz="2800" b="1" dirty="0">
                <a:latin typeface="Times New Roman" panose="02020603050405020304" pitchFamily="18" charset="0"/>
                <a:cs typeface="Times New Roman" panose="02020603050405020304" pitchFamily="18" charset="0"/>
              </a:rPr>
              <a:t>needed for the large frame type turbine wheel and spacer forgings. </a:t>
            </a:r>
            <a:r>
              <a:rPr lang="en-US" sz="2800" dirty="0"/>
              <a:t/>
            </a:r>
            <a:br>
              <a:rPr lang="en-US" sz="2800" dirty="0"/>
            </a:br>
            <a:endParaRPr lang="en-US" sz="2800" b="1" u="sng" dirty="0"/>
          </a:p>
        </p:txBody>
      </p:sp>
    </p:spTree>
    <p:extLst>
      <p:ext uri="{BB962C8B-B14F-4D97-AF65-F5344CB8AC3E}">
        <p14:creationId xmlns:p14="http://schemas.microsoft.com/office/powerpoint/2010/main" val="29881121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5675"/>
          </a:xfrm>
        </p:spPr>
        <p:txBody>
          <a:bodyPr>
            <a:normAutofit/>
          </a:bodyPr>
          <a:lstStyle/>
          <a:p>
            <a:r>
              <a:rPr lang="en-US" sz="2800" b="1" dirty="0" smtClean="0">
                <a:latin typeface="Times New Roman" panose="02020603050405020304" pitchFamily="18" charset="0"/>
                <a:cs typeface="Times New Roman" panose="02020603050405020304" pitchFamily="18" charset="0"/>
              </a:rPr>
              <a:t>                                </a:t>
            </a:r>
            <a:r>
              <a:rPr lang="en-US" sz="2800" b="1" u="sng" dirty="0" smtClean="0">
                <a:latin typeface="Times New Roman" panose="02020603050405020304" pitchFamily="18" charset="0"/>
                <a:cs typeface="Times New Roman" panose="02020603050405020304" pitchFamily="18" charset="0"/>
              </a:rPr>
              <a:t>Alloy </a:t>
            </a:r>
            <a:r>
              <a:rPr lang="en-US" sz="2800" b="1" u="sng" dirty="0">
                <a:latin typeface="Times New Roman" panose="02020603050405020304" pitchFamily="18" charset="0"/>
                <a:cs typeface="Times New Roman" panose="02020603050405020304" pitchFamily="18" charset="0"/>
              </a:rPr>
              <a:t>706 Nickel-based </a:t>
            </a:r>
            <a:r>
              <a:rPr lang="en-US" sz="2800" b="1" u="sng" dirty="0" smtClean="0">
                <a:latin typeface="Times New Roman" panose="02020603050405020304" pitchFamily="18" charset="0"/>
                <a:cs typeface="Times New Roman" panose="02020603050405020304" pitchFamily="18" charset="0"/>
              </a:rPr>
              <a:t>Alloy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nickel based, precipitation hardened alloy is being used in the large frame type units. It offers a very significant increase in stress rupture and tensile yield strength compared to the other wheel alloys.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alloy is similar to Alloy 718, but contains somewhat lower concentrations of alloying elements, and is therefore </a:t>
            </a:r>
            <a:r>
              <a:rPr lang="en-US" sz="2800" b="1" u="sng" dirty="0">
                <a:latin typeface="Times New Roman" panose="02020603050405020304" pitchFamily="18" charset="0"/>
                <a:cs typeface="Times New Roman" panose="02020603050405020304" pitchFamily="18" charset="0"/>
              </a:rPr>
              <a:t>easier to produce in the very large ingots sizes </a:t>
            </a:r>
            <a:r>
              <a:rPr lang="en-US" sz="2800" b="1" dirty="0">
                <a:latin typeface="Times New Roman" panose="02020603050405020304" pitchFamily="18" charset="0"/>
                <a:cs typeface="Times New Roman" panose="02020603050405020304" pitchFamily="18" charset="0"/>
              </a:rPr>
              <a:t>needed for the large frame type gas turbines. </a:t>
            </a:r>
            <a:br>
              <a:rPr lang="en-US" sz="2800" b="1" dirty="0">
                <a:latin typeface="Times New Roman" panose="02020603050405020304" pitchFamily="18" charset="0"/>
                <a:cs typeface="Times New Roman" panose="02020603050405020304" pitchFamily="18" charset="0"/>
              </a:rPr>
            </a:b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941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58402"/>
          </a:xfrm>
        </p:spPr>
        <p:txBody>
          <a:bodyPr>
            <a:normAutofit/>
          </a:bodyPr>
          <a:lstStyle/>
          <a:p>
            <a:r>
              <a:rPr lang="en-US" sz="2800" b="1" dirty="0" smtClean="0"/>
              <a:t>                                                    </a:t>
            </a:r>
            <a:r>
              <a:rPr lang="en-US" sz="2800" b="1" u="sng" dirty="0" smtClean="0">
                <a:latin typeface="Times New Roman" panose="02020603050405020304" pitchFamily="18" charset="0"/>
                <a:cs typeface="Times New Roman" panose="02020603050405020304" pitchFamily="18" charset="0"/>
              </a:rPr>
              <a:t>Cr-Mo-V Alloy</a:t>
            </a:r>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Turbine </a:t>
            </a:r>
            <a:r>
              <a:rPr lang="en-US" sz="2800" b="1" dirty="0">
                <a:latin typeface="Times New Roman" panose="02020603050405020304" pitchFamily="18" charset="0"/>
                <a:cs typeface="Times New Roman" panose="02020603050405020304" pitchFamily="18" charset="0"/>
              </a:rPr>
              <a:t>wheels and spacers having single shaft heavy duty gas turbines are made of </a:t>
            </a:r>
            <a:r>
              <a:rPr lang="en-US" sz="2800" b="1" u="sng" dirty="0">
                <a:latin typeface="Times New Roman" panose="02020603050405020304" pitchFamily="18" charset="0"/>
                <a:cs typeface="Times New Roman" panose="02020603050405020304" pitchFamily="18" charset="0"/>
              </a:rPr>
              <a:t>Cr-1%, Mo1.25%, and V-0.25% steel. </a:t>
            </a:r>
            <a:r>
              <a:rPr lang="en-US" sz="2800" b="1" u="sng" dirty="0" smtClean="0">
                <a:latin typeface="Times New Roman" panose="02020603050405020304" pitchFamily="18" charset="0"/>
                <a:cs typeface="Times New Roman" panose="02020603050405020304" pitchFamily="18" charset="0"/>
              </a:rPr>
              <a:t/>
            </a:r>
            <a:br>
              <a:rPr lang="en-US" sz="2800" b="1" u="sng"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alloy is used in the </a:t>
            </a:r>
            <a:r>
              <a:rPr lang="en-US" sz="2800" b="1" u="sng" dirty="0">
                <a:latin typeface="Times New Roman" panose="02020603050405020304" pitchFamily="18" charset="0"/>
                <a:cs typeface="Times New Roman" panose="02020603050405020304" pitchFamily="18" charset="0"/>
              </a:rPr>
              <a:t>quenched and tempered </a:t>
            </a:r>
            <a:r>
              <a:rPr lang="en-US" sz="2800" b="1" dirty="0">
                <a:latin typeface="Times New Roman" panose="02020603050405020304" pitchFamily="18" charset="0"/>
                <a:cs typeface="Times New Roman" panose="02020603050405020304" pitchFamily="18" charset="0"/>
              </a:rPr>
              <a:t>condition to enhance </a:t>
            </a:r>
            <a:r>
              <a:rPr lang="en-US" sz="2800" b="1" dirty="0" smtClean="0">
                <a:latin typeface="Times New Roman" panose="02020603050405020304" pitchFamily="18" charset="0"/>
                <a:cs typeface="Times New Roman" panose="02020603050405020304" pitchFamily="18" charset="0"/>
              </a:rPr>
              <a:t>more </a:t>
            </a:r>
            <a:r>
              <a:rPr lang="en-US" sz="2800" b="1" u="sng" dirty="0">
                <a:latin typeface="Times New Roman" panose="02020603050405020304" pitchFamily="18" charset="0"/>
                <a:cs typeface="Times New Roman" panose="02020603050405020304" pitchFamily="18" charset="0"/>
              </a:rPr>
              <a:t>toughness</a:t>
            </a:r>
            <a:r>
              <a:rPr lang="en-US" sz="2800" b="1"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Stress </a:t>
            </a:r>
            <a:r>
              <a:rPr lang="en-US" sz="2800" b="1" dirty="0">
                <a:latin typeface="Times New Roman" panose="02020603050405020304" pitchFamily="18" charset="0"/>
                <a:cs typeface="Times New Roman" panose="02020603050405020304" pitchFamily="18" charset="0"/>
              </a:rPr>
              <a:t>rupture strength of the periphery is controlled by providing </a:t>
            </a:r>
            <a:r>
              <a:rPr lang="en-US" sz="2800" b="1" u="sng" dirty="0">
                <a:latin typeface="Times New Roman" panose="02020603050405020304" pitchFamily="18" charset="0"/>
                <a:cs typeface="Times New Roman" panose="02020603050405020304" pitchFamily="18" charset="0"/>
              </a:rPr>
              <a:t>extra stock at the periphery </a:t>
            </a:r>
            <a:r>
              <a:rPr lang="en-US" sz="2800" b="1" dirty="0">
                <a:latin typeface="Times New Roman" panose="02020603050405020304" pitchFamily="18" charset="0"/>
                <a:cs typeface="Times New Roman" panose="02020603050405020304" pitchFamily="18" charset="0"/>
              </a:rPr>
              <a:t>to produce a slower cooling rate during quenching. </a:t>
            </a:r>
            <a:br>
              <a:rPr lang="en-US" sz="2800" b="1" dirty="0">
                <a:latin typeface="Times New Roman" panose="02020603050405020304" pitchFamily="18" charset="0"/>
                <a:cs typeface="Times New Roman" panose="02020603050405020304" pitchFamily="18" charset="0"/>
              </a:rPr>
            </a:b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07480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84160"/>
          </a:xfrm>
        </p:spPr>
        <p:txBody>
          <a:bodyPr/>
          <a:lstStyle/>
          <a:p>
            <a:r>
              <a:rPr lang="en-US" b="1" dirty="0" smtClean="0">
                <a:solidFill>
                  <a:srgbClr val="0070C0"/>
                </a:solidFill>
              </a:rPr>
              <a:t> </a:t>
            </a:r>
            <a:r>
              <a:rPr lang="en-US" sz="3200" b="1" u="sng" dirty="0" smtClean="0">
                <a:solidFill>
                  <a:srgbClr val="0070C0"/>
                </a:solidFill>
              </a:rPr>
              <a:t>Lecture title:</a:t>
            </a:r>
            <a:br>
              <a:rPr lang="en-US" sz="3200" b="1" u="sng" dirty="0" smtClean="0">
                <a:solidFill>
                  <a:srgbClr val="0070C0"/>
                </a:solidFill>
              </a:rPr>
            </a:br>
            <a:r>
              <a:rPr lang="en-US" sz="2800" b="1" u="sng" dirty="0" smtClean="0">
                <a:solidFill>
                  <a:srgbClr val="0070C0"/>
                </a:solidFill>
              </a:rPr>
              <a:t/>
            </a:r>
            <a:br>
              <a:rPr lang="en-US" sz="2800" b="1" u="sng" dirty="0" smtClean="0">
                <a:solidFill>
                  <a:srgbClr val="0070C0"/>
                </a:solidFill>
              </a:rPr>
            </a:br>
            <a:r>
              <a:rPr lang="en-US" b="1" dirty="0" smtClean="0">
                <a:solidFill>
                  <a:srgbClr val="0070C0"/>
                </a:solidFill>
              </a:rPr>
              <a:t/>
            </a:r>
            <a:br>
              <a:rPr lang="en-US" b="1" dirty="0" smtClean="0">
                <a:solidFill>
                  <a:srgbClr val="0070C0"/>
                </a:solidFill>
              </a:rPr>
            </a:br>
            <a:r>
              <a:rPr lang="en-US" b="1" dirty="0" smtClean="0">
                <a:solidFill>
                  <a:srgbClr val="0070C0"/>
                </a:solidFill>
              </a:rPr>
              <a:t>       </a:t>
            </a:r>
            <a:r>
              <a:rPr lang="en-US" b="1" u="sng" dirty="0" smtClean="0">
                <a:solidFill>
                  <a:srgbClr val="0070C0"/>
                </a:solidFill>
              </a:rPr>
              <a:t>Materials Used in Gas Turbine Engines</a:t>
            </a:r>
            <a:br>
              <a:rPr lang="en-US" b="1" u="sng" dirty="0" smtClean="0">
                <a:solidFill>
                  <a:srgbClr val="0070C0"/>
                </a:solidFill>
              </a:rPr>
            </a:br>
            <a:r>
              <a:rPr lang="en-US" b="1" dirty="0" smtClean="0">
                <a:solidFill>
                  <a:srgbClr val="0070C0"/>
                </a:solidFill>
              </a:rPr>
              <a:t/>
            </a:r>
            <a:br>
              <a:rPr lang="en-US" b="1" dirty="0" smtClean="0">
                <a:solidFill>
                  <a:srgbClr val="0070C0"/>
                </a:solidFill>
              </a:rPr>
            </a:br>
            <a:r>
              <a:rPr lang="en-US" b="1" dirty="0">
                <a:solidFill>
                  <a:srgbClr val="0070C0"/>
                </a:solidFill>
              </a:rPr>
              <a:t/>
            </a:r>
            <a:br>
              <a:rPr lang="en-US" b="1" dirty="0">
                <a:solidFill>
                  <a:srgbClr val="0070C0"/>
                </a:solidFill>
              </a:rPr>
            </a:br>
            <a:r>
              <a:rPr lang="en-US" sz="3200" b="1" u="sng" dirty="0" smtClean="0">
                <a:solidFill>
                  <a:srgbClr val="0070C0"/>
                </a:solidFill>
              </a:rPr>
              <a:t>Aim of Lecture: </a:t>
            </a:r>
            <a:br>
              <a:rPr lang="en-US" sz="3200" b="1" u="sng" dirty="0" smtClean="0">
                <a:solidFill>
                  <a:srgbClr val="0070C0"/>
                </a:solidFill>
              </a:rPr>
            </a:br>
            <a:r>
              <a:rPr lang="en-US" sz="3200" b="1" u="sng" dirty="0" smtClean="0">
                <a:solidFill>
                  <a:srgbClr val="0070C0"/>
                </a:solidFill>
              </a:rPr>
              <a:t/>
            </a:r>
            <a:br>
              <a:rPr lang="en-US" sz="3200" b="1" u="sng" dirty="0" smtClean="0">
                <a:solidFill>
                  <a:srgbClr val="0070C0"/>
                </a:solidFill>
              </a:rPr>
            </a:br>
            <a:r>
              <a:rPr lang="en-US" sz="3200" i="1" dirty="0" smtClean="0"/>
              <a:t>An overview on </a:t>
            </a:r>
            <a:r>
              <a:rPr lang="en-US" sz="3200" i="1" dirty="0"/>
              <a:t>various materials and their applicability for different components of gas turbine for the purpose of enhancing the performance, reliability and durability.</a:t>
            </a:r>
            <a:endParaRPr lang="en-US" sz="3200" b="1" u="sng" dirty="0">
              <a:solidFill>
                <a:srgbClr val="0070C0"/>
              </a:solidFill>
            </a:endParaRPr>
          </a:p>
        </p:txBody>
      </p:sp>
    </p:spTree>
    <p:extLst>
      <p:ext uri="{BB962C8B-B14F-4D97-AF65-F5344CB8AC3E}">
        <p14:creationId xmlns:p14="http://schemas.microsoft.com/office/powerpoint/2010/main" val="13266215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71281"/>
          </a:xfrm>
        </p:spPr>
        <p:txBody>
          <a:bodyPr>
            <a:normAutofit fontScale="90000"/>
          </a:bodyPr>
          <a:lstStyle/>
          <a:p>
            <a:r>
              <a:rPr lang="en-US" sz="2800" dirty="0" smtClean="0"/>
              <a:t>                                                      </a:t>
            </a:r>
            <a:r>
              <a:rPr lang="en-US" sz="2800" b="1" u="sng" dirty="0" smtClean="0">
                <a:latin typeface="Times New Roman" panose="02020603050405020304" pitchFamily="18" charset="0"/>
                <a:cs typeface="Times New Roman" panose="02020603050405020304" pitchFamily="18" charset="0"/>
              </a:rPr>
              <a:t>Cr Alloys</a:t>
            </a:r>
            <a:br>
              <a:rPr lang="en-US" sz="2800" b="1" u="sng" dirty="0" smtClean="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This </a:t>
            </a:r>
            <a:r>
              <a:rPr lang="en-US" sz="2800" b="1" dirty="0">
                <a:latin typeface="Times New Roman" panose="02020603050405020304" pitchFamily="18" charset="0"/>
                <a:cs typeface="Times New Roman" panose="02020603050405020304" pitchFamily="18" charset="0"/>
              </a:rPr>
              <a:t>Category of alloys has a </a:t>
            </a:r>
            <a:r>
              <a:rPr lang="en-US" sz="2800" b="1" u="sng" dirty="0">
                <a:latin typeface="Times New Roman" panose="02020603050405020304" pitchFamily="18" charset="0"/>
                <a:cs typeface="Times New Roman" panose="02020603050405020304" pitchFamily="18" charset="0"/>
              </a:rPr>
              <a:t>combination of properties </a:t>
            </a:r>
            <a:r>
              <a:rPr lang="en-US" sz="2800" b="1" dirty="0">
                <a:latin typeface="Times New Roman" panose="02020603050405020304" pitchFamily="18" charset="0"/>
                <a:cs typeface="Times New Roman" panose="02020603050405020304" pitchFamily="18" charset="0"/>
              </a:rPr>
              <a:t>that makes it especially valuable for turbine wheels.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These </a:t>
            </a:r>
            <a:r>
              <a:rPr lang="en-US" sz="2800" b="1" dirty="0">
                <a:latin typeface="Times New Roman" panose="02020603050405020304" pitchFamily="18" charset="0"/>
                <a:cs typeface="Times New Roman" panose="02020603050405020304" pitchFamily="18" charset="0"/>
              </a:rPr>
              <a:t>properties include </a:t>
            </a:r>
            <a:r>
              <a:rPr lang="en-US" sz="2800" b="1" u="sng" dirty="0">
                <a:latin typeface="Times New Roman" panose="02020603050405020304" pitchFamily="18" charset="0"/>
                <a:cs typeface="Times New Roman" panose="02020603050405020304" pitchFamily="18" charset="0"/>
              </a:rPr>
              <a:t>good ductility at high-strength levels</a:t>
            </a:r>
            <a:r>
              <a:rPr lang="en-US" sz="2800" b="1" dirty="0">
                <a:latin typeface="Times New Roman" panose="02020603050405020304" pitchFamily="18" charset="0"/>
                <a:cs typeface="Times New Roman" panose="02020603050405020304" pitchFamily="18" charset="0"/>
              </a:rPr>
              <a:t>, </a:t>
            </a:r>
            <a:r>
              <a:rPr lang="en-US" sz="2800" b="1" u="sng" dirty="0">
                <a:latin typeface="Times New Roman" panose="02020603050405020304" pitchFamily="18" charset="0"/>
                <a:cs typeface="Times New Roman" panose="02020603050405020304" pitchFamily="18" charset="0"/>
              </a:rPr>
              <a:t>uniform properties throughout thick sections and favorable strength at temperatures up to about </a:t>
            </a:r>
            <a:r>
              <a:rPr lang="en-US" sz="2800" b="1" u="sng" dirty="0" smtClean="0">
                <a:latin typeface="Times New Roman" panose="02020603050405020304" pitchFamily="18" charset="0"/>
                <a:cs typeface="Times New Roman" panose="02020603050405020304" pitchFamily="18" charset="0"/>
              </a:rPr>
              <a:t>900°F </a:t>
            </a:r>
            <a:r>
              <a:rPr lang="en-US" sz="2800" b="1" u="sng" dirty="0">
                <a:latin typeface="Times New Roman" panose="02020603050405020304" pitchFamily="18" charset="0"/>
                <a:cs typeface="Times New Roman" panose="02020603050405020304" pitchFamily="18" charset="0"/>
              </a:rPr>
              <a:t>(</a:t>
            </a:r>
            <a:r>
              <a:rPr lang="en-US" sz="2800" b="1" u="sng" dirty="0" smtClean="0">
                <a:latin typeface="Times New Roman" panose="02020603050405020304" pitchFamily="18" charset="0"/>
                <a:cs typeface="Times New Roman" panose="02020603050405020304" pitchFamily="18" charset="0"/>
              </a:rPr>
              <a:t>482ºC).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u="sng" dirty="0" smtClean="0">
                <a:latin typeface="Times New Roman" panose="02020603050405020304" pitchFamily="18" charset="0"/>
                <a:cs typeface="Times New Roman" panose="02020603050405020304" pitchFamily="18" charset="0"/>
              </a:rPr>
              <a:t>Alloy </a:t>
            </a:r>
            <a:r>
              <a:rPr lang="en-US" sz="2800" b="1" u="sng" dirty="0">
                <a:latin typeface="Times New Roman" panose="02020603050405020304" pitchFamily="18" charset="0"/>
                <a:cs typeface="Times New Roman" panose="02020603050405020304" pitchFamily="18" charset="0"/>
              </a:rPr>
              <a:t>M-152 </a:t>
            </a:r>
            <a:r>
              <a:rPr lang="en-US" sz="2800" b="1" dirty="0">
                <a:latin typeface="Times New Roman" panose="02020603050405020304" pitchFamily="18" charset="0"/>
                <a:cs typeface="Times New Roman" panose="02020603050405020304" pitchFamily="18" charset="0"/>
              </a:rPr>
              <a:t>is a 2-3% nickel-containing member of the 12Cr family of alloys.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It </a:t>
            </a:r>
            <a:r>
              <a:rPr lang="en-US" sz="2800" b="1" dirty="0">
                <a:latin typeface="Times New Roman" panose="02020603050405020304" pitchFamily="18" charset="0"/>
                <a:cs typeface="Times New Roman" panose="02020603050405020304" pitchFamily="18" charset="0"/>
              </a:rPr>
              <a:t>features outstanding </a:t>
            </a:r>
            <a:r>
              <a:rPr lang="en-US" sz="2800" b="1" u="sng" dirty="0">
                <a:latin typeface="Times New Roman" panose="02020603050405020304" pitchFamily="18" charset="0"/>
                <a:cs typeface="Times New Roman" panose="02020603050405020304" pitchFamily="18" charset="0"/>
              </a:rPr>
              <a:t>fracture toughness </a:t>
            </a:r>
            <a:r>
              <a:rPr lang="en-US" sz="2800" b="1" dirty="0">
                <a:latin typeface="Times New Roman" panose="02020603050405020304" pitchFamily="18" charset="0"/>
                <a:cs typeface="Times New Roman" panose="02020603050405020304" pitchFamily="18" charset="0"/>
              </a:rPr>
              <a:t>in addition to the properties common to other 12Cr alloys.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Alloys </a:t>
            </a:r>
            <a:r>
              <a:rPr lang="en-US" sz="2800" b="1" dirty="0">
                <a:latin typeface="Times New Roman" panose="02020603050405020304" pitchFamily="18" charset="0"/>
                <a:cs typeface="Times New Roman" panose="02020603050405020304" pitchFamily="18" charset="0"/>
              </a:rPr>
              <a:t>M-152 is </a:t>
            </a:r>
            <a:r>
              <a:rPr lang="en-US" sz="2800" b="1" u="sng" dirty="0" smtClean="0">
                <a:latin typeface="Times New Roman" panose="02020603050405020304" pitchFamily="18" charset="0"/>
                <a:cs typeface="Times New Roman" panose="02020603050405020304" pitchFamily="18" charset="0"/>
              </a:rPr>
              <a:t>intermediate in rupture </a:t>
            </a:r>
            <a:r>
              <a:rPr lang="en-US" sz="2800" b="1" u="sng" dirty="0">
                <a:latin typeface="Times New Roman" panose="02020603050405020304" pitchFamily="18" charset="0"/>
                <a:cs typeface="Times New Roman" panose="02020603050405020304" pitchFamily="18" charset="0"/>
              </a:rPr>
              <a:t>strength</a:t>
            </a:r>
            <a:r>
              <a:rPr lang="en-US" sz="2800" b="1" dirty="0">
                <a:latin typeface="Times New Roman" panose="02020603050405020304" pitchFamily="18" charset="0"/>
                <a:cs typeface="Times New Roman" panose="02020603050405020304" pitchFamily="18" charset="0"/>
              </a:rPr>
              <a:t>, between Cr-Mo-Vo and A286 alloy and has </a:t>
            </a:r>
            <a:r>
              <a:rPr lang="en-US" sz="2800" b="1" u="sng" dirty="0">
                <a:latin typeface="Times New Roman" panose="02020603050405020304" pitchFamily="18" charset="0"/>
                <a:cs typeface="Times New Roman" panose="02020603050405020304" pitchFamily="18" charset="0"/>
              </a:rPr>
              <a:t>higher tensile strength </a:t>
            </a:r>
            <a:r>
              <a:rPr lang="en-US" sz="2800" b="1" dirty="0">
                <a:latin typeface="Times New Roman" panose="02020603050405020304" pitchFamily="18" charset="0"/>
                <a:cs typeface="Times New Roman" panose="02020603050405020304" pitchFamily="18" charset="0"/>
              </a:rPr>
              <a:t>than either one. </a:t>
            </a:r>
            <a:br>
              <a:rPr lang="en-US" sz="2800" b="1" dirty="0">
                <a:latin typeface="Times New Roman" panose="02020603050405020304" pitchFamily="18" charset="0"/>
                <a:cs typeface="Times New Roman" panose="02020603050405020304" pitchFamily="18" charset="0"/>
              </a:rPr>
            </a:b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13333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06886"/>
          </a:xfrm>
        </p:spPr>
        <p:txBody>
          <a:bodyPr>
            <a:normAutofit/>
          </a:bodyPr>
          <a:lstStyle/>
          <a:p>
            <a:r>
              <a:rPr lang="en-US" sz="2800" dirty="0" smtClean="0"/>
              <a:t>                                                   </a:t>
            </a:r>
            <a:r>
              <a:rPr lang="en-US" sz="2800" b="1" u="sng" dirty="0" smtClean="0">
                <a:latin typeface="Times New Roman" panose="02020603050405020304" pitchFamily="18" charset="0"/>
                <a:cs typeface="Times New Roman" panose="02020603050405020304" pitchFamily="18" charset="0"/>
              </a:rPr>
              <a:t>A286 Alloy</a:t>
            </a:r>
            <a:r>
              <a:rPr lang="en-US" sz="2800" b="1" u="sng" dirty="0">
                <a:latin typeface="Times New Roman" panose="02020603050405020304" pitchFamily="18" charset="0"/>
                <a:cs typeface="Times New Roman" panose="02020603050405020304" pitchFamily="18" charset="0"/>
              </a:rPr>
              <a:t/>
            </a:r>
            <a:br>
              <a:rPr lang="en-US" sz="2800" b="1" u="sng"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It </a:t>
            </a:r>
            <a:r>
              <a:rPr lang="en-US" sz="2800" b="1" dirty="0">
                <a:latin typeface="Times New Roman" panose="02020603050405020304" pitchFamily="18" charset="0"/>
                <a:cs typeface="Times New Roman" panose="02020603050405020304" pitchFamily="18" charset="0"/>
              </a:rPr>
              <a:t>is an </a:t>
            </a:r>
            <a:r>
              <a:rPr lang="en-US" sz="2800" b="1" u="sng" dirty="0">
                <a:latin typeface="Times New Roman" panose="02020603050405020304" pitchFamily="18" charset="0"/>
                <a:cs typeface="Times New Roman" panose="02020603050405020304" pitchFamily="18" charset="0"/>
              </a:rPr>
              <a:t>austenitic iron base alloy </a:t>
            </a:r>
            <a:r>
              <a:rPr lang="en-US" sz="2800" b="1" dirty="0">
                <a:latin typeface="Times New Roman" panose="02020603050405020304" pitchFamily="18" charset="0"/>
                <a:cs typeface="Times New Roman" panose="02020603050405020304" pitchFamily="18" charset="0"/>
              </a:rPr>
              <a:t>that has been used for years in aircraft engine applications. </a:t>
            </a:r>
            <a:r>
              <a:rPr lang="en-US" sz="2800" b="1" dirty="0" smtClean="0">
                <a:latin typeface="Times New Roman" panose="02020603050405020304" pitchFamily="18" charset="0"/>
                <a:cs typeface="Times New Roman" panose="02020603050405020304" pitchFamily="18" charset="0"/>
              </a:rPr>
              <a:t/>
            </a:r>
            <a:br>
              <a:rPr lang="en-US" sz="2800" b="1" dirty="0" smtClean="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Its </a:t>
            </a:r>
            <a:r>
              <a:rPr lang="en-US" sz="2800" b="1" dirty="0">
                <a:latin typeface="Times New Roman" panose="02020603050405020304" pitchFamily="18" charset="0"/>
                <a:cs typeface="Times New Roman" panose="02020603050405020304" pitchFamily="18" charset="0"/>
              </a:rPr>
              <a:t>use for </a:t>
            </a:r>
            <a:r>
              <a:rPr lang="en-US" sz="2800" b="1" u="sng" dirty="0">
                <a:latin typeface="Times New Roman" panose="02020603050405020304" pitchFamily="18" charset="0"/>
                <a:cs typeface="Times New Roman" panose="02020603050405020304" pitchFamily="18" charset="0"/>
              </a:rPr>
              <a:t>industrial gas turbines </a:t>
            </a:r>
            <a:r>
              <a:rPr lang="en-US" sz="2800" b="1" dirty="0">
                <a:latin typeface="Times New Roman" panose="02020603050405020304" pitchFamily="18" charset="0"/>
                <a:cs typeface="Times New Roman" panose="02020603050405020304" pitchFamily="18" charset="0"/>
              </a:rPr>
              <a:t>started about 1965 Era, when technological advances made the </a:t>
            </a:r>
            <a:r>
              <a:rPr lang="en-US" sz="2800" b="1" dirty="0" smtClean="0">
                <a:latin typeface="Times New Roman" panose="02020603050405020304" pitchFamily="18" charset="0"/>
                <a:cs typeface="Times New Roman" panose="02020603050405020304" pitchFamily="18" charset="0"/>
              </a:rPr>
              <a:t>production </a:t>
            </a:r>
            <a:r>
              <a:rPr lang="en-US" sz="2800" b="1" dirty="0">
                <a:latin typeface="Times New Roman" panose="02020603050405020304" pitchFamily="18" charset="0"/>
                <a:cs typeface="Times New Roman" panose="02020603050405020304" pitchFamily="18" charset="0"/>
              </a:rPr>
              <a:t>of sound ingots sufficient in size to produce these wheels possible. </a:t>
            </a:r>
            <a:br>
              <a:rPr lang="en-US" sz="2800" b="1" dirty="0">
                <a:latin typeface="Times New Roman" panose="02020603050405020304" pitchFamily="18" charset="0"/>
                <a:cs typeface="Times New Roman" panose="02020603050405020304" pitchFamily="18" charset="0"/>
              </a:rPr>
            </a:b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4450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957" y="442399"/>
            <a:ext cx="10739907" cy="5906886"/>
          </a:xfrm>
        </p:spPr>
        <p:txBody>
          <a:bodyPr>
            <a:normAutofit fontScale="90000"/>
          </a:bodyPr>
          <a:lstStyle/>
          <a:p>
            <a:r>
              <a:rPr lang="en-US" sz="3200" b="1" u="sng" dirty="0" smtClean="0">
                <a:latin typeface="Times New Roman" panose="02020603050405020304" pitchFamily="18" charset="0"/>
                <a:cs typeface="Times New Roman" panose="02020603050405020304" pitchFamily="18" charset="0"/>
              </a:rPr>
              <a:t/>
            </a:r>
            <a:br>
              <a:rPr lang="en-US" sz="3200" b="1" u="sng" dirty="0" smtClean="0">
                <a:latin typeface="Times New Roman" panose="02020603050405020304" pitchFamily="18" charset="0"/>
                <a:cs typeface="Times New Roman" panose="02020603050405020304" pitchFamily="18" charset="0"/>
              </a:rPr>
            </a:br>
            <a:r>
              <a:rPr lang="en-US" sz="3200" b="1" u="sng" dirty="0">
                <a:latin typeface="Times New Roman" panose="02020603050405020304" pitchFamily="18" charset="0"/>
                <a:cs typeface="Times New Roman" panose="02020603050405020304" pitchFamily="18" charset="0"/>
              </a:rPr>
              <a:t/>
            </a:r>
            <a:br>
              <a:rPr lang="en-US" sz="3200" b="1" u="sng" dirty="0">
                <a:latin typeface="Times New Roman" panose="02020603050405020304" pitchFamily="18" charset="0"/>
                <a:cs typeface="Times New Roman" panose="02020603050405020304" pitchFamily="18" charset="0"/>
              </a:rPr>
            </a:br>
            <a:r>
              <a:rPr lang="en-US" sz="3200" b="1" u="sng" dirty="0" smtClean="0">
                <a:latin typeface="Times New Roman" panose="02020603050405020304" pitchFamily="18" charset="0"/>
                <a:cs typeface="Times New Roman" panose="02020603050405020304" pitchFamily="18" charset="0"/>
              </a:rPr>
              <a:t/>
            </a:r>
            <a:br>
              <a:rPr lang="en-US" sz="3200" b="1" u="sng" dirty="0" smtClean="0">
                <a:latin typeface="Times New Roman" panose="02020603050405020304" pitchFamily="18" charset="0"/>
                <a:cs typeface="Times New Roman" panose="02020603050405020304" pitchFamily="18" charset="0"/>
              </a:rPr>
            </a:br>
            <a:r>
              <a:rPr lang="en-US" sz="3200" b="1" u="sng" dirty="0" smtClean="0">
                <a:latin typeface="Times New Roman" panose="02020603050405020304" pitchFamily="18" charset="0"/>
                <a:cs typeface="Times New Roman" panose="02020603050405020304" pitchFamily="18" charset="0"/>
              </a:rPr>
              <a:t>3) Material </a:t>
            </a:r>
            <a:r>
              <a:rPr lang="en-US" sz="3200" b="1" u="sng" dirty="0">
                <a:latin typeface="Times New Roman" panose="02020603050405020304" pitchFamily="18" charset="0"/>
                <a:cs typeface="Times New Roman" panose="02020603050405020304" pitchFamily="18" charset="0"/>
              </a:rPr>
              <a:t>U</a:t>
            </a:r>
            <a:r>
              <a:rPr lang="en-US" sz="3200" b="1" u="sng" dirty="0" smtClean="0">
                <a:latin typeface="Times New Roman" panose="02020603050405020304" pitchFamily="18" charset="0"/>
                <a:cs typeface="Times New Roman" panose="02020603050405020304" pitchFamily="18" charset="0"/>
              </a:rPr>
              <a:t>sed </a:t>
            </a:r>
            <a:r>
              <a:rPr lang="en-US" sz="3200" b="1" u="sng" dirty="0">
                <a:latin typeface="Times New Roman" panose="02020603050405020304" pitchFamily="18" charset="0"/>
                <a:cs typeface="Times New Roman" panose="02020603050405020304" pitchFamily="18" charset="0"/>
              </a:rPr>
              <a:t>in Compressor Blades:</a:t>
            </a:r>
            <a:r>
              <a:rPr lang="en-US" sz="3200" u="sng" dirty="0">
                <a:latin typeface="Times New Roman" panose="02020603050405020304" pitchFamily="18" charset="0"/>
                <a:cs typeface="Times New Roman" panose="02020603050405020304" pitchFamily="18" charset="0"/>
              </a:rPr>
              <a:t> </a:t>
            </a:r>
            <a:br>
              <a:rPr lang="en-US" sz="3200" u="sng" dirty="0">
                <a:latin typeface="Times New Roman" panose="02020603050405020304" pitchFamily="18" charset="0"/>
                <a:cs typeface="Times New Roman" panose="02020603050405020304" pitchFamily="18" charset="0"/>
              </a:rPr>
            </a:br>
            <a:r>
              <a:rPr lang="en-US" sz="3200" u="sng" dirty="0" smtClean="0">
                <a:latin typeface="Times New Roman" panose="02020603050405020304" pitchFamily="18" charset="0"/>
                <a:cs typeface="Times New Roman" panose="02020603050405020304" pitchFamily="18" charset="0"/>
              </a:rPr>
              <a:t/>
            </a:r>
            <a:br>
              <a:rPr lang="en-US" sz="3200" u="sng"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A compressor blade is </a:t>
            </a:r>
            <a:r>
              <a:rPr lang="en-US" sz="2700" b="1" u="sng" dirty="0">
                <a:latin typeface="Times New Roman" panose="02020603050405020304" pitchFamily="18" charset="0"/>
                <a:cs typeface="Times New Roman" panose="02020603050405020304" pitchFamily="18" charset="0"/>
              </a:rPr>
              <a:t>a blade machined </a:t>
            </a:r>
            <a:r>
              <a:rPr lang="en-US" sz="2700" b="1" dirty="0">
                <a:latin typeface="Times New Roman" panose="02020603050405020304" pitchFamily="18" charset="0"/>
                <a:cs typeface="Times New Roman" panose="02020603050405020304" pitchFamily="18" charset="0"/>
              </a:rPr>
              <a:t>to a precise and exacting standard to be used for application inside a turbine or compressor engine.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The </a:t>
            </a:r>
            <a:r>
              <a:rPr lang="en-US" sz="2700" b="1" dirty="0">
                <a:latin typeface="Times New Roman" panose="02020603050405020304" pitchFamily="18" charset="0"/>
                <a:cs typeface="Times New Roman" panose="02020603050405020304" pitchFamily="18" charset="0"/>
              </a:rPr>
              <a:t>blades are </a:t>
            </a:r>
            <a:r>
              <a:rPr lang="en-US" sz="2700" b="1" u="sng" dirty="0">
                <a:latin typeface="Times New Roman" panose="02020603050405020304" pitchFamily="18" charset="0"/>
                <a:cs typeface="Times New Roman" panose="02020603050405020304" pitchFamily="18" charset="0"/>
              </a:rPr>
              <a:t>the driving force to move air </a:t>
            </a:r>
            <a:r>
              <a:rPr lang="en-US" sz="2700" b="1" dirty="0">
                <a:latin typeface="Times New Roman" panose="02020603050405020304" pitchFamily="18" charset="0"/>
                <a:cs typeface="Times New Roman" panose="02020603050405020304" pitchFamily="18" charset="0"/>
              </a:rPr>
              <a:t>to the compression unit.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The </a:t>
            </a:r>
            <a:r>
              <a:rPr lang="en-US" sz="2700" b="1" dirty="0">
                <a:latin typeface="Times New Roman" panose="02020603050405020304" pitchFamily="18" charset="0"/>
                <a:cs typeface="Times New Roman" panose="02020603050405020304" pitchFamily="18" charset="0"/>
              </a:rPr>
              <a:t>air is then forced into the tank for a compressor unit.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The material, </a:t>
            </a:r>
            <a:r>
              <a:rPr lang="en-US" sz="2700" b="1" dirty="0" smtClean="0">
                <a:latin typeface="Times New Roman" panose="02020603050405020304" pitchFamily="18" charset="0"/>
                <a:cs typeface="Times New Roman" panose="02020603050405020304" pitchFamily="18" charset="0"/>
              </a:rPr>
              <a:t>that </a:t>
            </a:r>
            <a:r>
              <a:rPr lang="en-US" sz="2700" b="1" dirty="0">
                <a:latin typeface="Times New Roman" panose="02020603050405020304" pitchFamily="18" charset="0"/>
                <a:cs typeface="Times New Roman" panose="02020603050405020304" pitchFamily="18" charset="0"/>
              </a:rPr>
              <a:t>compressor blades are typically </a:t>
            </a:r>
            <a:r>
              <a:rPr lang="en-US" sz="2700" b="1" dirty="0" smtClean="0">
                <a:latin typeface="Times New Roman" panose="02020603050405020304" pitchFamily="18" charset="0"/>
                <a:cs typeface="Times New Roman" panose="02020603050405020304" pitchFamily="18" charset="0"/>
              </a:rPr>
              <a:t>made out, is of lightly </a:t>
            </a:r>
            <a:r>
              <a:rPr lang="en-US" sz="2700" b="1" dirty="0">
                <a:latin typeface="Times New Roman" panose="02020603050405020304" pitchFamily="18" charset="0"/>
                <a:cs typeface="Times New Roman" panose="02020603050405020304" pitchFamily="18" charset="0"/>
              </a:rPr>
              <a:t>weight, yet strong.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A </a:t>
            </a:r>
            <a:r>
              <a:rPr lang="en-US" sz="2700" b="1" dirty="0">
                <a:latin typeface="Times New Roman" panose="02020603050405020304" pitchFamily="18" charset="0"/>
                <a:cs typeface="Times New Roman" panose="02020603050405020304" pitchFamily="18" charset="0"/>
              </a:rPr>
              <a:t>compressor blade is generally made using an </a:t>
            </a:r>
            <a:r>
              <a:rPr lang="en-US" sz="2700" b="1" u="sng" dirty="0">
                <a:latin typeface="Times New Roman" panose="02020603050405020304" pitchFamily="18" charset="0"/>
                <a:cs typeface="Times New Roman" panose="02020603050405020304" pitchFamily="18" charset="0"/>
              </a:rPr>
              <a:t>alloyed metal that is able to be machined to a precision angle and dimension.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Sometimes</a:t>
            </a:r>
            <a:r>
              <a:rPr lang="en-US" sz="2700" b="1" dirty="0">
                <a:latin typeface="Times New Roman" panose="02020603050405020304" pitchFamily="18" charset="0"/>
                <a:cs typeface="Times New Roman" panose="02020603050405020304" pitchFamily="18" charset="0"/>
              </a:rPr>
              <a:t>, the blades are machined out of </a:t>
            </a:r>
            <a:r>
              <a:rPr lang="en-US" sz="2700" b="1" u="sng" dirty="0">
                <a:latin typeface="Times New Roman" panose="02020603050405020304" pitchFamily="18" charset="0"/>
                <a:cs typeface="Times New Roman" panose="02020603050405020304" pitchFamily="18" charset="0"/>
              </a:rPr>
              <a:t>aluminum</a:t>
            </a:r>
            <a:r>
              <a:rPr lang="en-US" sz="2700" b="1" dirty="0">
                <a:latin typeface="Times New Roman" panose="02020603050405020304" pitchFamily="18" charset="0"/>
                <a:cs typeface="Times New Roman" panose="02020603050405020304" pitchFamily="18" charset="0"/>
              </a:rPr>
              <a:t> because of the material’s weight and ease of shaping.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dirty="0">
                <a:latin typeface="Times New Roman" panose="02020603050405020304" pitchFamily="18" charset="0"/>
                <a:cs typeface="Times New Roman" panose="02020603050405020304" pitchFamily="18" charset="0"/>
              </a:rPr>
              <a:t/>
            </a:r>
            <a:br>
              <a:rPr lang="en-US" sz="2700" dirty="0">
                <a:latin typeface="Times New Roman" panose="02020603050405020304" pitchFamily="18" charset="0"/>
                <a:cs typeface="Times New Roman" panose="02020603050405020304" pitchFamily="18" charset="0"/>
              </a:rPr>
            </a:br>
            <a:r>
              <a:rPr lang="en-US" sz="2700" u="sng" dirty="0" smtClean="0">
                <a:latin typeface="Times New Roman" panose="02020603050405020304" pitchFamily="18" charset="0"/>
                <a:cs typeface="Times New Roman" panose="02020603050405020304" pitchFamily="18" charset="0"/>
              </a:rPr>
              <a:t/>
            </a:r>
            <a:br>
              <a:rPr lang="en-US" sz="2700" u="sng" dirty="0" smtClean="0">
                <a:latin typeface="Times New Roman" panose="02020603050405020304" pitchFamily="18" charset="0"/>
                <a:cs typeface="Times New Roman" panose="02020603050405020304" pitchFamily="18" charset="0"/>
              </a:rPr>
            </a:br>
            <a:endParaRPr lang="en-US" sz="2700"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62221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Siemens Stock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19490" t="-39545" r="19490" b="41395"/>
          <a:stretch/>
        </p:blipFill>
        <p:spPr bwMode="auto">
          <a:xfrm>
            <a:off x="-1523375" y="-2933778"/>
            <a:ext cx="12382500" cy="924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7756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Indianapolis - Circa January 2017: Exterior of a Rolls-Royce F402 Pegasus Jet Engine, used in the VSTOL AV-8B Harrier II b - Stock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118" y="365125"/>
            <a:ext cx="9503764" cy="6370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4480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9519"/>
            <a:ext cx="10515600" cy="6280373"/>
          </a:xfrm>
        </p:spPr>
        <p:txBody>
          <a:bodyPr>
            <a:normAutofit fontScale="90000"/>
          </a:bodyPr>
          <a:lstStyle/>
          <a:p>
            <a:r>
              <a:rPr lang="en-US" sz="2400" b="1" dirty="0">
                <a:latin typeface="Times New Roman" panose="02020603050405020304" pitchFamily="18" charset="0"/>
                <a:cs typeface="Times New Roman" panose="02020603050405020304" pitchFamily="18" charset="0"/>
              </a:rPr>
              <a:t>The </a:t>
            </a:r>
            <a:r>
              <a:rPr lang="en-US" sz="2400" b="1" dirty="0" smtClean="0">
                <a:latin typeface="Times New Roman" panose="02020603050405020304" pitchFamily="18" charset="0"/>
                <a:cs typeface="Times New Roman" panose="02020603050405020304" pitchFamily="18" charset="0"/>
              </a:rPr>
              <a:t>composition </a:t>
            </a:r>
            <a:r>
              <a:rPr lang="en-US" sz="2400" b="1" dirty="0">
                <a:latin typeface="Times New Roman" panose="02020603050405020304" pitchFamily="18" charset="0"/>
                <a:cs typeface="Times New Roman" panose="02020603050405020304" pitchFamily="18" charset="0"/>
              </a:rPr>
              <a:t>of the new and conventional alloys throughout the turbine is shown in the </a:t>
            </a:r>
            <a:r>
              <a:rPr lang="en-US" sz="2400" b="1" dirty="0" smtClean="0">
                <a:latin typeface="Times New Roman" panose="02020603050405020304" pitchFamily="18" charset="0"/>
                <a:cs typeface="Times New Roman" panose="02020603050405020304" pitchFamily="18" charset="0"/>
              </a:rPr>
              <a:t>Table 1. This </a:t>
            </a:r>
            <a:r>
              <a:rPr lang="en-US" sz="2400" b="1" dirty="0">
                <a:latin typeface="Times New Roman" panose="02020603050405020304" pitchFamily="18" charset="0"/>
                <a:cs typeface="Times New Roman" panose="02020603050405020304" pitchFamily="18" charset="0"/>
              </a:rPr>
              <a:t>Table describes materials used in the high temperature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dirty="0"/>
              <a:t> </a:t>
            </a:r>
            <a:br>
              <a:rPr lang="en-US" sz="2400" dirty="0"/>
            </a:br>
            <a:r>
              <a:rPr lang="en-US" sz="2400" dirty="0" smtClean="0"/>
              <a:t>     </a:t>
            </a:r>
            <a:br>
              <a:rPr lang="en-US" sz="2400" dirty="0" smtClean="0"/>
            </a:br>
            <a:r>
              <a:rPr lang="en-US" sz="2400" dirty="0"/>
              <a:t> </a:t>
            </a:r>
            <a:r>
              <a:rPr lang="en-US" sz="2400" dirty="0" smtClean="0"/>
              <a:t>             </a:t>
            </a:r>
            <a:r>
              <a:rPr lang="en-US" sz="2400" b="1" dirty="0" smtClean="0"/>
              <a:t>Table 1: High Temperature Alloys Used in Different Components of Gas Turbine</a:t>
            </a:r>
            <a:endParaRPr lang="en-US" sz="2400" b="1" dirty="0">
              <a:latin typeface="Times New Roman" panose="02020603050405020304" pitchFamily="18" charset="0"/>
              <a:cs typeface="Times New Roman" panose="02020603050405020304" pitchFamily="18" charset="0"/>
            </a:endParaRPr>
          </a:p>
        </p:txBody>
      </p:sp>
      <p:pic>
        <p:nvPicPr>
          <p:cNvPr id="3" name="Picture 2"/>
          <p:cNvPicPr/>
          <p:nvPr/>
        </p:nvPicPr>
        <p:blipFill rotWithShape="1">
          <a:blip r:embed="rId2"/>
          <a:srcRect b="5587"/>
          <a:stretch/>
        </p:blipFill>
        <p:spPr>
          <a:xfrm>
            <a:off x="838200" y="1403799"/>
            <a:ext cx="10636876" cy="4687909"/>
          </a:xfrm>
          <a:prstGeom prst="rect">
            <a:avLst/>
          </a:prstGeom>
        </p:spPr>
      </p:pic>
    </p:spTree>
    <p:extLst>
      <p:ext uri="{BB962C8B-B14F-4D97-AF65-F5344CB8AC3E}">
        <p14:creationId xmlns:p14="http://schemas.microsoft.com/office/powerpoint/2010/main" val="9364011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45523"/>
          </a:xfrm>
        </p:spPr>
        <p:txBody>
          <a:bodyPr>
            <a:normAutofit fontScale="90000"/>
          </a:bodyPr>
          <a:lstStyle/>
          <a:p>
            <a:r>
              <a:rPr lang="en-US" sz="2400" b="1" dirty="0">
                <a:latin typeface="Times New Roman" panose="02020603050405020304" pitchFamily="18" charset="0"/>
                <a:cs typeface="Times New Roman" panose="02020603050405020304" pitchFamily="18" charset="0"/>
              </a:rPr>
              <a:t>Compressor blade can </a:t>
            </a:r>
            <a:r>
              <a:rPr lang="en-US" sz="2400" b="1" dirty="0" smtClean="0">
                <a:latin typeface="Times New Roman" panose="02020603050405020304" pitchFamily="18" charset="0"/>
                <a:cs typeface="Times New Roman" panose="02020603050405020304" pitchFamily="18" charset="0"/>
              </a:rPr>
              <a:t>also </a:t>
            </a:r>
            <a:r>
              <a:rPr lang="en-US" sz="2400" b="1" dirty="0">
                <a:latin typeface="Times New Roman" panose="02020603050405020304" pitchFamily="18" charset="0"/>
                <a:cs typeface="Times New Roman" panose="02020603050405020304" pitchFamily="18" charset="0"/>
              </a:rPr>
              <a:t>be made out of more </a:t>
            </a:r>
            <a:r>
              <a:rPr lang="en-US" sz="2400" b="1" u="sng" dirty="0">
                <a:latin typeface="Times New Roman" panose="02020603050405020304" pitchFamily="18" charset="0"/>
                <a:cs typeface="Times New Roman" panose="02020603050405020304" pitchFamily="18" charset="0"/>
              </a:rPr>
              <a:t>expensive materials. </a:t>
            </a: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This </a:t>
            </a:r>
            <a:r>
              <a:rPr lang="en-US" sz="2400" b="1" dirty="0">
                <a:latin typeface="Times New Roman" panose="02020603050405020304" pitchFamily="18" charset="0"/>
                <a:cs typeface="Times New Roman" panose="02020603050405020304" pitchFamily="18" charset="0"/>
              </a:rPr>
              <a:t>is appropriate depending on the </a:t>
            </a:r>
            <a:r>
              <a:rPr lang="en-US" sz="2400" b="1" u="sng" dirty="0">
                <a:latin typeface="Times New Roman" panose="02020603050405020304" pitchFamily="18" charset="0"/>
                <a:cs typeface="Times New Roman" panose="02020603050405020304" pitchFamily="18" charset="0"/>
              </a:rPr>
              <a:t>specific application </a:t>
            </a:r>
            <a:r>
              <a:rPr lang="en-US" sz="2400" b="1" dirty="0">
                <a:latin typeface="Times New Roman" panose="02020603050405020304" pitchFamily="18" charset="0"/>
                <a:cs typeface="Times New Roman" panose="02020603050405020304" pitchFamily="18" charset="0"/>
              </a:rPr>
              <a:t>in which it will be used.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 </a:t>
            </a:r>
            <a:r>
              <a:rPr lang="en-US" sz="2400" b="1" dirty="0">
                <a:latin typeface="Times New Roman" panose="02020603050405020304" pitchFamily="18" charset="0"/>
                <a:cs typeface="Times New Roman" panose="02020603050405020304" pitchFamily="18" charset="0"/>
              </a:rPr>
              <a:t>stronger and </a:t>
            </a:r>
            <a:r>
              <a:rPr lang="en-US" sz="2400" b="1" u="sng" dirty="0">
                <a:latin typeface="Times New Roman" panose="02020603050405020304" pitchFamily="18" charset="0"/>
                <a:cs typeface="Times New Roman" panose="02020603050405020304" pitchFamily="18" charset="0"/>
              </a:rPr>
              <a:t>more </a:t>
            </a:r>
            <a:r>
              <a:rPr lang="en-US" sz="2400" b="1" u="sng" dirty="0" smtClean="0">
                <a:latin typeface="Times New Roman" panose="02020603050405020304" pitchFamily="18" charset="0"/>
                <a:cs typeface="Times New Roman" panose="02020603050405020304" pitchFamily="18" charset="0"/>
              </a:rPr>
              <a:t>lightweight material </a:t>
            </a:r>
            <a:r>
              <a:rPr lang="en-US" sz="2400" b="1" dirty="0" smtClean="0">
                <a:latin typeface="Times New Roman" panose="02020603050405020304" pitchFamily="18" charset="0"/>
                <a:cs typeface="Times New Roman" panose="02020603050405020304" pitchFamily="18" charset="0"/>
              </a:rPr>
              <a:t>allows </a:t>
            </a:r>
            <a:r>
              <a:rPr lang="en-US" sz="2400" b="1" dirty="0">
                <a:latin typeface="Times New Roman" panose="02020603050405020304" pitchFamily="18" charset="0"/>
                <a:cs typeface="Times New Roman" panose="02020603050405020304" pitchFamily="18" charset="0"/>
              </a:rPr>
              <a:t>for a </a:t>
            </a:r>
            <a:r>
              <a:rPr lang="en-US" sz="2400" b="1" u="sng" dirty="0">
                <a:latin typeface="Times New Roman" panose="02020603050405020304" pitchFamily="18" charset="0"/>
                <a:cs typeface="Times New Roman" panose="02020603050405020304" pitchFamily="18" charset="0"/>
              </a:rPr>
              <a:t>more stable and constant movement </a:t>
            </a:r>
            <a:r>
              <a:rPr lang="en-US" sz="2400" b="1" dirty="0">
                <a:latin typeface="Times New Roman" panose="02020603050405020304" pitchFamily="18" charset="0"/>
                <a:cs typeface="Times New Roman" panose="02020603050405020304" pitchFamily="18" charset="0"/>
              </a:rPr>
              <a:t>of as much air as possible without the blades suffering any </a:t>
            </a:r>
            <a:r>
              <a:rPr lang="en-US" sz="2400" b="1" u="sng" dirty="0">
                <a:latin typeface="Times New Roman" panose="02020603050405020304" pitchFamily="18" charset="0"/>
                <a:cs typeface="Times New Roman" panose="02020603050405020304" pitchFamily="18" charset="0"/>
              </a:rPr>
              <a:t>material instability. </a:t>
            </a: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Compressor blading is variously made by </a:t>
            </a:r>
            <a:r>
              <a:rPr lang="en-US" sz="2400" b="1" u="sng" dirty="0">
                <a:latin typeface="Times New Roman" panose="02020603050405020304" pitchFamily="18" charset="0"/>
                <a:cs typeface="Times New Roman" panose="02020603050405020304" pitchFamily="18" charset="0"/>
              </a:rPr>
              <a:t>forgings, extrusion or machining</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All </a:t>
            </a:r>
            <a:r>
              <a:rPr lang="en-US" sz="2400" b="1" dirty="0">
                <a:latin typeface="Times New Roman" panose="02020603050405020304" pitchFamily="18" charset="0"/>
                <a:cs typeface="Times New Roman" panose="02020603050405020304" pitchFamily="18" charset="0"/>
              </a:rPr>
              <a:t>production blades </a:t>
            </a:r>
            <a:r>
              <a:rPr lang="en-US" sz="2400" dirty="0">
                <a:latin typeface="Times New Roman" panose="02020603050405020304" pitchFamily="18" charset="0"/>
                <a:cs typeface="Times New Roman" panose="02020603050405020304" pitchFamily="18" charset="0"/>
              </a:rPr>
              <a:t>until recently have been made from Type AISI-403 or AISI-403+Cb (both 12Cr) stainless steels.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During </a:t>
            </a:r>
            <a:r>
              <a:rPr lang="en-US" sz="2400" b="1" dirty="0">
                <a:latin typeface="Times New Roman" panose="02020603050405020304" pitchFamily="18" charset="0"/>
                <a:cs typeface="Times New Roman" panose="02020603050405020304" pitchFamily="18" charset="0"/>
              </a:rPr>
              <a:t>the 1980s, a new compressor blade material, </a:t>
            </a:r>
            <a:r>
              <a:rPr lang="en-US" sz="2400" b="1" u="sng" dirty="0">
                <a:latin typeface="Times New Roman" panose="02020603050405020304" pitchFamily="18" charset="0"/>
                <a:cs typeface="Times New Roman" panose="02020603050405020304" pitchFamily="18" charset="0"/>
              </a:rPr>
              <a:t>GTD-450 a precipitation hardened, martensitic stainless steel </a:t>
            </a:r>
            <a:r>
              <a:rPr lang="en-US" sz="2400" b="1" dirty="0">
                <a:latin typeface="Times New Roman" panose="02020603050405020304" pitchFamily="18" charset="0"/>
                <a:cs typeface="Times New Roman" panose="02020603050405020304" pitchFamily="18" charset="0"/>
              </a:rPr>
              <a:t>was introduced into production for advanced and updated machines as shown in </a:t>
            </a:r>
            <a:r>
              <a:rPr lang="en-US" sz="2400" b="1" dirty="0" smtClean="0">
                <a:latin typeface="Times New Roman" panose="02020603050405020304" pitchFamily="18" charset="0"/>
                <a:cs typeface="Times New Roman" panose="02020603050405020304" pitchFamily="18" charset="0"/>
              </a:rPr>
              <a:t>Table 1.</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Those material provides </a:t>
            </a:r>
            <a:r>
              <a:rPr lang="en-US" sz="2700" b="1" u="sng" dirty="0">
                <a:latin typeface="Times New Roman" panose="02020603050405020304" pitchFamily="18" charset="0"/>
                <a:cs typeface="Times New Roman" panose="02020603050405020304" pitchFamily="18" charset="0"/>
              </a:rPr>
              <a:t>increased tensile strength </a:t>
            </a:r>
            <a:r>
              <a:rPr lang="en-US" sz="2700" b="1" dirty="0">
                <a:latin typeface="Times New Roman" panose="02020603050405020304" pitchFamily="18" charset="0"/>
                <a:cs typeface="Times New Roman" panose="02020603050405020304" pitchFamily="18" charset="0"/>
              </a:rPr>
              <a:t>without sacrificing </a:t>
            </a:r>
            <a:r>
              <a:rPr lang="en-US" sz="2700" b="1" u="sng" dirty="0">
                <a:latin typeface="Times New Roman" panose="02020603050405020304" pitchFamily="18" charset="0"/>
                <a:cs typeface="Times New Roman" panose="02020603050405020304" pitchFamily="18" charset="0"/>
              </a:rPr>
              <a:t>stress corrosion </a:t>
            </a:r>
            <a:r>
              <a:rPr lang="en-US" sz="2700" b="1" u="sng" dirty="0" smtClean="0">
                <a:latin typeface="Times New Roman" panose="02020603050405020304" pitchFamily="18" charset="0"/>
                <a:cs typeface="Times New Roman" panose="02020603050405020304" pitchFamily="18" charset="0"/>
              </a:rPr>
              <a:t>resistance.</a:t>
            </a:r>
            <a:endParaRPr lang="en-US" sz="27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20957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739907" cy="6125827"/>
          </a:xfrm>
        </p:spPr>
        <p:txBody>
          <a:bodyPr>
            <a:noAutofit/>
          </a:bodyPr>
          <a:lstStyle/>
          <a:p>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Substantial </a:t>
            </a:r>
            <a:r>
              <a:rPr lang="en-US" sz="2400" b="1" u="sng" dirty="0" smtClean="0">
                <a:latin typeface="Times New Roman" panose="02020603050405020304" pitchFamily="18" charset="0"/>
                <a:cs typeface="Times New Roman" panose="02020603050405020304" pitchFamily="18" charset="0"/>
              </a:rPr>
              <a:t>increase in the high-cycle fatigue and corrosion fatigue strength </a:t>
            </a:r>
            <a:r>
              <a:rPr lang="en-US" sz="2400" b="1" dirty="0" smtClean="0">
                <a:latin typeface="Times New Roman" panose="02020603050405020304" pitchFamily="18" charset="0"/>
                <a:cs typeface="Times New Roman" panose="02020603050405020304" pitchFamily="18" charset="0"/>
              </a:rPr>
              <a:t>are </a:t>
            </a:r>
            <a:r>
              <a:rPr lang="en-US" sz="2400" b="1" dirty="0">
                <a:latin typeface="Times New Roman" panose="02020603050405020304" pitchFamily="18" charset="0"/>
                <a:cs typeface="Times New Roman" panose="02020603050405020304" pitchFamily="18" charset="0"/>
              </a:rPr>
              <a:t>also achieved with this material, compared to Type AISI-403</a:t>
            </a:r>
            <a:r>
              <a:rPr lang="en-US" sz="2400" b="1" dirty="0" smtClean="0">
                <a:latin typeface="Times New Roman" panose="02020603050405020304" pitchFamily="18" charset="0"/>
                <a:cs typeface="Times New Roman" panose="02020603050405020304" pitchFamily="18" charset="0"/>
              </a:rPr>
              <a:t>.</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smtClean="0">
                <a:latin typeface="Times New Roman" panose="02020603050405020304" pitchFamily="18" charset="0"/>
                <a:cs typeface="Times New Roman" panose="02020603050405020304" pitchFamily="18" charset="0"/>
              </a:rPr>
              <a:t>Superior </a:t>
            </a:r>
            <a:r>
              <a:rPr lang="en-US" sz="2400" b="1" u="sng" dirty="0">
                <a:latin typeface="Times New Roman" panose="02020603050405020304" pitchFamily="18" charset="0"/>
                <a:cs typeface="Times New Roman" panose="02020603050405020304" pitchFamily="18" charset="0"/>
              </a:rPr>
              <a:t>corrosion resistance </a:t>
            </a:r>
            <a:r>
              <a:rPr lang="en-US" sz="2400" b="1" dirty="0">
                <a:latin typeface="Times New Roman" panose="02020603050405020304" pitchFamily="18" charset="0"/>
                <a:cs typeface="Times New Roman" panose="02020603050405020304" pitchFamily="18" charset="0"/>
              </a:rPr>
              <a:t>is also achieved due to high concentrations of chromium and molybdenum </a:t>
            </a:r>
            <a:r>
              <a:rPr lang="en-US" sz="2400" b="1" dirty="0" smtClean="0">
                <a:latin typeface="Times New Roman" panose="02020603050405020304" pitchFamily="18" charset="0"/>
                <a:cs typeface="Times New Roman" panose="02020603050405020304" pitchFamily="18" charset="0"/>
              </a:rPr>
              <a:t>in</a:t>
            </a:r>
            <a:r>
              <a:rPr lang="en-US" sz="2400" dirty="0"/>
              <a:t> </a:t>
            </a:r>
            <a:r>
              <a:rPr lang="en-US" sz="2400" b="1" dirty="0" smtClean="0">
                <a:latin typeface="Times New Roman" panose="02020603050405020304" pitchFamily="18" charset="0"/>
                <a:cs typeface="Times New Roman" panose="02020603050405020304" pitchFamily="18" charset="0"/>
              </a:rPr>
              <a:t>compressors.</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Compressor blades </a:t>
            </a:r>
            <a:r>
              <a:rPr lang="en-US" sz="2400" b="1" u="sng" dirty="0" smtClean="0">
                <a:latin typeface="Times New Roman" panose="02020603050405020304" pitchFamily="18" charset="0"/>
                <a:cs typeface="Times New Roman" panose="02020603050405020304" pitchFamily="18" charset="0"/>
              </a:rPr>
              <a:t>corrosion</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is usually caused by </a:t>
            </a:r>
            <a:r>
              <a:rPr lang="en-US" sz="2400" b="1" u="sng" dirty="0">
                <a:latin typeface="Times New Roman" panose="02020603050405020304" pitchFamily="18" charset="0"/>
                <a:cs typeface="Times New Roman" panose="02020603050405020304" pitchFamily="18" charset="0"/>
              </a:rPr>
              <a:t>moisture and salt ingested by the turbine to </a:t>
            </a:r>
            <a:r>
              <a:rPr lang="en-US" sz="2400" b="1" u="sng" dirty="0" smtClean="0">
                <a:latin typeface="Times New Roman" panose="02020603050405020304" pitchFamily="18" charset="0"/>
                <a:cs typeface="Times New Roman" panose="02020603050405020304" pitchFamily="18" charset="0"/>
              </a:rPr>
              <a:t>avoid,</a:t>
            </a:r>
            <a:r>
              <a:rPr lang="en-US" sz="2400" b="1" dirty="0" smtClean="0">
                <a:latin typeface="Times New Roman" panose="02020603050405020304" pitchFamily="18" charset="0"/>
                <a:cs typeface="Times New Roman" panose="02020603050405020304" pitchFamily="18" charset="0"/>
              </a:rPr>
              <a:t> thus </a:t>
            </a:r>
            <a:r>
              <a:rPr lang="en-US" sz="2400" b="1" u="sng" dirty="0">
                <a:latin typeface="Times New Roman" panose="02020603050405020304" pitchFamily="18" charset="0"/>
                <a:cs typeface="Times New Roman" panose="02020603050405020304" pitchFamily="18" charset="0"/>
              </a:rPr>
              <a:t>coating</a:t>
            </a:r>
            <a:r>
              <a:rPr lang="en-US" sz="2400" b="1" dirty="0">
                <a:latin typeface="Times New Roman" panose="02020603050405020304" pitchFamily="18" charset="0"/>
                <a:cs typeface="Times New Roman" panose="02020603050405020304" pitchFamily="18" charset="0"/>
              </a:rPr>
              <a:t> of compressor blades is also highly </a:t>
            </a:r>
            <a:r>
              <a:rPr lang="en-US" sz="2400" b="1" dirty="0" smtClean="0">
                <a:latin typeface="Times New Roman" panose="02020603050405020304" pitchFamily="18" charset="0"/>
                <a:cs typeface="Times New Roman" panose="02020603050405020304" pitchFamily="18" charset="0"/>
              </a:rPr>
              <a:t>recommended. </a:t>
            </a:r>
            <a:br>
              <a:rPr lang="en-US" sz="2400" b="1" dirty="0" smtClean="0">
                <a:latin typeface="Times New Roman" panose="02020603050405020304" pitchFamily="18" charset="0"/>
                <a:cs typeface="Times New Roman" panose="02020603050405020304" pitchFamily="18" charset="0"/>
              </a:rPr>
            </a:br>
            <a:r>
              <a:rPr lang="en-US" sz="2400" dirty="0"/>
              <a:t/>
            </a:r>
            <a:br>
              <a:rPr lang="en-US" sz="2400" dirty="0"/>
            </a:br>
            <a:r>
              <a:rPr lang="en-US" sz="2400" b="1" dirty="0">
                <a:latin typeface="Times New Roman" panose="02020603050405020304" pitchFamily="18" charset="0"/>
                <a:cs typeface="Times New Roman" panose="02020603050405020304" pitchFamily="18" charset="0"/>
              </a:rPr>
              <a:t>For </a:t>
            </a:r>
            <a:r>
              <a:rPr lang="en-US" sz="2400" b="1" u="sng" dirty="0">
                <a:latin typeface="Times New Roman" panose="02020603050405020304" pitchFamily="18" charset="0"/>
                <a:cs typeface="Times New Roman" panose="02020603050405020304" pitchFamily="18" charset="0"/>
              </a:rPr>
              <a:t>small to intermediate gas turbine compressors</a:t>
            </a:r>
            <a:r>
              <a:rPr lang="en-US" sz="2400" b="1" dirty="0">
                <a:latin typeface="Times New Roman" panose="02020603050405020304" pitchFamily="18" charset="0"/>
                <a:cs typeface="Times New Roman" panose="02020603050405020304" pitchFamily="18" charset="0"/>
              </a:rPr>
              <a:t>, the temperature loadings experienced currently range from </a:t>
            </a:r>
            <a:r>
              <a:rPr lang="en-US" sz="2400" b="1" u="sng" dirty="0">
                <a:latin typeface="Times New Roman" panose="02020603050405020304" pitchFamily="18" charset="0"/>
                <a:cs typeface="Times New Roman" panose="02020603050405020304" pitchFamily="18" charset="0"/>
              </a:rPr>
              <a:t>- 50 to about 500ºC</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In </a:t>
            </a:r>
            <a:r>
              <a:rPr lang="en-US" sz="2400" b="1" dirty="0">
                <a:latin typeface="Times New Roman" panose="02020603050405020304" pitchFamily="18" charset="0"/>
                <a:cs typeface="Times New Roman" panose="02020603050405020304" pitchFamily="18" charset="0"/>
              </a:rPr>
              <a:t>the </a:t>
            </a:r>
            <a:r>
              <a:rPr lang="en-US" sz="2400" b="1" u="sng" dirty="0">
                <a:latin typeface="Times New Roman" panose="02020603050405020304" pitchFamily="18" charset="0"/>
                <a:cs typeface="Times New Roman" panose="02020603050405020304" pitchFamily="18" charset="0"/>
              </a:rPr>
              <a:t>short to medium </a:t>
            </a:r>
            <a:r>
              <a:rPr lang="en-US" sz="2400" b="1" u="sng" dirty="0" smtClean="0">
                <a:latin typeface="Times New Roman" panose="02020603050405020304" pitchFamily="18" charset="0"/>
                <a:cs typeface="Times New Roman" panose="02020603050405020304" pitchFamily="18" charset="0"/>
              </a:rPr>
              <a:t>term</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the continued use of </a:t>
            </a:r>
            <a:r>
              <a:rPr lang="en-US" sz="2400" b="1" u="sng" dirty="0">
                <a:latin typeface="Times New Roman" panose="02020603050405020304" pitchFamily="18" charset="0"/>
                <a:cs typeface="Times New Roman" panose="02020603050405020304" pitchFamily="18" charset="0"/>
              </a:rPr>
              <a:t>improved low-alloy and ferritic stainless steels </a:t>
            </a:r>
            <a:r>
              <a:rPr lang="en-US" sz="2400" b="1" dirty="0">
                <a:latin typeface="Times New Roman" panose="02020603050405020304" pitchFamily="18" charset="0"/>
                <a:cs typeface="Times New Roman" panose="02020603050405020304" pitchFamily="18" charset="0"/>
              </a:rPr>
              <a:t>will be adequate</a:t>
            </a:r>
            <a:r>
              <a:rPr lang="en-US" sz="2400" b="1" dirty="0" smtClean="0">
                <a:latin typeface="Times New Roman" panose="02020603050405020304" pitchFamily="18" charset="0"/>
                <a:cs typeface="Times New Roman" panose="02020603050405020304" pitchFamily="18" charset="0"/>
              </a:rPr>
              <a:t>.</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This situation will continue until </a:t>
            </a:r>
            <a:r>
              <a:rPr lang="en-US" sz="2400" b="1" u="sng" dirty="0">
                <a:latin typeface="Times New Roman" panose="02020603050405020304" pitchFamily="18" charset="0"/>
                <a:cs typeface="Times New Roman" panose="02020603050405020304" pitchFamily="18" charset="0"/>
              </a:rPr>
              <a:t>significant increases in compressor temperatures </a:t>
            </a:r>
            <a:r>
              <a:rPr lang="en-US" sz="2400" b="1" dirty="0">
                <a:latin typeface="Times New Roman" panose="02020603050405020304" pitchFamily="18" charset="0"/>
                <a:cs typeface="Times New Roman" panose="02020603050405020304" pitchFamily="18" charset="0"/>
              </a:rPr>
              <a:t>are needed because of much higher-pressure ratios and rotor speeds.</a:t>
            </a:r>
            <a:br>
              <a:rPr lang="en-US" sz="2400" b="1" dirty="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91798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00069"/>
          </a:xfrm>
        </p:spPr>
        <p:txBody>
          <a:bodyPr>
            <a:normAutofit/>
          </a:bodyPr>
          <a:lstStyle/>
          <a:p>
            <a:r>
              <a:rPr lang="en-US" sz="2400" b="1" dirty="0">
                <a:latin typeface="Times New Roman" panose="02020603050405020304" pitchFamily="18" charset="0"/>
                <a:cs typeface="Times New Roman" panose="02020603050405020304" pitchFamily="18" charset="0"/>
              </a:rPr>
              <a:t>In such a </a:t>
            </a:r>
            <a:r>
              <a:rPr lang="en-US" sz="2400" b="1" dirty="0" smtClean="0">
                <a:latin typeface="Times New Roman" panose="02020603050405020304" pitchFamily="18" charset="0"/>
                <a:cs typeface="Times New Roman" panose="02020603050405020304" pitchFamily="18" charset="0"/>
              </a:rPr>
              <a:t>situation, </a:t>
            </a:r>
            <a:r>
              <a:rPr lang="en-US" sz="2400" b="1" dirty="0">
                <a:latin typeface="Times New Roman" panose="02020603050405020304" pitchFamily="18" charset="0"/>
                <a:cs typeface="Times New Roman" panose="02020603050405020304" pitchFamily="18" charset="0"/>
              </a:rPr>
              <a:t>it is assumed that aero-derivative </a:t>
            </a:r>
            <a:r>
              <a:rPr lang="en-US" sz="2400" b="1" dirty="0" smtClean="0">
                <a:latin typeface="Times New Roman" panose="02020603050405020304" pitchFamily="18" charset="0"/>
                <a:cs typeface="Times New Roman" panose="02020603050405020304" pitchFamily="18" charset="0"/>
              </a:rPr>
              <a:t>technology, </a:t>
            </a:r>
            <a:r>
              <a:rPr lang="en-US" sz="2400" b="1" dirty="0">
                <a:latin typeface="Times New Roman" panose="02020603050405020304" pitchFamily="18" charset="0"/>
                <a:cs typeface="Times New Roman" panose="02020603050405020304" pitchFamily="18" charset="0"/>
              </a:rPr>
              <a:t>such as </a:t>
            </a:r>
            <a:r>
              <a:rPr lang="en-US" sz="2400" b="1" u="sng" dirty="0">
                <a:latin typeface="Times New Roman" panose="02020603050405020304" pitchFamily="18" charset="0"/>
                <a:cs typeface="Times New Roman" panose="02020603050405020304" pitchFamily="18" charset="0"/>
              </a:rPr>
              <a:t>titanium alloys, nickel alloys and composites </a:t>
            </a:r>
            <a:r>
              <a:rPr lang="en-US" sz="2400" b="1" dirty="0">
                <a:latin typeface="Times New Roman" panose="02020603050405020304" pitchFamily="18" charset="0"/>
                <a:cs typeface="Times New Roman" panose="02020603050405020304" pitchFamily="18" charset="0"/>
              </a:rPr>
              <a:t>will be employed.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This </a:t>
            </a:r>
            <a:r>
              <a:rPr lang="en-US" sz="2400" b="1" dirty="0">
                <a:latin typeface="Times New Roman" panose="02020603050405020304" pitchFamily="18" charset="0"/>
                <a:cs typeface="Times New Roman" panose="02020603050405020304" pitchFamily="18" charset="0"/>
              </a:rPr>
              <a:t>would, however, </a:t>
            </a:r>
            <a:r>
              <a:rPr lang="en-US" sz="2400" b="1" dirty="0" smtClean="0">
                <a:latin typeface="Times New Roman" panose="02020603050405020304" pitchFamily="18" charset="0"/>
                <a:cs typeface="Times New Roman" panose="02020603050405020304" pitchFamily="18" charset="0"/>
              </a:rPr>
              <a:t>presents </a:t>
            </a:r>
            <a:r>
              <a:rPr lang="en-US" sz="2400" b="1" dirty="0">
                <a:latin typeface="Times New Roman" panose="02020603050405020304" pitchFamily="18" charset="0"/>
                <a:cs typeface="Times New Roman" panose="02020603050405020304" pitchFamily="18" charset="0"/>
              </a:rPr>
              <a:t>a significant </a:t>
            </a:r>
            <a:r>
              <a:rPr lang="en-US" sz="2400" b="1" u="sng" dirty="0">
                <a:latin typeface="Times New Roman" panose="02020603050405020304" pitchFamily="18" charset="0"/>
                <a:cs typeface="Times New Roman" panose="02020603050405020304" pitchFamily="18" charset="0"/>
              </a:rPr>
              <a:t>increase in cost and manufacturing complexity (forgings, machining, joining, component lifting) </a:t>
            </a:r>
            <a:r>
              <a:rPr lang="en-US" sz="2400" b="1" dirty="0">
                <a:latin typeface="Times New Roman" panose="02020603050405020304" pitchFamily="18" charset="0"/>
                <a:cs typeface="Times New Roman" panose="02020603050405020304" pitchFamily="18" charset="0"/>
              </a:rPr>
              <a:t>as well as </a:t>
            </a:r>
            <a:r>
              <a:rPr lang="en-US" sz="2400" b="1" u="sng" dirty="0">
                <a:latin typeface="Times New Roman" panose="02020603050405020304" pitchFamily="18" charset="0"/>
                <a:cs typeface="Times New Roman" panose="02020603050405020304" pitchFamily="18" charset="0"/>
              </a:rPr>
              <a:t>operational difficulties (component handling, overhaul, repair, cleaning) </a:t>
            </a:r>
            <a:r>
              <a:rPr lang="en-US" sz="2400" b="1" dirty="0">
                <a:latin typeface="Times New Roman" panose="02020603050405020304" pitchFamily="18" charset="0"/>
                <a:cs typeface="Times New Roman" panose="02020603050405020304" pitchFamily="18" charset="0"/>
              </a:rPr>
              <a:t>and may introduce additional problems associated with thermal mismatch and fretting fatigue from adjoining ferritic alloys.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Consideration </a:t>
            </a:r>
            <a:r>
              <a:rPr lang="en-US" sz="2400" b="1" dirty="0">
                <a:latin typeface="Times New Roman" panose="02020603050405020304" pitchFamily="18" charset="0"/>
                <a:cs typeface="Times New Roman" panose="02020603050405020304" pitchFamily="18" charset="0"/>
              </a:rPr>
              <a:t>has also been given towards </a:t>
            </a:r>
            <a:r>
              <a:rPr lang="en-US" sz="2400" b="1" u="sng" dirty="0">
                <a:latin typeface="Times New Roman" panose="02020603050405020304" pitchFamily="18" charset="0"/>
                <a:cs typeface="Times New Roman" panose="02020603050405020304" pitchFamily="18" charset="0"/>
              </a:rPr>
              <a:t>lightweight </a:t>
            </a:r>
            <a:r>
              <a:rPr lang="en-US" sz="2400" b="1" u="sng" dirty="0" smtClean="0">
                <a:latin typeface="Times New Roman" panose="02020603050405020304" pitchFamily="18" charset="0"/>
                <a:cs typeface="Times New Roman" panose="02020603050405020304" pitchFamily="18" charset="0"/>
              </a:rPr>
              <a:t>materials, </a:t>
            </a:r>
            <a:r>
              <a:rPr lang="en-US" sz="2400" b="1" u="sng" dirty="0">
                <a:latin typeface="Times New Roman" panose="02020603050405020304" pitchFamily="18" charset="0"/>
                <a:cs typeface="Times New Roman" panose="02020603050405020304" pitchFamily="18" charset="0"/>
              </a:rPr>
              <a:t>such as aluminum matrix composites, polymer composite </a:t>
            </a:r>
            <a:r>
              <a:rPr lang="en-US" sz="2400" b="1" u="sng" dirty="0" smtClean="0">
                <a:latin typeface="Times New Roman" panose="02020603050405020304" pitchFamily="18" charset="0"/>
                <a:cs typeface="Times New Roman" panose="02020603050405020304" pitchFamily="18" charset="0"/>
              </a:rPr>
              <a:t>blading </a:t>
            </a:r>
            <a:r>
              <a:rPr lang="en-US" sz="2400" b="1" u="sng" dirty="0">
                <a:latin typeface="Times New Roman" panose="02020603050405020304" pitchFamily="18" charset="0"/>
                <a:cs typeface="Times New Roman" panose="02020603050405020304" pitchFamily="18" charset="0"/>
              </a:rPr>
              <a:t>and vanes</a:t>
            </a:r>
            <a:r>
              <a:rPr lang="en-US" sz="2400" b="1" dirty="0">
                <a:latin typeface="Times New Roman" panose="02020603050405020304" pitchFamily="18" charset="0"/>
                <a:cs typeface="Times New Roman" panose="02020603050405020304" pitchFamily="18" charset="0"/>
              </a:rPr>
              <a:t>, as well as intermetallic </a:t>
            </a:r>
            <a:r>
              <a:rPr lang="en-US" sz="2400" b="1" u="sng" dirty="0" err="1">
                <a:latin typeface="Times New Roman" panose="02020603050405020304" pitchFamily="18" charset="0"/>
                <a:cs typeface="Times New Roman" panose="02020603050405020304" pitchFamily="18" charset="0"/>
              </a:rPr>
              <a:t>TiAl</a:t>
            </a:r>
            <a:r>
              <a:rPr lang="en-US" sz="2400" b="1" u="sng" dirty="0">
                <a:latin typeface="Times New Roman" panose="02020603050405020304" pitchFamily="18" charset="0"/>
                <a:cs typeface="Times New Roman" panose="02020603050405020304" pitchFamily="18" charset="0"/>
              </a:rPr>
              <a:t>-based alloys </a:t>
            </a:r>
            <a:r>
              <a:rPr lang="en-US" sz="2400" b="1" dirty="0">
                <a:latin typeface="Times New Roman" panose="02020603050405020304" pitchFamily="18" charset="0"/>
                <a:cs typeface="Times New Roman" panose="02020603050405020304" pitchFamily="18" charset="0"/>
              </a:rPr>
              <a:t>to provide reduced rotor and overall engine mass, and lower disc stresses to enable higher rotational speeds.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In </a:t>
            </a:r>
            <a:r>
              <a:rPr lang="en-US" sz="2400" b="1" dirty="0">
                <a:latin typeface="Times New Roman" panose="02020603050405020304" pitchFamily="18" charset="0"/>
                <a:cs typeface="Times New Roman" panose="02020603050405020304" pitchFamily="18" charset="0"/>
              </a:rPr>
              <a:t>addition, </a:t>
            </a:r>
            <a:r>
              <a:rPr lang="en-US" sz="2400" b="1" u="sng" dirty="0">
                <a:latin typeface="Times New Roman" panose="02020603050405020304" pitchFamily="18" charset="0"/>
                <a:cs typeface="Times New Roman" panose="02020603050405020304" pitchFamily="18" charset="0"/>
              </a:rPr>
              <a:t>design and materials concepts </a:t>
            </a:r>
            <a:r>
              <a:rPr lang="en-US" sz="2400" b="1" dirty="0">
                <a:latin typeface="Times New Roman" panose="02020603050405020304" pitchFamily="18" charset="0"/>
                <a:cs typeface="Times New Roman" panose="02020603050405020304" pitchFamily="18" charset="0"/>
              </a:rPr>
              <a:t>have evaluated the </a:t>
            </a:r>
            <a:r>
              <a:rPr lang="en-US" sz="2400" b="1" u="sng" dirty="0">
                <a:latin typeface="Times New Roman" panose="02020603050405020304" pitchFamily="18" charset="0"/>
                <a:cs typeface="Times New Roman" panose="02020603050405020304" pitchFamily="18" charset="0"/>
              </a:rPr>
              <a:t>application of integrally bladed discs (</a:t>
            </a:r>
            <a:r>
              <a:rPr lang="en-US" sz="2400" b="1" u="sng" dirty="0" err="1">
                <a:latin typeface="Times New Roman" panose="02020603050405020304" pitchFamily="18" charset="0"/>
                <a:cs typeface="Times New Roman" panose="02020603050405020304" pitchFamily="18" charset="0"/>
              </a:rPr>
              <a:t>bliscs</a:t>
            </a:r>
            <a:r>
              <a:rPr lang="en-US" sz="2400" b="1" u="sng" dirty="0">
                <a:latin typeface="Times New Roman" panose="02020603050405020304" pitchFamily="18" charset="0"/>
                <a:cs typeface="Times New Roman" panose="02020603050405020304" pitchFamily="18" charset="0"/>
              </a:rPr>
              <a:t>) based on steel, titanium or nickel alloy technology using friction welding.</a:t>
            </a:r>
          </a:p>
        </p:txBody>
      </p:sp>
    </p:spTree>
    <p:extLst>
      <p:ext uri="{BB962C8B-B14F-4D97-AF65-F5344CB8AC3E}">
        <p14:creationId xmlns:p14="http://schemas.microsoft.com/office/powerpoint/2010/main" val="4048794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22796"/>
          </a:xfrm>
        </p:spPr>
        <p:txBody>
          <a:bodyPr>
            <a:normAutofit fontScale="90000"/>
          </a:bodyPr>
          <a:lstStyle/>
          <a:p>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Issues </a:t>
            </a:r>
            <a:r>
              <a:rPr lang="en-US" sz="2400" b="1" dirty="0">
                <a:latin typeface="Times New Roman" panose="02020603050405020304" pitchFamily="18" charset="0"/>
                <a:cs typeface="Times New Roman" panose="02020603050405020304" pitchFamily="18" charset="0"/>
              </a:rPr>
              <a:t>associated with </a:t>
            </a:r>
            <a:r>
              <a:rPr lang="en-US" sz="2400" b="1" u="sng" dirty="0">
                <a:latin typeface="Times New Roman" panose="02020603050405020304" pitchFamily="18" charset="0"/>
                <a:cs typeface="Times New Roman" panose="02020603050405020304" pitchFamily="18" charset="0"/>
              </a:rPr>
              <a:t>rotor corrosion are largely operator dependent</a:t>
            </a:r>
            <a:r>
              <a:rPr lang="en-US" sz="2400" b="1" dirty="0">
                <a:latin typeface="Times New Roman" panose="02020603050405020304" pitchFamily="18" charset="0"/>
                <a:cs typeface="Times New Roman" panose="02020603050405020304" pitchFamily="18" charset="0"/>
              </a:rPr>
              <a:t>, being influenced by the </a:t>
            </a:r>
            <a:r>
              <a:rPr lang="en-US" sz="2400" b="1" u="sng" dirty="0">
                <a:latin typeface="Times New Roman" panose="02020603050405020304" pitchFamily="18" charset="0"/>
                <a:cs typeface="Times New Roman" panose="02020603050405020304" pitchFamily="18" charset="0"/>
              </a:rPr>
              <a:t>specific nature of the fuel, compressor washing and cleaning </a:t>
            </a:r>
            <a:r>
              <a:rPr lang="en-US" sz="2400" b="1" u="sng" dirty="0" smtClean="0">
                <a:latin typeface="Times New Roman" panose="02020603050405020304" pitchFamily="18" charset="0"/>
                <a:cs typeface="Times New Roman" panose="02020603050405020304" pitchFamily="18" charset="0"/>
              </a:rPr>
              <a:t>practices</a:t>
            </a:r>
            <a:r>
              <a:rPr lang="en-US" sz="2400" b="1" u="sng" dirty="0">
                <a:latin typeface="Times New Roman" panose="02020603050405020304" pitchFamily="18" charset="0"/>
                <a:cs typeface="Times New Roman" panose="02020603050405020304" pitchFamily="18" charset="0"/>
              </a:rPr>
              <a:t>. </a:t>
            </a: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These </a:t>
            </a:r>
            <a:r>
              <a:rPr lang="en-US" sz="2400" b="1" dirty="0">
                <a:latin typeface="Times New Roman" panose="02020603050405020304" pitchFamily="18" charset="0"/>
                <a:cs typeface="Times New Roman" panose="02020603050405020304" pitchFamily="18" charset="0"/>
              </a:rPr>
              <a:t>are currently addressed by use of </a:t>
            </a:r>
            <a:r>
              <a:rPr lang="en-US" sz="2400" b="1" u="sng" dirty="0">
                <a:latin typeface="Times New Roman" panose="02020603050405020304" pitchFamily="18" charset="0"/>
                <a:cs typeface="Times New Roman" panose="02020603050405020304" pitchFamily="18" charset="0"/>
              </a:rPr>
              <a:t>protective coatings</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Likewise</a:t>
            </a:r>
            <a:r>
              <a:rPr lang="en-US" sz="2400" b="1" dirty="0">
                <a:latin typeface="Times New Roman" panose="02020603050405020304" pitchFamily="18" charset="0"/>
                <a:cs typeface="Times New Roman" panose="02020603050405020304" pitchFamily="18" charset="0"/>
              </a:rPr>
              <a:t>, commercially available </a:t>
            </a:r>
            <a:r>
              <a:rPr lang="en-US" sz="2400" b="1" u="sng" dirty="0" err="1">
                <a:latin typeface="Times New Roman" panose="02020603050405020304" pitchFamily="18" charset="0"/>
                <a:cs typeface="Times New Roman" panose="02020603050405020304" pitchFamily="18" charset="0"/>
              </a:rPr>
              <a:t>abradable</a:t>
            </a:r>
            <a:r>
              <a:rPr lang="en-US" sz="2400" b="1" u="sng" dirty="0">
                <a:latin typeface="Times New Roman" panose="02020603050405020304" pitchFamily="18" charset="0"/>
                <a:cs typeface="Times New Roman" panose="02020603050405020304" pitchFamily="18" charset="0"/>
              </a:rPr>
              <a:t> tip sealing coatings </a:t>
            </a:r>
            <a:r>
              <a:rPr lang="en-US" sz="2400" b="1" dirty="0">
                <a:latin typeface="Times New Roman" panose="02020603050405020304" pitchFamily="18" charset="0"/>
                <a:cs typeface="Times New Roman" panose="02020603050405020304" pitchFamily="18" charset="0"/>
              </a:rPr>
              <a:t>are currently used to provide </a:t>
            </a:r>
            <a:r>
              <a:rPr lang="en-US" sz="2400" b="1" dirty="0" smtClean="0">
                <a:latin typeface="Times New Roman" panose="02020603050405020304" pitchFamily="18" charset="0"/>
                <a:cs typeface="Times New Roman" panose="02020603050405020304" pitchFamily="18" charset="0"/>
              </a:rPr>
              <a:t>and </a:t>
            </a:r>
            <a:r>
              <a:rPr lang="en-US" sz="2400" b="1" u="sng" dirty="0" smtClean="0">
                <a:latin typeface="Times New Roman" panose="02020603050405020304" pitchFamily="18" charset="0"/>
                <a:cs typeface="Times New Roman" panose="02020603050405020304" pitchFamily="18" charset="0"/>
              </a:rPr>
              <a:t>maintain efficiency </a:t>
            </a:r>
            <a:r>
              <a:rPr lang="en-US" sz="2400" b="1" dirty="0" smtClean="0">
                <a:latin typeface="Times New Roman" panose="02020603050405020304" pitchFamily="18" charset="0"/>
                <a:cs typeface="Times New Roman" panose="02020603050405020304" pitchFamily="18" charset="0"/>
              </a:rPr>
              <a:t>and </a:t>
            </a:r>
            <a:r>
              <a:rPr lang="en-US" sz="2400" b="1" dirty="0">
                <a:latin typeface="Times New Roman" panose="02020603050405020304" pitchFamily="18" charset="0"/>
                <a:cs typeface="Times New Roman" panose="02020603050405020304" pitchFamily="18" charset="0"/>
              </a:rPr>
              <a:t>currently present little </a:t>
            </a:r>
            <a:r>
              <a:rPr lang="en-US" sz="2400" b="1" u="sng" dirty="0">
                <a:latin typeface="Times New Roman" panose="02020603050405020304" pitchFamily="18" charset="0"/>
                <a:cs typeface="Times New Roman" panose="02020603050405020304" pitchFamily="18" charset="0"/>
              </a:rPr>
              <a:t>technical </a:t>
            </a:r>
            <a:r>
              <a:rPr lang="en-US" sz="2400" b="1" u="sng" dirty="0" smtClean="0">
                <a:latin typeface="Times New Roman" panose="02020603050405020304" pitchFamily="18" charset="0"/>
                <a:cs typeface="Times New Roman" panose="02020603050405020304" pitchFamily="18" charset="0"/>
              </a:rPr>
              <a:t>risk</a:t>
            </a:r>
            <a:r>
              <a:rPr lang="en-US" sz="2400" b="1" dirty="0" smtClean="0">
                <a:latin typeface="Times New Roman" panose="02020603050405020304" pitchFamily="18" charset="0"/>
                <a:cs typeface="Times New Roman" panose="02020603050405020304" pitchFamily="18" charset="0"/>
              </a:rPr>
              <a:t>.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3100" b="1" u="sng" dirty="0" smtClean="0">
                <a:latin typeface="Times New Roman" panose="02020603050405020304" pitchFamily="18" charset="0"/>
                <a:cs typeface="Times New Roman" panose="02020603050405020304" pitchFamily="18" charset="0"/>
              </a:rPr>
              <a:t>4) Material </a:t>
            </a:r>
            <a:r>
              <a:rPr lang="en-US" sz="3100" b="1" u="sng" dirty="0">
                <a:latin typeface="Times New Roman" panose="02020603050405020304" pitchFamily="18" charset="0"/>
                <a:cs typeface="Times New Roman" panose="02020603050405020304" pitchFamily="18" charset="0"/>
              </a:rPr>
              <a:t>Used in Combustors: </a:t>
            </a:r>
            <a:r>
              <a:rPr lang="en-US" sz="3100" b="1" u="sng" dirty="0" smtClean="0">
                <a:latin typeface="Times New Roman" panose="02020603050405020304" pitchFamily="18" charset="0"/>
                <a:cs typeface="Times New Roman" panose="02020603050405020304" pitchFamily="18" charset="0"/>
              </a:rPr>
              <a:t/>
            </a:r>
            <a:br>
              <a:rPr lang="en-US" sz="3100" b="1" u="sng" dirty="0" smtClean="0">
                <a:latin typeface="Times New Roman" panose="02020603050405020304" pitchFamily="18" charset="0"/>
                <a:cs typeface="Times New Roman" panose="02020603050405020304" pitchFamily="18" charset="0"/>
              </a:rPr>
            </a:br>
            <a:r>
              <a:rPr lang="en-US" sz="2800" u="sng" dirty="0">
                <a:latin typeface="Times New Roman" panose="02020603050405020304" pitchFamily="18" charset="0"/>
                <a:cs typeface="Times New Roman" panose="02020603050405020304" pitchFamily="18" charset="0"/>
              </a:rPr>
              <a:t/>
            </a:r>
            <a:br>
              <a:rPr lang="en-US" sz="2800" u="sng"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The combustor tolerates </a:t>
            </a:r>
            <a:r>
              <a:rPr lang="en-US" sz="2700" b="1" u="sng" dirty="0">
                <a:latin typeface="Times New Roman" panose="02020603050405020304" pitchFamily="18" charset="0"/>
                <a:cs typeface="Times New Roman" panose="02020603050405020304" pitchFamily="18" charset="0"/>
              </a:rPr>
              <a:t>the highest gas temperatures </a:t>
            </a:r>
            <a:r>
              <a:rPr lang="en-US" sz="2700" b="1" dirty="0">
                <a:latin typeface="Times New Roman" panose="02020603050405020304" pitchFamily="18" charset="0"/>
                <a:cs typeface="Times New Roman" panose="02020603050405020304" pitchFamily="18" charset="0"/>
              </a:rPr>
              <a:t>in a gas turbine and is subject </a:t>
            </a:r>
            <a:r>
              <a:rPr lang="en-US" sz="2700" b="1" u="sng" dirty="0">
                <a:latin typeface="Times New Roman" panose="02020603050405020304" pitchFamily="18" charset="0"/>
                <a:cs typeface="Times New Roman" panose="02020603050405020304" pitchFamily="18" charset="0"/>
              </a:rPr>
              <a:t>to a combination of creep, pressure loading, high cycle and thermal fatigue. </a:t>
            </a:r>
            <a:r>
              <a:rPr lang="en-US" sz="2700" b="1" u="sng" dirty="0" smtClean="0">
                <a:latin typeface="Times New Roman" panose="02020603050405020304" pitchFamily="18" charset="0"/>
                <a:cs typeface="Times New Roman" panose="02020603050405020304" pitchFamily="18" charset="0"/>
              </a:rPr>
              <a:t/>
            </a:r>
            <a:br>
              <a:rPr lang="en-US" sz="2700" b="1" u="sng"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The </a:t>
            </a:r>
            <a:r>
              <a:rPr lang="en-US" sz="2700" b="1" u="sng" dirty="0">
                <a:latin typeface="Times New Roman" panose="02020603050405020304" pitchFamily="18" charset="0"/>
                <a:cs typeface="Times New Roman" panose="02020603050405020304" pitchFamily="18" charset="0"/>
              </a:rPr>
              <a:t>materials used </a:t>
            </a:r>
            <a:r>
              <a:rPr lang="en-US" sz="2700" b="1" dirty="0">
                <a:latin typeface="Times New Roman" panose="02020603050405020304" pitchFamily="18" charset="0"/>
                <a:cs typeface="Times New Roman" panose="02020603050405020304" pitchFamily="18" charset="0"/>
              </a:rPr>
              <a:t>presently are generally </a:t>
            </a:r>
            <a:r>
              <a:rPr lang="en-US" sz="2700" b="1" u="sng" dirty="0">
                <a:latin typeface="Times New Roman" panose="02020603050405020304" pitchFamily="18" charset="0"/>
                <a:cs typeface="Times New Roman" panose="02020603050405020304" pitchFamily="18" charset="0"/>
              </a:rPr>
              <a:t>wrought, sheet-formed nickel-based super alloys.</a:t>
            </a:r>
            <a:r>
              <a:rPr lang="en-US" sz="2700" b="1" u="sng" dirty="0" smtClean="0">
                <a:latin typeface="Times New Roman" panose="02020603050405020304" pitchFamily="18" charset="0"/>
                <a:cs typeface="Times New Roman" panose="02020603050405020304" pitchFamily="18" charset="0"/>
              </a:rPr>
              <a:t/>
            </a:r>
            <a:br>
              <a:rPr lang="en-US" sz="2700" b="1" u="sng" dirty="0" smtClean="0">
                <a:latin typeface="Times New Roman" panose="02020603050405020304" pitchFamily="18" charset="0"/>
                <a:cs typeface="Times New Roman" panose="02020603050405020304" pitchFamily="18" charset="0"/>
              </a:rPr>
            </a:br>
            <a:r>
              <a:rPr lang="en-US" sz="2800" u="sng" dirty="0">
                <a:latin typeface="Times New Roman" panose="02020603050405020304" pitchFamily="18" charset="0"/>
                <a:cs typeface="Times New Roman" panose="02020603050405020304" pitchFamily="18" charset="0"/>
              </a:rPr>
              <a:t/>
            </a:r>
            <a:br>
              <a:rPr lang="en-US" sz="2800" u="sng"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t>
            </a:r>
            <a:br>
              <a:rPr lang="en-US" sz="2400" b="1" dirty="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14401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87190"/>
          </a:xfrm>
        </p:spPr>
        <p:txBody>
          <a:bodyPr>
            <a:normAutofit/>
          </a:bodyPr>
          <a:lstStyle/>
          <a:p>
            <a:r>
              <a:rPr lang="en-US" sz="2800" b="1" dirty="0">
                <a:latin typeface="Times New Roman" panose="02020603050405020304" pitchFamily="18" charset="0"/>
                <a:cs typeface="Times New Roman" panose="02020603050405020304" pitchFamily="18" charset="0"/>
              </a:rPr>
              <a:t>Selection of material </a:t>
            </a:r>
            <a:r>
              <a:rPr lang="en-US" sz="2800" u="sng" dirty="0">
                <a:latin typeface="Times New Roman" panose="02020603050405020304" pitchFamily="18" charset="0"/>
                <a:cs typeface="Times New Roman" panose="02020603050405020304" pitchFamily="18" charset="0"/>
              </a:rPr>
              <a:t>is prime requirement during design </a:t>
            </a:r>
            <a:r>
              <a:rPr lang="en-US" sz="2800" dirty="0">
                <a:latin typeface="Times New Roman" panose="02020603050405020304" pitchFamily="18" charset="0"/>
                <a:cs typeface="Times New Roman" panose="02020603050405020304" pitchFamily="18" charset="0"/>
              </a:rPr>
              <a:t>of gas turbine engine </a:t>
            </a:r>
            <a:r>
              <a:rPr lang="en-US" sz="2800" dirty="0" smtClean="0">
                <a:latin typeface="Times New Roman" panose="02020603050405020304" pitchFamily="18" charset="0"/>
                <a:cs typeface="Times New Roman" panose="02020603050405020304" pitchFamily="18" charset="0"/>
              </a:rPr>
              <a:t>components, since the selection </a:t>
            </a:r>
            <a:r>
              <a:rPr lang="en-US" sz="2800" dirty="0">
                <a:latin typeface="Times New Roman" panose="02020603050405020304" pitchFamily="18" charset="0"/>
                <a:cs typeface="Times New Roman" panose="02020603050405020304" pitchFamily="18" charset="0"/>
              </a:rPr>
              <a:t>of proper material can enhance the life of component in gas turbine </a:t>
            </a:r>
            <a:r>
              <a:rPr lang="en-US" sz="2800" dirty="0" smtClean="0">
                <a:latin typeface="Times New Roman" panose="02020603050405020304" pitchFamily="18" charset="0"/>
                <a:cs typeface="Times New Roman" panose="02020603050405020304" pitchFamily="18" charset="0"/>
              </a:rPr>
              <a:t>engine.  </a:t>
            </a:r>
            <a:br>
              <a:rPr lang="en-US" sz="2800" dirty="0" smtClean="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Temperature </a:t>
            </a:r>
            <a:r>
              <a:rPr lang="en-US" sz="2800" b="1" dirty="0">
                <a:latin typeface="Times New Roman" panose="02020603050405020304" pitchFamily="18" charset="0"/>
                <a:cs typeface="Times New Roman" panose="02020603050405020304" pitchFamily="18" charset="0"/>
              </a:rPr>
              <a:t>limitations </a:t>
            </a:r>
            <a:r>
              <a:rPr lang="en-US" sz="2800" dirty="0">
                <a:latin typeface="Times New Roman" panose="02020603050405020304" pitchFamily="18" charset="0"/>
                <a:cs typeface="Times New Roman" panose="02020603050405020304" pitchFamily="18" charset="0"/>
              </a:rPr>
              <a:t>is one of the most crucial limiting factors to gas turbine </a:t>
            </a:r>
            <a:r>
              <a:rPr lang="en-US" sz="2800" u="sng" dirty="0">
                <a:latin typeface="Times New Roman" panose="02020603050405020304" pitchFamily="18" charset="0"/>
                <a:cs typeface="Times New Roman" panose="02020603050405020304" pitchFamily="18" charset="0"/>
              </a:rPr>
              <a:t>efficiencies and performance</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sz="2800" b="1" dirty="0" smtClean="0">
                <a:latin typeface="Times New Roman" panose="02020603050405020304" pitchFamily="18" charset="0"/>
                <a:cs typeface="Times New Roman" panose="02020603050405020304" pitchFamily="18" charset="0"/>
              </a:rPr>
              <a:t>At </a:t>
            </a:r>
            <a:r>
              <a:rPr lang="en-US" sz="2800" b="1" dirty="0">
                <a:latin typeface="Times New Roman" panose="02020603050405020304" pitchFamily="18" charset="0"/>
                <a:cs typeface="Times New Roman" panose="02020603050405020304" pitchFamily="18" charset="0"/>
              </a:rPr>
              <a:t>high </a:t>
            </a:r>
            <a:r>
              <a:rPr lang="en-US" sz="2800" b="1" dirty="0" smtClean="0">
                <a:latin typeface="Times New Roman" panose="02020603050405020304" pitchFamily="18" charset="0"/>
                <a:cs typeface="Times New Roman" panose="02020603050405020304" pitchFamily="18" charset="0"/>
              </a:rPr>
              <a:t>temperature</a:t>
            </a:r>
            <a:r>
              <a:rPr lang="en-US" sz="2800"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some material </a:t>
            </a:r>
            <a:r>
              <a:rPr lang="en-US" sz="2800" u="sng" dirty="0">
                <a:latin typeface="Times New Roman" panose="02020603050405020304" pitchFamily="18" charset="0"/>
                <a:cs typeface="Times New Roman" panose="02020603050405020304" pitchFamily="18" charset="0"/>
              </a:rPr>
              <a:t>fails to maintain its strengths </a:t>
            </a:r>
            <a:r>
              <a:rPr lang="en-US" sz="2800" dirty="0">
                <a:latin typeface="Times New Roman" panose="02020603050405020304" pitchFamily="18" charset="0"/>
                <a:cs typeface="Times New Roman" panose="02020603050405020304" pitchFamily="18" charset="0"/>
              </a:rPr>
              <a:t>due to  varying criteria in gas turbines individual components materials </a:t>
            </a:r>
            <a:r>
              <a:rPr lang="en-US" sz="2800" dirty="0" smtClean="0">
                <a:latin typeface="Times New Roman" panose="02020603050405020304" pitchFamily="18" charset="0"/>
                <a:cs typeface="Times New Roman" panose="02020603050405020304" pitchFamily="18" charset="0"/>
              </a:rPr>
              <a:t>selection. So, this is the </a:t>
            </a:r>
            <a:r>
              <a:rPr lang="en-US" sz="2800" dirty="0">
                <a:latin typeface="Times New Roman" panose="02020603050405020304" pitchFamily="18" charset="0"/>
                <a:cs typeface="Times New Roman" panose="02020603050405020304" pitchFamily="18" charset="0"/>
              </a:rPr>
              <a:t>most difficult tasks. </a:t>
            </a:r>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cs typeface="Times New Roman" panose="02020603050405020304" pitchFamily="18" charset="0"/>
              </a:rPr>
              <a:t>Also </a:t>
            </a:r>
            <a:r>
              <a:rPr lang="en-US" sz="2800" dirty="0">
                <a:latin typeface="Times New Roman" panose="02020603050405020304" pitchFamily="18" charset="0"/>
                <a:cs typeface="Times New Roman" panose="02020603050405020304" pitchFamily="18" charset="0"/>
              </a:rPr>
              <a:t>materials and alloys used for </a:t>
            </a:r>
            <a:r>
              <a:rPr lang="en-US" sz="2800" b="1" dirty="0">
                <a:latin typeface="Times New Roman" panose="02020603050405020304" pitchFamily="18" charset="0"/>
                <a:cs typeface="Times New Roman" panose="02020603050405020304" pitchFamily="18" charset="0"/>
              </a:rPr>
              <a:t>high temperatures applications</a:t>
            </a:r>
            <a:r>
              <a:rPr lang="en-US" sz="2800" dirty="0">
                <a:latin typeface="Times New Roman" panose="02020603050405020304" pitchFamily="18" charset="0"/>
                <a:cs typeface="Times New Roman" panose="02020603050405020304" pitchFamily="18" charset="0"/>
              </a:rPr>
              <a:t> are generally </a:t>
            </a:r>
            <a:r>
              <a:rPr lang="en-US" sz="2800" b="1" dirty="0">
                <a:latin typeface="Times New Roman" panose="02020603050405020304" pitchFamily="18" charset="0"/>
                <a:cs typeface="Times New Roman" panose="02020603050405020304" pitchFamily="18" charset="0"/>
              </a:rPr>
              <a:t>very costly </a:t>
            </a:r>
            <a:r>
              <a:rPr lang="en-US" sz="2800" dirty="0">
                <a:latin typeface="Times New Roman" panose="02020603050405020304" pitchFamily="18" charset="0"/>
                <a:cs typeface="Times New Roman" panose="02020603050405020304" pitchFamily="18" charset="0"/>
              </a:rPr>
              <a:t>than others. </a:t>
            </a:r>
          </a:p>
        </p:txBody>
      </p:sp>
    </p:spTree>
    <p:extLst>
      <p:ext uri="{BB962C8B-B14F-4D97-AF65-F5344CB8AC3E}">
        <p14:creationId xmlns:p14="http://schemas.microsoft.com/office/powerpoint/2010/main" val="25679826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194" name="Picture 2" descr="New Gas Turbine Combustor for Record Low NOx Emissions Develop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548" y="773073"/>
            <a:ext cx="10867868" cy="5672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207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9519"/>
            <a:ext cx="10515600" cy="6280373"/>
          </a:xfrm>
        </p:spPr>
        <p:txBody>
          <a:bodyPr>
            <a:normAutofit fontScale="90000"/>
          </a:bodyPr>
          <a:lstStyle/>
          <a:p>
            <a:r>
              <a:rPr lang="en-US" sz="2400" b="1" dirty="0">
                <a:latin typeface="Times New Roman" panose="02020603050405020304" pitchFamily="18" charset="0"/>
                <a:cs typeface="Times New Roman" panose="02020603050405020304" pitchFamily="18" charset="0"/>
              </a:rPr>
              <a:t>The </a:t>
            </a:r>
            <a:r>
              <a:rPr lang="en-US" sz="2400" b="1" dirty="0" smtClean="0">
                <a:latin typeface="Times New Roman" panose="02020603050405020304" pitchFamily="18" charset="0"/>
                <a:cs typeface="Times New Roman" panose="02020603050405020304" pitchFamily="18" charset="0"/>
              </a:rPr>
              <a:t>composition </a:t>
            </a:r>
            <a:r>
              <a:rPr lang="en-US" sz="2400" b="1" dirty="0">
                <a:latin typeface="Times New Roman" panose="02020603050405020304" pitchFamily="18" charset="0"/>
                <a:cs typeface="Times New Roman" panose="02020603050405020304" pitchFamily="18" charset="0"/>
              </a:rPr>
              <a:t>of the new and conventional alloys throughout the turbine is shown in the </a:t>
            </a:r>
            <a:r>
              <a:rPr lang="en-US" sz="2400" b="1" dirty="0" smtClean="0">
                <a:latin typeface="Times New Roman" panose="02020603050405020304" pitchFamily="18" charset="0"/>
                <a:cs typeface="Times New Roman" panose="02020603050405020304" pitchFamily="18" charset="0"/>
              </a:rPr>
              <a:t>Table 1. This </a:t>
            </a:r>
            <a:r>
              <a:rPr lang="en-US" sz="2400" b="1" dirty="0">
                <a:latin typeface="Times New Roman" panose="02020603050405020304" pitchFamily="18" charset="0"/>
                <a:cs typeface="Times New Roman" panose="02020603050405020304" pitchFamily="18" charset="0"/>
              </a:rPr>
              <a:t>Table describes materials used in the high temperature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dirty="0"/>
              <a:t> </a:t>
            </a:r>
            <a:br>
              <a:rPr lang="en-US" sz="2400" dirty="0"/>
            </a:br>
            <a:r>
              <a:rPr lang="en-US" sz="2400" dirty="0" smtClean="0"/>
              <a:t>     </a:t>
            </a:r>
            <a:br>
              <a:rPr lang="en-US" sz="2400" dirty="0" smtClean="0"/>
            </a:br>
            <a:r>
              <a:rPr lang="en-US" sz="2400" dirty="0"/>
              <a:t> </a:t>
            </a:r>
            <a:r>
              <a:rPr lang="en-US" sz="2400" dirty="0" smtClean="0"/>
              <a:t>             </a:t>
            </a:r>
            <a:r>
              <a:rPr lang="en-US" sz="2400" b="1" dirty="0" smtClean="0"/>
              <a:t>Table 1: High Temperature Alloys Used in Different Components of Gas Turbine</a:t>
            </a:r>
            <a:endParaRPr lang="en-US" sz="2400" b="1" dirty="0">
              <a:latin typeface="Times New Roman" panose="02020603050405020304" pitchFamily="18" charset="0"/>
              <a:cs typeface="Times New Roman" panose="02020603050405020304" pitchFamily="18" charset="0"/>
            </a:endParaRPr>
          </a:p>
        </p:txBody>
      </p:sp>
      <p:pic>
        <p:nvPicPr>
          <p:cNvPr id="3" name="Picture 2"/>
          <p:cNvPicPr/>
          <p:nvPr/>
        </p:nvPicPr>
        <p:blipFill rotWithShape="1">
          <a:blip r:embed="rId2"/>
          <a:srcRect b="5587"/>
          <a:stretch/>
        </p:blipFill>
        <p:spPr>
          <a:xfrm>
            <a:off x="838200" y="1365162"/>
            <a:ext cx="10636876" cy="4687909"/>
          </a:xfrm>
          <a:prstGeom prst="rect">
            <a:avLst/>
          </a:prstGeom>
        </p:spPr>
      </p:pic>
    </p:spTree>
    <p:extLst>
      <p:ext uri="{BB962C8B-B14F-4D97-AF65-F5344CB8AC3E}">
        <p14:creationId xmlns:p14="http://schemas.microsoft.com/office/powerpoint/2010/main" val="2701872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926" y="532551"/>
            <a:ext cx="10515600" cy="5997038"/>
          </a:xfrm>
        </p:spPr>
        <p:txBody>
          <a:bodyPr>
            <a:noAutofit/>
          </a:bodyPr>
          <a:lstStyle/>
          <a:p>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These </a:t>
            </a:r>
            <a:r>
              <a:rPr lang="en-US" sz="2400" b="1" dirty="0">
                <a:latin typeface="Times New Roman" panose="02020603050405020304" pitchFamily="18" charset="0"/>
                <a:cs typeface="Times New Roman" panose="02020603050405020304" pitchFamily="18" charset="0"/>
              </a:rPr>
              <a:t>provide </a:t>
            </a:r>
            <a:r>
              <a:rPr lang="en-US" sz="2400" b="1" u="sng" dirty="0">
                <a:latin typeface="Times New Roman" panose="02020603050405020304" pitchFamily="18" charset="0"/>
                <a:cs typeface="Times New Roman" panose="02020603050405020304" pitchFamily="18" charset="0"/>
              </a:rPr>
              <a:t>good </a:t>
            </a:r>
            <a:r>
              <a:rPr lang="en-US" sz="2400" b="1" u="sng" dirty="0" err="1">
                <a:latin typeface="Times New Roman" panose="02020603050405020304" pitchFamily="18" charset="0"/>
                <a:cs typeface="Times New Roman" panose="02020603050405020304" pitchFamily="18" charset="0"/>
              </a:rPr>
              <a:t>thermo</a:t>
            </a:r>
            <a:r>
              <a:rPr lang="en-US" sz="2400" b="1" u="sng" dirty="0">
                <a:latin typeface="Times New Roman" panose="02020603050405020304" pitchFamily="18" charset="0"/>
                <a:cs typeface="Times New Roman" panose="02020603050405020304" pitchFamily="18" charset="0"/>
              </a:rPr>
              <a:t> mechanical fatigue, creep and oxidation resistance for static parts </a:t>
            </a:r>
            <a:r>
              <a:rPr lang="en-US" sz="2400" b="1" dirty="0">
                <a:latin typeface="Times New Roman" panose="02020603050405020304" pitchFamily="18" charset="0"/>
                <a:cs typeface="Times New Roman" panose="02020603050405020304" pitchFamily="18" charset="0"/>
              </a:rPr>
              <a:t>and are </a:t>
            </a:r>
            <a:r>
              <a:rPr lang="en-US" sz="2400" b="1" u="sng" dirty="0">
                <a:latin typeface="Times New Roman" panose="02020603050405020304" pitchFamily="18" charset="0"/>
                <a:cs typeface="Times New Roman" panose="02020603050405020304" pitchFamily="18" charset="0"/>
              </a:rPr>
              <a:t>formable to fairly complex </a:t>
            </a:r>
            <a:r>
              <a:rPr lang="en-US" sz="2400" b="1" u="sng" dirty="0" smtClean="0">
                <a:latin typeface="Times New Roman" panose="02020603050405020304" pitchFamily="18" charset="0"/>
                <a:cs typeface="Times New Roman" panose="02020603050405020304" pitchFamily="18" charset="0"/>
              </a:rPr>
              <a:t>shapes, such </a:t>
            </a:r>
            <a:r>
              <a:rPr lang="en-US" sz="2400" b="1" u="sng" dirty="0">
                <a:latin typeface="Times New Roman" panose="02020603050405020304" pitchFamily="18" charset="0"/>
                <a:cs typeface="Times New Roman" panose="02020603050405020304" pitchFamily="18" charset="0"/>
              </a:rPr>
              <a:t>as combustor barrels and transition ducts.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Equally </a:t>
            </a:r>
            <a:r>
              <a:rPr lang="en-US" sz="2400" b="1" dirty="0">
                <a:latin typeface="Times New Roman" panose="02020603050405020304" pitchFamily="18" charset="0"/>
                <a:cs typeface="Times New Roman" panose="02020603050405020304" pitchFamily="18" charset="0"/>
              </a:rPr>
              <a:t>of importance is their </a:t>
            </a:r>
            <a:r>
              <a:rPr lang="en-US" sz="2400" b="1" u="sng" dirty="0">
                <a:latin typeface="Times New Roman" panose="02020603050405020304" pitchFamily="18" charset="0"/>
                <a:cs typeface="Times New Roman" panose="02020603050405020304" pitchFamily="18" charset="0"/>
              </a:rPr>
              <a:t>weldability, </a:t>
            </a:r>
            <a:r>
              <a:rPr lang="en-US" sz="2400" b="1" dirty="0">
                <a:latin typeface="Times New Roman" panose="02020603050405020304" pitchFamily="18" charset="0"/>
                <a:cs typeface="Times New Roman" panose="02020603050405020304" pitchFamily="18" charset="0"/>
              </a:rPr>
              <a:t>enabling design flexibility and the potential for </a:t>
            </a:r>
            <a:r>
              <a:rPr lang="en-US" sz="2400" b="1" u="sng" dirty="0">
                <a:latin typeface="Times New Roman" panose="02020603050405020304" pitchFamily="18" charset="0"/>
                <a:cs typeface="Times New Roman" panose="02020603050405020304" pitchFamily="18" charset="0"/>
              </a:rPr>
              <a:t>successive repair and overhaul operations</a:t>
            </a:r>
            <a:r>
              <a:rPr lang="en-US" sz="2400" b="1" dirty="0">
                <a:latin typeface="Times New Roman" panose="02020603050405020304" pitchFamily="18" charset="0"/>
                <a:cs typeface="Times New Roman" panose="02020603050405020304" pitchFamily="18" charset="0"/>
              </a:rPr>
              <a:t>, which is crucial to </a:t>
            </a:r>
            <a:r>
              <a:rPr lang="en-US" sz="2400" b="1" u="sng" dirty="0">
                <a:latin typeface="Times New Roman" panose="02020603050405020304" pitchFamily="18" charset="0"/>
                <a:cs typeface="Times New Roman" panose="02020603050405020304" pitchFamily="18" charset="0"/>
              </a:rPr>
              <a:t>reducing life cycle</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The </a:t>
            </a:r>
            <a:r>
              <a:rPr lang="en-US" sz="2400" b="1" dirty="0">
                <a:latin typeface="Times New Roman" panose="02020603050405020304" pitchFamily="18" charset="0"/>
                <a:cs typeface="Times New Roman" panose="02020603050405020304" pitchFamily="18" charset="0"/>
              </a:rPr>
              <a:t>current </a:t>
            </a:r>
            <a:r>
              <a:rPr lang="en-US" sz="2400" b="1" u="sng" dirty="0">
                <a:latin typeface="Times New Roman" panose="02020603050405020304" pitchFamily="18" charset="0"/>
                <a:cs typeface="Times New Roman" panose="02020603050405020304" pitchFamily="18" charset="0"/>
              </a:rPr>
              <a:t>thermal barrier coatings technology </a:t>
            </a:r>
            <a:r>
              <a:rPr lang="en-US" sz="2400" b="1" dirty="0">
                <a:latin typeface="Times New Roman" panose="02020603050405020304" pitchFamily="18" charset="0"/>
                <a:cs typeface="Times New Roman" panose="02020603050405020304" pitchFamily="18" charset="0"/>
              </a:rPr>
              <a:t>for metallic combustor applications is based exclusively on </a:t>
            </a:r>
            <a:r>
              <a:rPr lang="en-US" sz="2400" b="1" u="sng" dirty="0">
                <a:latin typeface="Times New Roman" panose="02020603050405020304" pitchFamily="18" charset="0"/>
                <a:cs typeface="Times New Roman" panose="02020603050405020304" pitchFamily="18" charset="0"/>
              </a:rPr>
              <a:t>multi-layered systems </a:t>
            </a:r>
            <a:r>
              <a:rPr lang="en-US" sz="2400" b="1" dirty="0">
                <a:latin typeface="Times New Roman" panose="02020603050405020304" pitchFamily="18" charset="0"/>
                <a:cs typeface="Times New Roman" panose="02020603050405020304" pitchFamily="18" charset="0"/>
              </a:rPr>
              <a:t>comprising of a </a:t>
            </a:r>
            <a:r>
              <a:rPr lang="en-US" sz="2400" b="1" u="sng" dirty="0" err="1">
                <a:latin typeface="Times New Roman" panose="02020603050405020304" pitchFamily="18" charset="0"/>
                <a:cs typeface="Times New Roman" panose="02020603050405020304" pitchFamily="18" charset="0"/>
              </a:rPr>
              <a:t>MCrAlY</a:t>
            </a:r>
            <a:r>
              <a:rPr lang="en-US" sz="2400" b="1" u="sng" dirty="0">
                <a:latin typeface="Times New Roman" panose="02020603050405020304" pitchFamily="18" charset="0"/>
                <a:cs typeface="Times New Roman" panose="02020603050405020304" pitchFamily="18" charset="0"/>
              </a:rPr>
              <a:t> bond coat and a ceramic topcoat </a:t>
            </a:r>
            <a:r>
              <a:rPr lang="en-US" sz="2400" b="1" dirty="0">
                <a:latin typeface="Times New Roman" panose="02020603050405020304" pitchFamily="18" charset="0"/>
                <a:cs typeface="Times New Roman" panose="02020603050405020304" pitchFamily="18" charset="0"/>
              </a:rPr>
              <a:t>applied using </a:t>
            </a:r>
            <a:r>
              <a:rPr lang="en-US" sz="2400" b="1" u="sng" dirty="0">
                <a:latin typeface="Times New Roman" panose="02020603050405020304" pitchFamily="18" charset="0"/>
                <a:cs typeface="Times New Roman" panose="02020603050405020304" pitchFamily="18" charset="0"/>
              </a:rPr>
              <a:t>plasma spray deposition techniques. </a:t>
            </a: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Application </a:t>
            </a:r>
            <a:r>
              <a:rPr lang="en-US" sz="2400" b="1" dirty="0">
                <a:latin typeface="Times New Roman" panose="02020603050405020304" pitchFamily="18" charset="0"/>
                <a:cs typeface="Times New Roman" panose="02020603050405020304" pitchFamily="18" charset="0"/>
              </a:rPr>
              <a:t>of </a:t>
            </a:r>
            <a:r>
              <a:rPr lang="en-US" sz="2400" b="1" u="sng" dirty="0">
                <a:latin typeface="Times New Roman" panose="02020603050405020304" pitchFamily="18" charset="0"/>
                <a:cs typeface="Times New Roman" panose="02020603050405020304" pitchFamily="18" charset="0"/>
              </a:rPr>
              <a:t>this technology </a:t>
            </a:r>
            <a:r>
              <a:rPr lang="en-US" sz="2400" b="1" dirty="0">
                <a:latin typeface="Times New Roman" panose="02020603050405020304" pitchFamily="18" charset="0"/>
                <a:cs typeface="Times New Roman" panose="02020603050405020304" pitchFamily="18" charset="0"/>
              </a:rPr>
              <a:t>generally aims to limit </a:t>
            </a:r>
            <a:r>
              <a:rPr lang="en-US" sz="2400" b="1" u="sng" dirty="0">
                <a:latin typeface="Times New Roman" panose="02020603050405020304" pitchFamily="18" charset="0"/>
                <a:cs typeface="Times New Roman" panose="02020603050405020304" pitchFamily="18" charset="0"/>
              </a:rPr>
              <a:t>peak metal temperatures to 900 to 950°C.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Future </a:t>
            </a:r>
            <a:r>
              <a:rPr lang="en-US" sz="2400" b="1" dirty="0">
                <a:latin typeface="Times New Roman" panose="02020603050405020304" pitchFamily="18" charset="0"/>
                <a:cs typeface="Times New Roman" panose="02020603050405020304" pitchFamily="18" charset="0"/>
              </a:rPr>
              <a:t>developments are aimed at </a:t>
            </a:r>
            <a:r>
              <a:rPr lang="en-US" sz="2400" b="1" u="sng" dirty="0">
                <a:latin typeface="Times New Roman" panose="02020603050405020304" pitchFamily="18" charset="0"/>
                <a:cs typeface="Times New Roman" panose="02020603050405020304" pitchFamily="18" charset="0"/>
              </a:rPr>
              <a:t>applying thicker coatings to enable higher flame temperatures and/or reduce metal temperatures further</a:t>
            </a:r>
            <a:r>
              <a:rPr lang="en-US" sz="2400" b="1" u="sng" dirty="0" smtClean="0">
                <a:latin typeface="Times New Roman" panose="02020603050405020304" pitchFamily="18" charset="0"/>
                <a:cs typeface="Times New Roman" panose="02020603050405020304" pitchFamily="18" charset="0"/>
              </a:rPr>
              <a:t>.</a:t>
            </a:r>
            <a:br>
              <a:rPr lang="en-US" sz="2400" b="1" u="sng" dirty="0" smtClean="0">
                <a:latin typeface="Times New Roman" panose="02020603050405020304" pitchFamily="18" charset="0"/>
                <a:cs typeface="Times New Roman" panose="02020603050405020304" pitchFamily="18" charset="0"/>
              </a:rPr>
            </a:br>
            <a:endParaRPr lang="en-US" sz="24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73240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701270" cy="6138706"/>
          </a:xfrm>
        </p:spPr>
        <p:txBody>
          <a:bodyPr>
            <a:normAutofit fontScale="90000"/>
          </a:bodyPr>
          <a:lstStyle/>
          <a:p>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Other programs </a:t>
            </a:r>
            <a:r>
              <a:rPr lang="en-US" sz="2400" b="1" dirty="0">
                <a:latin typeface="Times New Roman" panose="02020603050405020304" pitchFamily="18" charset="0"/>
                <a:cs typeface="Times New Roman" panose="02020603050405020304" pitchFamily="18" charset="0"/>
              </a:rPr>
              <a:t>are aimed at </a:t>
            </a:r>
            <a:r>
              <a:rPr lang="en-US" sz="2400" b="1" u="sng" dirty="0">
                <a:latin typeface="Times New Roman" panose="02020603050405020304" pitchFamily="18" charset="0"/>
                <a:cs typeface="Times New Roman" panose="02020603050405020304" pitchFamily="18" charset="0"/>
              </a:rPr>
              <a:t>increasing the phase stability and resistance to sintering of the ceramic topcoat at temperatures above 1250°C</a:t>
            </a:r>
            <a:r>
              <a:rPr lang="en-US" sz="2400" b="1" dirty="0">
                <a:latin typeface="Times New Roman" panose="02020603050405020304" pitchFamily="18" charset="0"/>
                <a:cs typeface="Times New Roman" panose="02020603050405020304" pitchFamily="18" charset="0"/>
              </a:rPr>
              <a:t> and to the </a:t>
            </a:r>
            <a:r>
              <a:rPr lang="en-US" sz="2400" b="1" u="sng" dirty="0">
                <a:latin typeface="Times New Roman" panose="02020603050405020304" pitchFamily="18" charset="0"/>
                <a:cs typeface="Times New Roman" panose="02020603050405020304" pitchFamily="18" charset="0"/>
              </a:rPr>
              <a:t>inclusion of diagnostic sensor layers within the coating that enable the plant and component condition to be actively </a:t>
            </a:r>
            <a:r>
              <a:rPr lang="en-US" sz="2400" b="1" u="sng" dirty="0" smtClean="0">
                <a:latin typeface="Times New Roman" panose="02020603050405020304" pitchFamily="18" charset="0"/>
                <a:cs typeface="Times New Roman" panose="02020603050405020304" pitchFamily="18" charset="0"/>
              </a:rPr>
              <a:t>monitored. </a:t>
            </a:r>
            <a:br>
              <a:rPr lang="en-US" sz="2400" b="1" u="sng" dirty="0" smtClean="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The primary basis for the material changes that have been made is </a:t>
            </a:r>
            <a:r>
              <a:rPr lang="en-US" sz="2400" b="1" u="sng" dirty="0">
                <a:latin typeface="Times New Roman" panose="02020603050405020304" pitchFamily="18" charset="0"/>
                <a:cs typeface="Times New Roman" panose="02020603050405020304" pitchFamily="18" charset="0"/>
              </a:rPr>
              <a:t>improvement of high temperature creep rupture strength without sacrificing the oxidation / corrosion resistance. </a:t>
            </a: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Traditionally, </a:t>
            </a:r>
            <a:r>
              <a:rPr lang="en-US" sz="2400" b="1" dirty="0">
                <a:latin typeface="Times New Roman" panose="02020603050405020304" pitchFamily="18" charset="0"/>
                <a:cs typeface="Times New Roman" panose="02020603050405020304" pitchFamily="18" charset="0"/>
              </a:rPr>
              <a:t>combustor components have been fabricated out of </a:t>
            </a:r>
            <a:r>
              <a:rPr lang="en-US" sz="2400" b="1" u="sng" dirty="0">
                <a:latin typeface="Times New Roman" panose="02020603050405020304" pitchFamily="18" charset="0"/>
                <a:cs typeface="Times New Roman" panose="02020603050405020304" pitchFamily="18" charset="0"/>
              </a:rPr>
              <a:t>sheet nickel-base super alloys</a:t>
            </a:r>
            <a:r>
              <a:rPr lang="en-US" sz="2400" b="1" u="sng" dirty="0" smtClean="0">
                <a:latin typeface="Times New Roman" panose="02020603050405020304" pitchFamily="18" charset="0"/>
                <a:cs typeface="Times New Roman" panose="02020603050405020304" pitchFamily="18" charset="0"/>
              </a:rPr>
              <a:t>.</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err="1">
                <a:latin typeface="Times New Roman" panose="02020603050405020304" pitchFamily="18" charset="0"/>
                <a:cs typeface="Times New Roman" panose="02020603050405020304" pitchFamily="18" charset="0"/>
              </a:rPr>
              <a:t>Hastelloy</a:t>
            </a:r>
            <a:r>
              <a:rPr lang="en-US" sz="2400" b="1" u="sng" dirty="0">
                <a:latin typeface="Times New Roman" panose="02020603050405020304" pitchFamily="18" charset="0"/>
                <a:cs typeface="Times New Roman" panose="02020603050405020304" pitchFamily="18" charset="0"/>
              </a:rPr>
              <a:t> X</a:t>
            </a:r>
            <a:r>
              <a:rPr lang="en-US" sz="2400" b="1" dirty="0">
                <a:latin typeface="Times New Roman" panose="02020603050405020304" pitchFamily="18" charset="0"/>
                <a:cs typeface="Times New Roman" panose="02020603050405020304" pitchFamily="18" charset="0"/>
              </a:rPr>
              <a:t>, a material with </a:t>
            </a:r>
            <a:r>
              <a:rPr lang="en-US" sz="2400" b="1" u="sng" dirty="0">
                <a:latin typeface="Times New Roman" panose="02020603050405020304" pitchFamily="18" charset="0"/>
                <a:cs typeface="Times New Roman" panose="02020603050405020304" pitchFamily="18" charset="0"/>
              </a:rPr>
              <a:t>higher creep strength </a:t>
            </a:r>
            <a:r>
              <a:rPr lang="en-US" sz="2400" b="1" dirty="0">
                <a:latin typeface="Times New Roman" panose="02020603050405020304" pitchFamily="18" charset="0"/>
                <a:cs typeface="Times New Roman" panose="02020603050405020304" pitchFamily="18" charset="0"/>
              </a:rPr>
              <a:t>was used from 1960s to 1980s.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err="1" smtClean="0">
                <a:latin typeface="Times New Roman" panose="02020603050405020304" pitchFamily="18" charset="0"/>
                <a:cs typeface="Times New Roman" panose="02020603050405020304" pitchFamily="18" charset="0"/>
              </a:rPr>
              <a:t>Nimonic</a:t>
            </a:r>
            <a:r>
              <a:rPr lang="en-US" sz="2400" b="1" u="sng" dirty="0" smtClean="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263 </a:t>
            </a:r>
            <a:r>
              <a:rPr lang="en-US" sz="2400" b="1" dirty="0">
                <a:latin typeface="Times New Roman" panose="02020603050405020304" pitchFamily="18" charset="0"/>
                <a:cs typeface="Times New Roman" panose="02020603050405020304" pitchFamily="18" charset="0"/>
              </a:rPr>
              <a:t>was subsequently introduced and </a:t>
            </a:r>
            <a:r>
              <a:rPr lang="en-US" sz="2400" b="1" u="sng" dirty="0">
                <a:latin typeface="Times New Roman" panose="02020603050405020304" pitchFamily="18" charset="0"/>
                <a:cs typeface="Times New Roman" panose="02020603050405020304" pitchFamily="18" charset="0"/>
              </a:rPr>
              <a:t>has still higher creep </a:t>
            </a:r>
            <a:r>
              <a:rPr lang="en-US" sz="2700" b="1" u="sng" dirty="0" smtClean="0">
                <a:latin typeface="Times New Roman" panose="02020603050405020304" pitchFamily="18" charset="0"/>
                <a:cs typeface="Times New Roman" panose="02020603050405020304" pitchFamily="18" charset="0"/>
              </a:rPr>
              <a:t>strength </a:t>
            </a:r>
            <a:r>
              <a:rPr lang="en-US" sz="2700" b="1" dirty="0" smtClean="0"/>
              <a:t>(</a:t>
            </a:r>
            <a:r>
              <a:rPr lang="en-US" sz="2700" b="1" dirty="0" err="1" smtClean="0"/>
              <a:t>Schilke</a:t>
            </a:r>
            <a:r>
              <a:rPr lang="en-US" sz="2700" b="1" dirty="0" smtClean="0"/>
              <a:t>, 2004).</a:t>
            </a:r>
            <a:r>
              <a:rPr lang="en-US" sz="2700" b="1" u="sng"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As </a:t>
            </a:r>
            <a:r>
              <a:rPr lang="en-US" sz="2400" b="1" u="sng" dirty="0">
                <a:latin typeface="Times New Roman" panose="02020603050405020304" pitchFamily="18" charset="0"/>
                <a:cs typeface="Times New Roman" panose="02020603050405020304" pitchFamily="18" charset="0"/>
              </a:rPr>
              <a:t>firing temperatures </a:t>
            </a:r>
            <a:r>
              <a:rPr lang="en-US" sz="2400" b="1" dirty="0">
                <a:latin typeface="Times New Roman" panose="02020603050405020304" pitchFamily="18" charset="0"/>
                <a:cs typeface="Times New Roman" panose="02020603050405020304" pitchFamily="18" charset="0"/>
              </a:rPr>
              <a:t>further increased in the newer gas turbine models, </a:t>
            </a:r>
            <a:r>
              <a:rPr lang="en-US" sz="2400" b="1" u="sng" dirty="0">
                <a:latin typeface="Times New Roman" panose="02020603050405020304" pitchFamily="18" charset="0"/>
                <a:cs typeface="Times New Roman" panose="02020603050405020304" pitchFamily="18" charset="0"/>
              </a:rPr>
              <a:t>HA-188, a cobalt base super alloy </a:t>
            </a:r>
            <a:r>
              <a:rPr lang="en-US" sz="2400" b="1" dirty="0">
                <a:latin typeface="Times New Roman" panose="02020603050405020304" pitchFamily="18" charset="0"/>
                <a:cs typeface="Times New Roman" panose="02020603050405020304" pitchFamily="18" charset="0"/>
              </a:rPr>
              <a:t>has been recently adopted for some combustion system components for </a:t>
            </a:r>
            <a:r>
              <a:rPr lang="en-US" sz="2400" b="1" u="sng" dirty="0">
                <a:latin typeface="Times New Roman" panose="02020603050405020304" pitchFamily="18" charset="0"/>
                <a:cs typeface="Times New Roman" panose="02020603050405020304" pitchFamily="18" charset="0"/>
              </a:rPr>
              <a:t>improved creep rupture </a:t>
            </a:r>
            <a:r>
              <a:rPr lang="en-US" sz="2700" b="1" u="sng" dirty="0" smtClean="0">
                <a:latin typeface="Times New Roman" panose="02020603050405020304" pitchFamily="18" charset="0"/>
                <a:cs typeface="Times New Roman" panose="02020603050405020304" pitchFamily="18" charset="0"/>
              </a:rPr>
              <a:t>strength</a:t>
            </a:r>
            <a:r>
              <a:rPr lang="en-US" sz="2700" b="1" u="sng" dirty="0"/>
              <a:t>(</a:t>
            </a:r>
            <a:r>
              <a:rPr lang="en-US" sz="2700" b="1" u="sng" dirty="0" err="1"/>
              <a:t>Schilke</a:t>
            </a:r>
            <a:r>
              <a:rPr lang="en-US" sz="2700" b="1" u="sng" dirty="0"/>
              <a:t>, 2004)</a:t>
            </a:r>
            <a:r>
              <a:rPr lang="en-US" sz="2700" b="1" u="sng" dirty="0" smtClean="0">
                <a:latin typeface="Times New Roman" panose="02020603050405020304" pitchFamily="18" charset="0"/>
                <a:cs typeface="Times New Roman" panose="02020603050405020304" pitchFamily="18" charset="0"/>
              </a:rPr>
              <a:t> .</a:t>
            </a:r>
            <a:r>
              <a:rPr lang="en-US" sz="2700" b="1" u="sng" dirty="0">
                <a:latin typeface="Times New Roman" panose="02020603050405020304" pitchFamily="18" charset="0"/>
                <a:cs typeface="Times New Roman" panose="02020603050405020304" pitchFamily="18" charset="0"/>
              </a:rPr>
              <a:t/>
            </a:r>
            <a:br>
              <a:rPr lang="en-US" sz="2700" b="1" u="sng"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68807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836" y="515155"/>
            <a:ext cx="10515600" cy="5872766"/>
          </a:xfrm>
        </p:spPr>
        <p:txBody>
          <a:bodyPr>
            <a:normAutofit fontScale="90000"/>
          </a:bodyPr>
          <a:lstStyle/>
          <a:p>
            <a:pPr lvl="0" fontAlgn="base"/>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err="1" smtClean="0">
                <a:latin typeface="Times New Roman" panose="02020603050405020304" pitchFamily="18" charset="0"/>
                <a:cs typeface="Times New Roman" panose="02020603050405020304" pitchFamily="18" charset="0"/>
              </a:rPr>
              <a:t>Coutsouradis</a:t>
            </a:r>
            <a:r>
              <a:rPr lang="en-US" sz="2700" b="1" dirty="0" smtClean="0">
                <a:latin typeface="Times New Roman" panose="02020603050405020304" pitchFamily="18" charset="0"/>
                <a:cs typeface="Times New Roman" panose="02020603050405020304" pitchFamily="18" charset="0"/>
              </a:rPr>
              <a:t> </a:t>
            </a:r>
            <a:r>
              <a:rPr lang="en-US" sz="2700" b="1" dirty="0">
                <a:latin typeface="Times New Roman" panose="02020603050405020304" pitchFamily="18" charset="0"/>
                <a:cs typeface="Times New Roman" panose="02020603050405020304" pitchFamily="18" charset="0"/>
              </a:rPr>
              <a:t>et al. reviewed </a:t>
            </a:r>
            <a:r>
              <a:rPr lang="en-US" sz="2700" b="1" u="sng" dirty="0">
                <a:latin typeface="Times New Roman" panose="02020603050405020304" pitchFamily="18" charset="0"/>
                <a:cs typeface="Times New Roman" panose="02020603050405020304" pitchFamily="18" charset="0"/>
              </a:rPr>
              <a:t>the applications of cobalt-base super alloys for combustor </a:t>
            </a:r>
            <a:r>
              <a:rPr lang="en-US" sz="2700" b="1" dirty="0">
                <a:latin typeface="Times New Roman" panose="02020603050405020304" pitchFamily="18" charset="0"/>
                <a:cs typeface="Times New Roman" panose="02020603050405020304" pitchFamily="18" charset="0"/>
              </a:rPr>
              <a:t>and other components in gas turbines (</a:t>
            </a:r>
            <a:r>
              <a:rPr lang="en-US" sz="2700" b="1" dirty="0" err="1">
                <a:latin typeface="Times New Roman" panose="02020603050405020304" pitchFamily="18" charset="0"/>
                <a:cs typeface="Times New Roman" panose="02020603050405020304" pitchFamily="18" charset="0"/>
              </a:rPr>
              <a:t>Coutsouradis</a:t>
            </a:r>
            <a:r>
              <a:rPr lang="en-US" sz="2700" b="1" dirty="0">
                <a:latin typeface="Times New Roman" panose="02020603050405020304" pitchFamily="18" charset="0"/>
                <a:cs typeface="Times New Roman" panose="02020603050405020304" pitchFamily="18" charset="0"/>
              </a:rPr>
              <a:t> et al., 1987).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Nickel </a:t>
            </a:r>
            <a:r>
              <a:rPr lang="en-US" sz="2700" b="1" u="sng" dirty="0">
                <a:latin typeface="Times New Roman" panose="02020603050405020304" pitchFamily="18" charset="0"/>
                <a:cs typeface="Times New Roman" panose="02020603050405020304" pitchFamily="18" charset="0"/>
              </a:rPr>
              <a:t>base super alloys 617 and 230 </a:t>
            </a:r>
            <a:r>
              <a:rPr lang="en-US" sz="2700" b="1" dirty="0">
                <a:latin typeface="Times New Roman" panose="02020603050405020304" pitchFamily="18" charset="0"/>
                <a:cs typeface="Times New Roman" panose="02020603050405020304" pitchFamily="18" charset="0"/>
              </a:rPr>
              <a:t>find wide </a:t>
            </a:r>
            <a:r>
              <a:rPr lang="en-US" sz="2700" b="1" dirty="0" smtClean="0">
                <a:latin typeface="Times New Roman" panose="02020603050405020304" pitchFamily="18" charset="0"/>
                <a:cs typeface="Times New Roman" panose="02020603050405020304" pitchFamily="18" charset="0"/>
              </a:rPr>
              <a:t>applications </a:t>
            </a:r>
            <a:r>
              <a:rPr lang="en-US" sz="2700" b="1" dirty="0">
                <a:latin typeface="Times New Roman" panose="02020603050405020304" pitchFamily="18" charset="0"/>
                <a:cs typeface="Times New Roman" panose="02020603050405020304" pitchFamily="18" charset="0"/>
              </a:rPr>
              <a:t>for combustor components (Wright &amp; Gibbons, 2007).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u="sng" dirty="0" smtClean="0">
                <a:latin typeface="Times New Roman" panose="02020603050405020304" pitchFamily="18" charset="0"/>
                <a:cs typeface="Times New Roman" panose="02020603050405020304" pitchFamily="18" charset="0"/>
              </a:rPr>
              <a:t>Table </a:t>
            </a:r>
            <a:r>
              <a:rPr lang="en-US" sz="2700" b="1" u="sng" dirty="0">
                <a:latin typeface="Times New Roman" panose="02020603050405020304" pitchFamily="18" charset="0"/>
                <a:cs typeface="Times New Roman" panose="02020603050405020304" pitchFamily="18" charset="0"/>
              </a:rPr>
              <a:t>3</a:t>
            </a:r>
            <a:r>
              <a:rPr lang="en-US" sz="2700" b="1" dirty="0">
                <a:latin typeface="Times New Roman" panose="02020603050405020304" pitchFamily="18" charset="0"/>
                <a:cs typeface="Times New Roman" panose="02020603050405020304" pitchFamily="18" charset="0"/>
              </a:rPr>
              <a:t> gives the chemical composition of combustor materials. </a:t>
            </a:r>
            <a:br>
              <a:rPr lang="en-US" sz="27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t>
            </a:r>
            <a:br>
              <a:rPr lang="en-US" sz="27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Future combustor designs are aimed at replacement of conventional wrought nickel-based products with: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t>
            </a:r>
            <a:r>
              <a:rPr lang="en-US" sz="2700" b="1" dirty="0" err="1" smtClean="0">
                <a:latin typeface="Times New Roman" panose="02020603050405020304" pitchFamily="18" charset="0"/>
                <a:cs typeface="Times New Roman" panose="02020603050405020304" pitchFamily="18" charset="0"/>
              </a:rPr>
              <a:t>Morele</a:t>
            </a:r>
            <a:r>
              <a:rPr lang="en-US" sz="2700" b="1" dirty="0" smtClean="0">
                <a:latin typeface="Times New Roman" panose="02020603050405020304" pitchFamily="18" charset="0"/>
                <a:cs typeface="Times New Roman" panose="02020603050405020304" pitchFamily="18" charset="0"/>
              </a:rPr>
              <a:t> </a:t>
            </a:r>
            <a:r>
              <a:rPr lang="en-US" sz="2700" b="1" dirty="0" err="1" smtClean="0">
                <a:latin typeface="Times New Roman" panose="02020603050405020304" pitchFamily="18" charset="0"/>
                <a:cs typeface="Times New Roman" panose="02020603050405020304" pitchFamily="18" charset="0"/>
              </a:rPr>
              <a:t>Nicapab</a:t>
            </a:r>
            <a:r>
              <a:rPr lang="en-US" sz="2700" b="1" dirty="0" smtClean="0">
                <a:latin typeface="Times New Roman" panose="02020603050405020304" pitchFamily="18" charset="0"/>
                <a:cs typeface="Times New Roman" panose="02020603050405020304" pitchFamily="18" charset="0"/>
              </a:rPr>
              <a:t>-based alloys</a:t>
            </a:r>
            <a:r>
              <a:rPr lang="en-US" sz="2700" b="1" dirty="0">
                <a:latin typeface="Times New Roman" panose="02020603050405020304" pitchFamily="18" charset="0"/>
                <a:cs typeface="Times New Roman" panose="02020603050405020304" pitchFamily="18" charset="0"/>
              </a:rPr>
              <a:t>.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Oxide   </a:t>
            </a:r>
            <a:r>
              <a:rPr lang="en-US" sz="2700" b="1" dirty="0">
                <a:latin typeface="Times New Roman" panose="02020603050405020304" pitchFamily="18" charset="0"/>
                <a:cs typeface="Times New Roman" panose="02020603050405020304" pitchFamily="18" charset="0"/>
              </a:rPr>
              <a:t>dispersion   strengthen </a:t>
            </a:r>
            <a:r>
              <a:rPr lang="en-US" sz="2700" b="1" dirty="0" smtClean="0">
                <a:latin typeface="Times New Roman" panose="02020603050405020304" pitchFamily="18" charset="0"/>
                <a:cs typeface="Times New Roman" panose="02020603050405020304" pitchFamily="18" charset="0"/>
              </a:rPr>
              <a:t>  </a:t>
            </a:r>
            <a:r>
              <a:rPr lang="en-US" sz="2700" b="1" dirty="0">
                <a:latin typeface="Times New Roman" panose="02020603050405020304" pitchFamily="18" charset="0"/>
                <a:cs typeface="Times New Roman" panose="02020603050405020304" pitchFamily="18" charset="0"/>
              </a:rPr>
              <a: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Ceramic   </a:t>
            </a:r>
            <a:r>
              <a:rPr lang="en-US" sz="2700" b="1" dirty="0">
                <a:latin typeface="Times New Roman" panose="02020603050405020304" pitchFamily="18" charset="0"/>
                <a:cs typeface="Times New Roman" panose="02020603050405020304" pitchFamily="18" charset="0"/>
              </a:rPr>
              <a:t>matrix   composites. </a:t>
            </a:r>
            <a:br>
              <a:rPr lang="en-US" sz="27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37332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653" y="519671"/>
            <a:ext cx="10515600" cy="6061433"/>
          </a:xfrm>
        </p:spPr>
        <p:txBody>
          <a:bodyPr>
            <a:normAutofit fontScale="90000"/>
          </a:bodyPr>
          <a:lstStyle/>
          <a:p>
            <a:r>
              <a:rPr lang="en-US" dirty="0" smtClean="0"/>
              <a:t/>
            </a:r>
            <a:br>
              <a:rPr lang="en-US" dirty="0" smtClean="0"/>
            </a:br>
            <a:r>
              <a:rPr lang="en-US" dirty="0" smtClean="0"/>
              <a:t>             </a:t>
            </a:r>
            <a:r>
              <a:rPr lang="en-US" sz="2700" b="1" dirty="0" smtClean="0">
                <a:latin typeface="Times New Roman" panose="02020603050405020304" pitchFamily="18" charset="0"/>
                <a:cs typeface="Times New Roman" panose="02020603050405020304" pitchFamily="18" charset="0"/>
              </a:rPr>
              <a:t>Table 3: Chemical </a:t>
            </a:r>
            <a:r>
              <a:rPr lang="en-US" sz="2700" b="1" dirty="0">
                <a:latin typeface="Times New Roman" panose="02020603050405020304" pitchFamily="18" charset="0"/>
                <a:cs typeface="Times New Roman" panose="02020603050405020304" pitchFamily="18" charset="0"/>
              </a:rPr>
              <a:t>composition of combustor materials</a:t>
            </a:r>
            <a:r>
              <a:rPr lang="en-US" sz="2700" b="1" dirty="0" smtClean="0">
                <a:latin typeface="Times New Roman" panose="02020603050405020304" pitchFamily="18" charset="0"/>
                <a:cs typeface="Times New Roman" panose="02020603050405020304" pitchFamily="18" charset="0"/>
              </a:rPr>
              <a:t>.</a:t>
            </a:r>
            <a:br>
              <a:rPr lang="en-US" sz="2700"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142546796"/>
              </p:ext>
            </p:extLst>
          </p:nvPr>
        </p:nvGraphicFramePr>
        <p:xfrm>
          <a:off x="1639910" y="1197737"/>
          <a:ext cx="8912180" cy="4881090"/>
        </p:xfrm>
        <a:graphic>
          <a:graphicData uri="http://schemas.openxmlformats.org/drawingml/2006/table">
            <a:tbl>
              <a:tblPr firstRow="1" firstCol="1" bandRow="1">
                <a:tableStyleId>{5C22544A-7EE6-4342-B048-85BDC9FD1C3A}</a:tableStyleId>
              </a:tblPr>
              <a:tblGrid>
                <a:gridCol w="1381540"/>
                <a:gridCol w="4304030"/>
                <a:gridCol w="3226610"/>
              </a:tblGrid>
              <a:tr h="893190">
                <a:tc>
                  <a:txBody>
                    <a:bodyPr/>
                    <a:lstStyle/>
                    <a:p>
                      <a:pPr marL="1270" marR="0" indent="0" algn="ctr">
                        <a:lnSpc>
                          <a:spcPct val="107000"/>
                        </a:lnSpc>
                        <a:spcBef>
                          <a:spcPts val="0"/>
                        </a:spcBef>
                        <a:spcAft>
                          <a:spcPts val="0"/>
                        </a:spcAft>
                      </a:pPr>
                      <a:endParaRPr lang="en-US" sz="1600" dirty="0" smtClean="0">
                        <a:effectLst/>
                      </a:endParaRPr>
                    </a:p>
                    <a:p>
                      <a:pPr marL="1270" marR="0" indent="0" algn="ctr">
                        <a:lnSpc>
                          <a:spcPct val="107000"/>
                        </a:lnSpc>
                        <a:spcBef>
                          <a:spcPts val="0"/>
                        </a:spcBef>
                        <a:spcAft>
                          <a:spcPts val="0"/>
                        </a:spcAft>
                      </a:pPr>
                      <a:r>
                        <a:rPr lang="en-US" sz="1600" dirty="0" smtClean="0">
                          <a:effectLst/>
                        </a:rPr>
                        <a:t>Grade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endParaRPr lang="en-US" sz="1600" dirty="0" smtClean="0">
                        <a:effectLst/>
                      </a:endParaRPr>
                    </a:p>
                    <a:p>
                      <a:pPr marL="1270" marR="0" indent="0" algn="ctr">
                        <a:lnSpc>
                          <a:spcPct val="107000"/>
                        </a:lnSpc>
                        <a:spcBef>
                          <a:spcPts val="0"/>
                        </a:spcBef>
                        <a:spcAft>
                          <a:spcPts val="0"/>
                        </a:spcAft>
                      </a:pPr>
                      <a:r>
                        <a:rPr lang="en-US" sz="1600" dirty="0" smtClean="0">
                          <a:effectLst/>
                        </a:rPr>
                        <a:t>Chemical </a:t>
                      </a:r>
                      <a:r>
                        <a:rPr lang="en-US" sz="1600" dirty="0">
                          <a:effectLst/>
                        </a:rPr>
                        <a:t>composition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0" indent="0" algn="ctr">
                        <a:lnSpc>
                          <a:spcPct val="107000"/>
                        </a:lnSpc>
                        <a:spcBef>
                          <a:spcPts val="0"/>
                        </a:spcBef>
                        <a:spcAft>
                          <a:spcPts val="0"/>
                        </a:spcAft>
                      </a:pPr>
                      <a:endParaRPr lang="en-US" sz="1600" dirty="0" smtClean="0">
                        <a:effectLst/>
                      </a:endParaRPr>
                    </a:p>
                    <a:p>
                      <a:pPr marL="0" marR="0" indent="0" algn="ctr">
                        <a:lnSpc>
                          <a:spcPct val="107000"/>
                        </a:lnSpc>
                        <a:spcBef>
                          <a:spcPts val="0"/>
                        </a:spcBef>
                        <a:spcAft>
                          <a:spcPts val="0"/>
                        </a:spcAft>
                      </a:pPr>
                      <a:r>
                        <a:rPr lang="en-US" sz="1600" dirty="0" smtClean="0">
                          <a:effectLst/>
                        </a:rPr>
                        <a:t>Remarks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r h="659106">
                <a:tc>
                  <a:txBody>
                    <a:bodyPr/>
                    <a:lstStyle/>
                    <a:p>
                      <a:pPr marL="1270" marR="0" indent="0" algn="ctr">
                        <a:lnSpc>
                          <a:spcPct val="107000"/>
                        </a:lnSpc>
                        <a:spcBef>
                          <a:spcPts val="0"/>
                        </a:spcBef>
                        <a:spcAft>
                          <a:spcPts val="0"/>
                        </a:spcAft>
                      </a:pPr>
                      <a:r>
                        <a:rPr lang="en-US" sz="1600" dirty="0" err="1">
                          <a:effectLst/>
                        </a:rPr>
                        <a:t>Hastelloy</a:t>
                      </a:r>
                      <a:r>
                        <a:rPr lang="en-US" sz="1600" dirty="0">
                          <a:effectLst/>
                        </a:rPr>
                        <a:t> X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r>
                        <a:rPr lang="en-US" sz="1600" dirty="0">
                          <a:effectLst/>
                        </a:rPr>
                        <a:t>Ni22Cr1.5Co1.9Fe0.7W9Mo0.07C0.005B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0" indent="0" algn="ctr">
                        <a:lnSpc>
                          <a:spcPct val="107000"/>
                        </a:lnSpc>
                        <a:spcBef>
                          <a:spcPts val="0"/>
                        </a:spcBef>
                        <a:spcAft>
                          <a:spcPts val="0"/>
                        </a:spcAft>
                      </a:pPr>
                      <a:r>
                        <a:rPr lang="en-US" sz="1600">
                          <a:effectLst/>
                        </a:rPr>
                        <a:t>Nickel-base super alloy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r h="659106">
                <a:tc>
                  <a:txBody>
                    <a:bodyPr/>
                    <a:lstStyle/>
                    <a:p>
                      <a:pPr marL="1270" marR="0" indent="0" algn="ctr">
                        <a:lnSpc>
                          <a:spcPct val="107000"/>
                        </a:lnSpc>
                        <a:spcBef>
                          <a:spcPts val="0"/>
                        </a:spcBef>
                        <a:spcAft>
                          <a:spcPts val="0"/>
                        </a:spcAft>
                      </a:pPr>
                      <a:r>
                        <a:rPr lang="en-US" sz="1600">
                          <a:effectLst/>
                        </a:rPr>
                        <a:t>Nimonic 263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r>
                        <a:rPr lang="en-US" sz="1600" dirty="0">
                          <a:effectLst/>
                        </a:rPr>
                        <a:t>Ni20Cr20Co0.4Fe6Mo2.1Ti0.4Al0.06C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0" indent="0" algn="ctr">
                        <a:lnSpc>
                          <a:spcPct val="107000"/>
                        </a:lnSpc>
                        <a:spcBef>
                          <a:spcPts val="0"/>
                        </a:spcBef>
                        <a:spcAft>
                          <a:spcPts val="0"/>
                        </a:spcAft>
                      </a:pPr>
                      <a:r>
                        <a:rPr lang="en-US" sz="1600">
                          <a:effectLst/>
                        </a:rPr>
                        <a:t>Nickel-base super alloy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r h="668178">
                <a:tc>
                  <a:txBody>
                    <a:bodyPr/>
                    <a:lstStyle/>
                    <a:p>
                      <a:pPr marL="1270" marR="0" indent="0" algn="ctr">
                        <a:lnSpc>
                          <a:spcPct val="107000"/>
                        </a:lnSpc>
                        <a:spcBef>
                          <a:spcPts val="0"/>
                        </a:spcBef>
                        <a:spcAft>
                          <a:spcPts val="0"/>
                        </a:spcAft>
                      </a:pPr>
                      <a:r>
                        <a:rPr lang="en-US" sz="1600">
                          <a:effectLst/>
                        </a:rPr>
                        <a:t>HA188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r>
                        <a:rPr lang="en-US" sz="1600" dirty="0">
                          <a:effectLst/>
                        </a:rPr>
                        <a:t>Co22Cr22Ni1.5Fe14W0.05C0.01B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0" indent="0" algn="ctr">
                        <a:lnSpc>
                          <a:spcPct val="107000"/>
                        </a:lnSpc>
                        <a:spcBef>
                          <a:spcPts val="0"/>
                        </a:spcBef>
                        <a:spcAft>
                          <a:spcPts val="0"/>
                        </a:spcAft>
                      </a:pPr>
                      <a:r>
                        <a:rPr lang="en-US" sz="1600">
                          <a:effectLst/>
                        </a:rPr>
                        <a:t>Cobalt-base super alloy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r h="659106">
                <a:tc>
                  <a:txBody>
                    <a:bodyPr/>
                    <a:lstStyle/>
                    <a:p>
                      <a:pPr marL="1270" marR="0" indent="0" algn="ctr">
                        <a:lnSpc>
                          <a:spcPct val="107000"/>
                        </a:lnSpc>
                        <a:spcBef>
                          <a:spcPts val="0"/>
                        </a:spcBef>
                        <a:spcAft>
                          <a:spcPts val="0"/>
                        </a:spcAft>
                      </a:pPr>
                      <a:r>
                        <a:rPr lang="en-US" sz="1600">
                          <a:effectLst/>
                        </a:rPr>
                        <a:t>617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r>
                        <a:rPr lang="en-US" sz="1600" dirty="0">
                          <a:effectLst/>
                        </a:rPr>
                        <a:t>54Ni22Cr12.5Co8.5Mo1.2Al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0" indent="0" algn="ctr">
                        <a:lnSpc>
                          <a:spcPct val="107000"/>
                        </a:lnSpc>
                        <a:spcBef>
                          <a:spcPts val="0"/>
                        </a:spcBef>
                        <a:spcAft>
                          <a:spcPts val="0"/>
                        </a:spcAft>
                      </a:pPr>
                      <a:r>
                        <a:rPr lang="en-US" sz="1600" dirty="0">
                          <a:effectLst/>
                        </a:rPr>
                        <a:t>Nickel-base super alloy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r h="1342404">
                <a:tc>
                  <a:txBody>
                    <a:bodyPr/>
                    <a:lstStyle/>
                    <a:p>
                      <a:pPr marL="1270" marR="0" indent="0" algn="ctr">
                        <a:lnSpc>
                          <a:spcPct val="107000"/>
                        </a:lnSpc>
                        <a:spcBef>
                          <a:spcPts val="0"/>
                        </a:spcBef>
                        <a:spcAft>
                          <a:spcPts val="0"/>
                        </a:spcAft>
                      </a:pPr>
                      <a:r>
                        <a:rPr lang="en-US" sz="1600">
                          <a:effectLst/>
                        </a:rPr>
                        <a:t>230 </a:t>
                      </a:r>
                      <a:endParaRPr lang="en-US" sz="160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1270" marR="0" indent="0" algn="ctr">
                        <a:lnSpc>
                          <a:spcPct val="107000"/>
                        </a:lnSpc>
                        <a:spcBef>
                          <a:spcPts val="0"/>
                        </a:spcBef>
                        <a:spcAft>
                          <a:spcPts val="0"/>
                        </a:spcAft>
                      </a:pPr>
                      <a:r>
                        <a:rPr lang="en-US" sz="1600" dirty="0">
                          <a:effectLst/>
                        </a:rPr>
                        <a:t>55Ni22Cr5Co3Fe14W2Mo0.35Al0.10C0.015B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c>
                  <a:txBody>
                    <a:bodyPr/>
                    <a:lstStyle/>
                    <a:p>
                      <a:pPr marL="0" marR="86360" indent="0" algn="ctr">
                        <a:lnSpc>
                          <a:spcPct val="107000"/>
                        </a:lnSpc>
                        <a:spcBef>
                          <a:spcPts val="0"/>
                        </a:spcBef>
                        <a:spcAft>
                          <a:spcPts val="0"/>
                        </a:spcAft>
                      </a:pPr>
                      <a:r>
                        <a:rPr lang="en-US" sz="1600" dirty="0">
                          <a:effectLst/>
                        </a:rPr>
                        <a:t>Nickel-base super alloy; values for  Co, Fe and B are upper limits. </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L="67310" marR="73025" marT="13970" marB="0"/>
                </a:tc>
              </a:tr>
            </a:tbl>
          </a:graphicData>
        </a:graphic>
      </p:graphicFrame>
    </p:spTree>
    <p:extLst>
      <p:ext uri="{BB962C8B-B14F-4D97-AF65-F5344CB8AC3E}">
        <p14:creationId xmlns:p14="http://schemas.microsoft.com/office/powerpoint/2010/main" val="40280800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944" y="244699"/>
            <a:ext cx="10985679" cy="6233374"/>
          </a:xfrm>
        </p:spPr>
        <p:txBody>
          <a:bodyPr>
            <a:normAutofit fontScale="90000"/>
          </a:bodyPr>
          <a:lstStyle/>
          <a:p>
            <a:pPr lvl="0" fontAlgn="base"/>
            <a:r>
              <a:rPr lang="en-US" sz="3600" dirty="0" smtClean="0">
                <a:latin typeface="Times New Roman" panose="02020603050405020304" pitchFamily="18" charset="0"/>
                <a:cs typeface="Times New Roman" panose="02020603050405020304" pitchFamily="18" charset="0"/>
              </a:rPr>
              <a:t>                                       </a:t>
            </a:r>
            <a:br>
              <a:rPr lang="en-US" sz="3600" dirty="0" smtClean="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                                       </a:t>
            </a:r>
            <a:r>
              <a:rPr lang="en-US" sz="3600" b="1" u="sng" dirty="0" smtClean="0">
                <a:latin typeface="Times New Roman" panose="02020603050405020304" pitchFamily="18" charset="0"/>
                <a:cs typeface="Times New Roman" panose="02020603050405020304" pitchFamily="18" charset="0"/>
              </a:rPr>
              <a:t>Conclusions </a:t>
            </a:r>
            <a:r>
              <a:rPr lang="en-US" sz="3600" dirty="0" smtClean="0">
                <a:latin typeface="Times New Roman" panose="02020603050405020304" pitchFamily="18" charset="0"/>
                <a:cs typeface="Times New Roman" panose="02020603050405020304" pitchFamily="18" charset="0"/>
              </a:rPr>
              <a:t/>
            </a:r>
            <a:br>
              <a:rPr lang="en-US" sz="3600"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Now </a:t>
            </a:r>
            <a:r>
              <a:rPr lang="en-US" sz="2700" b="1" dirty="0">
                <a:latin typeface="Times New Roman" panose="02020603050405020304" pitchFamily="18" charset="0"/>
                <a:cs typeface="Times New Roman" panose="02020603050405020304" pitchFamily="18" charset="0"/>
              </a:rPr>
              <a:t>in current scenario due increment in </a:t>
            </a:r>
            <a:r>
              <a:rPr lang="en-US" sz="2700" b="1" u="sng" dirty="0">
                <a:latin typeface="Times New Roman" panose="02020603050405020304" pitchFamily="18" charset="0"/>
                <a:cs typeface="Times New Roman" panose="02020603050405020304" pitchFamily="18" charset="0"/>
              </a:rPr>
              <a:t>material </a:t>
            </a:r>
            <a:r>
              <a:rPr lang="en-US" sz="2700" b="1" u="sng" dirty="0" smtClean="0">
                <a:latin typeface="Times New Roman" panose="02020603050405020304" pitchFamily="18" charset="0"/>
                <a:cs typeface="Times New Roman" panose="02020603050405020304" pitchFamily="18" charset="0"/>
              </a:rPr>
              <a:t>cost</a:t>
            </a:r>
            <a:r>
              <a:rPr lang="en-US" sz="2700" b="1" dirty="0" smtClean="0">
                <a:latin typeface="Times New Roman" panose="02020603050405020304" pitchFamily="18" charset="0"/>
                <a:cs typeface="Times New Roman" panose="02020603050405020304" pitchFamily="18" charset="0"/>
              </a:rPr>
              <a:t>, </a:t>
            </a:r>
            <a:r>
              <a:rPr lang="en-US" sz="2700" b="1" dirty="0">
                <a:latin typeface="Times New Roman" panose="02020603050405020304" pitchFamily="18" charset="0"/>
                <a:cs typeface="Times New Roman" panose="02020603050405020304" pitchFamily="18" charset="0"/>
              </a:rPr>
              <a:t>it </a:t>
            </a:r>
            <a:r>
              <a:rPr lang="en-US" sz="2700" b="1" dirty="0" smtClean="0">
                <a:latin typeface="Times New Roman" panose="02020603050405020304" pitchFamily="18" charset="0"/>
                <a:cs typeface="Times New Roman" panose="02020603050405020304" pitchFamily="18" charset="0"/>
              </a:rPr>
              <a:t>is fairly </a:t>
            </a:r>
            <a:r>
              <a:rPr lang="en-US" sz="2700" b="1" dirty="0">
                <a:latin typeface="Times New Roman" panose="02020603050405020304" pitchFamily="18" charset="0"/>
                <a:cs typeface="Times New Roman" panose="02020603050405020304" pitchFamily="18" charset="0"/>
              </a:rPr>
              <a:t>clear that </a:t>
            </a:r>
            <a:r>
              <a:rPr lang="en-US" sz="2700" b="1" u="sng" dirty="0">
                <a:latin typeface="Times New Roman" panose="02020603050405020304" pitchFamily="18" charset="0"/>
                <a:cs typeface="Times New Roman" panose="02020603050405020304" pitchFamily="18" charset="0"/>
              </a:rPr>
              <a:t>material advancement </a:t>
            </a:r>
            <a:r>
              <a:rPr lang="en-US" sz="2700" b="1" dirty="0">
                <a:latin typeface="Times New Roman" panose="02020603050405020304" pitchFamily="18" charset="0"/>
                <a:cs typeface="Times New Roman" panose="02020603050405020304" pitchFamily="18" charset="0"/>
              </a:rPr>
              <a:t>will become more prevalent in the Gas Turbine Engine industry in the future.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There </a:t>
            </a:r>
            <a:r>
              <a:rPr lang="en-US" sz="2700" b="1" dirty="0">
                <a:latin typeface="Times New Roman" panose="02020603050405020304" pitchFamily="18" charset="0"/>
                <a:cs typeface="Times New Roman" panose="02020603050405020304" pitchFamily="18" charset="0"/>
              </a:rPr>
              <a:t>is some need to advance the </a:t>
            </a:r>
            <a:r>
              <a:rPr lang="en-US" sz="2700" b="1" u="sng" dirty="0">
                <a:latin typeface="Times New Roman" panose="02020603050405020304" pitchFamily="18" charset="0"/>
                <a:cs typeface="Times New Roman" panose="02020603050405020304" pitchFamily="18" charset="0"/>
              </a:rPr>
              <a:t>manufacturing of material for cost reduction</a:t>
            </a:r>
            <a:r>
              <a:rPr lang="en-US" sz="2700" b="1" dirty="0">
                <a:latin typeface="Times New Roman" panose="02020603050405020304" pitchFamily="18" charset="0"/>
                <a:cs typeface="Times New Roman" panose="02020603050405020304" pitchFamily="18" charset="0"/>
              </a:rPr>
              <a:t>, </a:t>
            </a:r>
            <a:r>
              <a:rPr lang="en-US" sz="2700" b="1" u="sng" dirty="0">
                <a:latin typeface="Times New Roman" panose="02020603050405020304" pitchFamily="18" charset="0"/>
                <a:cs typeface="Times New Roman" panose="02020603050405020304" pitchFamily="18" charset="0"/>
              </a:rPr>
              <a:t>increased materials performance and integrity</a:t>
            </a:r>
            <a:r>
              <a:rPr lang="en-US" sz="2700" b="1" dirty="0">
                <a:latin typeface="Times New Roman" panose="02020603050405020304" pitchFamily="18" charset="0"/>
                <a:cs typeface="Times New Roman" panose="02020603050405020304" pitchFamily="18" charset="0"/>
              </a:rPr>
              <a:t>.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Due </a:t>
            </a:r>
            <a:r>
              <a:rPr lang="en-US" sz="2700" b="1" dirty="0">
                <a:latin typeface="Times New Roman" panose="02020603050405020304" pitchFamily="18" charset="0"/>
                <a:cs typeface="Times New Roman" panose="02020603050405020304" pitchFamily="18" charset="0"/>
              </a:rPr>
              <a:t>to application of </a:t>
            </a:r>
            <a:r>
              <a:rPr lang="en-US" sz="2700" b="1" u="sng" dirty="0" smtClean="0">
                <a:latin typeface="Times New Roman" panose="02020603050405020304" pitchFamily="18" charset="0"/>
                <a:cs typeface="Times New Roman" panose="02020603050405020304" pitchFamily="18" charset="0"/>
              </a:rPr>
              <a:t>advanced type of material </a:t>
            </a:r>
            <a:r>
              <a:rPr lang="en-US" sz="2700" b="1" dirty="0" smtClean="0">
                <a:latin typeface="Times New Roman" panose="02020603050405020304" pitchFamily="18" charset="0"/>
                <a:cs typeface="Times New Roman" panose="02020603050405020304" pitchFamily="18" charset="0"/>
              </a:rPr>
              <a:t>in </a:t>
            </a:r>
            <a:r>
              <a:rPr lang="en-US" sz="2700" b="1" dirty="0">
                <a:latin typeface="Times New Roman" panose="02020603050405020304" pitchFamily="18" charset="0"/>
                <a:cs typeface="Times New Roman" panose="02020603050405020304" pitchFamily="18" charset="0"/>
              </a:rPr>
              <a:t>gas </a:t>
            </a:r>
            <a:r>
              <a:rPr lang="en-US" sz="2700" b="1" dirty="0" smtClean="0">
                <a:latin typeface="Times New Roman" panose="02020603050405020304" pitchFamily="18" charset="0"/>
                <a:cs typeface="Times New Roman" panose="02020603050405020304" pitchFamily="18" charset="0"/>
              </a:rPr>
              <a:t>turbine engine, </a:t>
            </a:r>
            <a:r>
              <a:rPr lang="en-US" sz="2700" b="1" dirty="0">
                <a:latin typeface="Times New Roman" panose="02020603050405020304" pitchFamily="18" charset="0"/>
                <a:cs typeface="Times New Roman" panose="02020603050405020304" pitchFamily="18" charset="0"/>
              </a:rPr>
              <a:t>its </a:t>
            </a:r>
            <a:r>
              <a:rPr lang="en-US" sz="2700" b="1" u="sng" dirty="0">
                <a:latin typeface="Times New Roman" panose="02020603050405020304" pitchFamily="18" charset="0"/>
                <a:cs typeface="Times New Roman" panose="02020603050405020304" pitchFamily="18" charset="0"/>
              </a:rPr>
              <a:t>fatigue life </a:t>
            </a:r>
            <a:r>
              <a:rPr lang="en-US" sz="2700" b="1" dirty="0">
                <a:latin typeface="Times New Roman" panose="02020603050405020304" pitchFamily="18" charset="0"/>
                <a:cs typeface="Times New Roman" panose="02020603050405020304" pitchFamily="18" charset="0"/>
              </a:rPr>
              <a:t>will </a:t>
            </a:r>
            <a:r>
              <a:rPr lang="en-US" sz="2700" b="1" dirty="0" smtClean="0">
                <a:latin typeface="Times New Roman" panose="02020603050405020304" pitchFamily="18" charset="0"/>
                <a:cs typeface="Times New Roman" panose="02020603050405020304" pitchFamily="18" charset="0"/>
              </a:rPr>
              <a:t>be improved, and </a:t>
            </a:r>
            <a:r>
              <a:rPr lang="en-US" sz="2700" b="1" dirty="0">
                <a:latin typeface="Times New Roman" panose="02020603050405020304" pitchFamily="18" charset="0"/>
                <a:cs typeface="Times New Roman" panose="02020603050405020304" pitchFamily="18" charset="0"/>
              </a:rPr>
              <a:t>problem of </a:t>
            </a:r>
            <a:r>
              <a:rPr lang="en-US" sz="2700" b="1" u="sng" dirty="0" smtClean="0">
                <a:latin typeface="Times New Roman" panose="02020603050405020304" pitchFamily="18" charset="0"/>
                <a:cs typeface="Times New Roman" panose="02020603050405020304" pitchFamily="18" charset="0"/>
              </a:rPr>
              <a:t>hot </a:t>
            </a:r>
            <a:r>
              <a:rPr lang="en-US" sz="2700" b="1" u="sng" dirty="0">
                <a:latin typeface="Times New Roman" panose="02020603050405020304" pitchFamily="18" charset="0"/>
                <a:cs typeface="Times New Roman" panose="02020603050405020304" pitchFamily="18" charset="0"/>
              </a:rPr>
              <a:t>corrosion at high temperature </a:t>
            </a:r>
            <a:r>
              <a:rPr lang="en-US" sz="2700" b="1" dirty="0">
                <a:latin typeface="Times New Roman" panose="02020603050405020304" pitchFamily="18" charset="0"/>
                <a:cs typeface="Times New Roman" panose="02020603050405020304" pitchFamily="18" charset="0"/>
              </a:rPr>
              <a:t>can also be solved by selecting of any good </a:t>
            </a:r>
            <a:r>
              <a:rPr lang="en-US" sz="2700" b="1" dirty="0" smtClean="0">
                <a:latin typeface="Times New Roman" panose="02020603050405020304" pitchFamily="18" charset="0"/>
                <a:cs typeface="Times New Roman" panose="02020603050405020304" pitchFamily="18" charset="0"/>
              </a:rPr>
              <a:t>material. </a:t>
            </a: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The  </a:t>
            </a:r>
            <a:r>
              <a:rPr lang="en-US" sz="2700" b="1" u="sng" dirty="0">
                <a:latin typeface="Times New Roman" panose="02020603050405020304" pitchFamily="18" charset="0"/>
                <a:cs typeface="Times New Roman" panose="02020603050405020304" pitchFamily="18" charset="0"/>
              </a:rPr>
              <a:t>problem of oxidation </a:t>
            </a:r>
            <a:r>
              <a:rPr lang="en-US" sz="2700" b="1" dirty="0" smtClean="0">
                <a:latin typeface="Times New Roman" panose="02020603050405020304" pitchFamily="18" charset="0"/>
                <a:cs typeface="Times New Roman" panose="02020603050405020304" pitchFamily="18" charset="0"/>
              </a:rPr>
              <a:t> that occurs </a:t>
            </a:r>
            <a:r>
              <a:rPr lang="en-US" sz="2700" b="1" dirty="0">
                <a:latin typeface="Times New Roman" panose="02020603050405020304" pitchFamily="18" charset="0"/>
                <a:cs typeface="Times New Roman" panose="02020603050405020304" pitchFamily="18" charset="0"/>
              </a:rPr>
              <a:t>in some </a:t>
            </a:r>
            <a:r>
              <a:rPr lang="en-US" sz="2700" b="1" dirty="0" smtClean="0">
                <a:latin typeface="Times New Roman" panose="02020603050405020304" pitchFamily="18" charset="0"/>
                <a:cs typeface="Times New Roman" panose="02020603050405020304" pitchFamily="18" charset="0"/>
              </a:rPr>
              <a:t>materials should </a:t>
            </a:r>
            <a:r>
              <a:rPr lang="en-US" sz="2700" b="1" dirty="0">
                <a:latin typeface="Times New Roman" panose="02020603050405020304" pitchFamily="18" charset="0"/>
                <a:cs typeface="Times New Roman" panose="02020603050405020304" pitchFamily="18" charset="0"/>
              </a:rPr>
              <a:t>be avoided.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Otherwise, </a:t>
            </a:r>
            <a:r>
              <a:rPr lang="en-US" sz="2700" b="1" u="sng" dirty="0">
                <a:latin typeface="Times New Roman" panose="02020603050405020304" pitchFamily="18" charset="0"/>
                <a:cs typeface="Times New Roman" panose="02020603050405020304" pitchFamily="18" charset="0"/>
              </a:rPr>
              <a:t>a new coating </a:t>
            </a:r>
            <a:r>
              <a:rPr lang="en-US" sz="2700" b="1" dirty="0">
                <a:latin typeface="Times New Roman" panose="02020603050405020304" pitchFamily="18" charset="0"/>
                <a:cs typeface="Times New Roman" panose="02020603050405020304" pitchFamily="18" charset="0"/>
              </a:rPr>
              <a:t>to be applied to existing materials.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t>
            </a:r>
            <a:r>
              <a:rPr lang="en-US" sz="3100" b="1" i="1" dirty="0" smtClean="0">
                <a:latin typeface="Times New Roman" panose="02020603050405020304" pitchFamily="18" charset="0"/>
                <a:cs typeface="Times New Roman" panose="02020603050405020304" pitchFamily="18" charset="0"/>
              </a:rPr>
              <a:t>Selection </a:t>
            </a:r>
            <a:r>
              <a:rPr lang="en-US" sz="3100" b="1" i="1" dirty="0">
                <a:latin typeface="Times New Roman" panose="02020603050405020304" pitchFamily="18" charset="0"/>
                <a:cs typeface="Times New Roman" panose="02020603050405020304" pitchFamily="18" charset="0"/>
              </a:rPr>
              <a:t>of the material is one major problem in gas turbine. </a:t>
            </a: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endParaRPr lang="en-US" sz="27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63637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06886"/>
          </a:xfrm>
        </p:spPr>
        <p:txBody>
          <a:bodyPr>
            <a:normAutofit fontScale="90000"/>
          </a:bodyPr>
          <a:lstStyle/>
          <a:p>
            <a:r>
              <a:rPr lang="en-US" b="1" dirty="0" smtClean="0"/>
              <a:t>                                </a:t>
            </a: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sz="3200" b="1" u="sng" dirty="0" smtClean="0">
                <a:latin typeface="Times New Roman" panose="02020603050405020304" pitchFamily="18" charset="0"/>
                <a:cs typeface="Times New Roman" panose="02020603050405020304" pitchFamily="18" charset="0"/>
              </a:rPr>
              <a:t>References</a:t>
            </a:r>
            <a:r>
              <a:rPr lang="en-US" sz="3200" b="1" u="sng" dirty="0" smtClean="0">
                <a:latin typeface="Times New Roman" panose="02020603050405020304" pitchFamily="18" charset="0"/>
                <a:cs typeface="Times New Roman" panose="02020603050405020304" pitchFamily="18" charset="0"/>
              </a:rPr>
              <a:t/>
            </a:r>
            <a:br>
              <a:rPr lang="en-US" sz="3200" b="1" u="sng" dirty="0" smtClean="0">
                <a:latin typeface="Times New Roman" panose="02020603050405020304" pitchFamily="18" charset="0"/>
                <a:cs typeface="Times New Roman" panose="02020603050405020304" pitchFamily="18" charset="0"/>
              </a:rPr>
            </a:br>
            <a:r>
              <a:rPr lang="en-US" b="1" dirty="0" smtClean="0"/>
              <a:t/>
            </a:r>
            <a:br>
              <a:rPr lang="en-US" b="1" dirty="0" smtClean="0"/>
            </a:br>
            <a:r>
              <a:rPr lang="en-US" sz="2700" dirty="0" smtClean="0">
                <a:latin typeface="Times New Roman" panose="02020603050405020304" pitchFamily="18" charset="0"/>
                <a:cs typeface="Times New Roman" panose="02020603050405020304" pitchFamily="18" charset="0"/>
              </a:rPr>
              <a:t>1) Prashant Singh, </a:t>
            </a:r>
            <a:r>
              <a:rPr lang="en-US" sz="2700" dirty="0" err="1" smtClean="0">
                <a:latin typeface="Times New Roman" panose="02020603050405020304" pitchFamily="18" charset="0"/>
                <a:cs typeface="Times New Roman" panose="02020603050405020304" pitchFamily="18" charset="0"/>
              </a:rPr>
              <a:t>Kalpit</a:t>
            </a:r>
            <a:r>
              <a:rPr lang="en-US" sz="2700" dirty="0" smtClean="0">
                <a:latin typeface="Times New Roman" panose="02020603050405020304" pitchFamily="18" charset="0"/>
                <a:cs typeface="Times New Roman" panose="02020603050405020304" pitchFamily="18" charset="0"/>
              </a:rPr>
              <a:t> P. </a:t>
            </a:r>
            <a:r>
              <a:rPr lang="en-US" sz="2700" dirty="0" err="1" smtClean="0">
                <a:latin typeface="Times New Roman" panose="02020603050405020304" pitchFamily="18" charset="0"/>
                <a:cs typeface="Times New Roman" panose="02020603050405020304" pitchFamily="18" charset="0"/>
              </a:rPr>
              <a:t>Kaurase</a:t>
            </a:r>
            <a:r>
              <a:rPr lang="en-US" sz="2700" dirty="0" smtClean="0">
                <a:latin typeface="Times New Roman" panose="02020603050405020304" pitchFamily="18" charset="0"/>
                <a:cs typeface="Times New Roman" panose="02020603050405020304" pitchFamily="18" charset="0"/>
              </a:rPr>
              <a:t> and Gaurav </a:t>
            </a:r>
            <a:r>
              <a:rPr lang="en-US" sz="2700" dirty="0" err="1" smtClean="0">
                <a:latin typeface="Times New Roman" panose="02020603050405020304" pitchFamily="18" charset="0"/>
                <a:cs typeface="Times New Roman" panose="02020603050405020304" pitchFamily="18" charset="0"/>
              </a:rPr>
              <a:t>Soni</a:t>
            </a:r>
            <a:r>
              <a:rPr lang="en-US" sz="2700" dirty="0" smtClean="0">
                <a:latin typeface="Times New Roman" panose="02020603050405020304" pitchFamily="18" charset="0"/>
                <a:cs typeface="Times New Roman" panose="02020603050405020304" pitchFamily="18" charset="0"/>
              </a:rPr>
              <a:t>, “</a:t>
            </a:r>
            <a:r>
              <a:rPr lang="en-US" sz="2700" b="1" dirty="0" smtClean="0">
                <a:latin typeface="Times New Roman" panose="02020603050405020304" pitchFamily="18" charset="0"/>
                <a:cs typeface="Times New Roman" panose="02020603050405020304" pitchFamily="18" charset="0"/>
              </a:rPr>
              <a:t>Study of Materials used in Gas Turbine engine and </a:t>
            </a:r>
            <a:r>
              <a:rPr lang="en-US" sz="2700" b="1" dirty="0" err="1" smtClean="0">
                <a:latin typeface="Times New Roman" panose="02020603050405020304" pitchFamily="18" charset="0"/>
                <a:cs typeface="Times New Roman" panose="02020603050405020304" pitchFamily="18" charset="0"/>
              </a:rPr>
              <a:t>swirler</a:t>
            </a:r>
            <a:r>
              <a:rPr lang="en-US" sz="2700" b="1" dirty="0" smtClean="0">
                <a:latin typeface="Times New Roman" panose="02020603050405020304" pitchFamily="18" charset="0"/>
                <a:cs typeface="Times New Roman" panose="02020603050405020304" pitchFamily="18" charset="0"/>
              </a:rPr>
              <a:t> in combustion chamber</a:t>
            </a:r>
            <a:r>
              <a:rPr lang="en-US" sz="2700" dirty="0" smtClean="0">
                <a:latin typeface="Times New Roman" panose="02020603050405020304" pitchFamily="18" charset="0"/>
                <a:cs typeface="Times New Roman" panose="02020603050405020304" pitchFamily="18" charset="0"/>
              </a:rPr>
              <a:t>”, </a:t>
            </a:r>
            <a:r>
              <a:rPr lang="en-US" sz="2700" i="1" dirty="0" smtClean="0">
                <a:latin typeface="Times New Roman" panose="02020603050405020304" pitchFamily="18" charset="0"/>
                <a:cs typeface="Times New Roman" panose="02020603050405020304" pitchFamily="18" charset="0"/>
              </a:rPr>
              <a:t>IJARIIE-ISSN(O)-2395-4396</a:t>
            </a:r>
            <a:r>
              <a:rPr lang="en-US" sz="2700" dirty="0" smtClean="0">
                <a:latin typeface="Times New Roman" panose="02020603050405020304" pitchFamily="18" charset="0"/>
                <a:cs typeface="Times New Roman" panose="02020603050405020304" pitchFamily="18" charset="0"/>
              </a:rPr>
              <a:t>, </a:t>
            </a:r>
            <a:r>
              <a:rPr lang="en-US" sz="2700" i="1" dirty="0" smtClean="0">
                <a:latin typeface="Times New Roman" panose="02020603050405020304" pitchFamily="18" charset="0"/>
                <a:cs typeface="Times New Roman" panose="02020603050405020304" pitchFamily="18" charset="0"/>
              </a:rPr>
              <a:t>Vol-1, Issue-1, 2015.</a:t>
            </a:r>
            <a:br>
              <a:rPr lang="en-US" sz="2700" i="1" dirty="0" smtClean="0">
                <a:latin typeface="Times New Roman" panose="02020603050405020304" pitchFamily="18" charset="0"/>
                <a:cs typeface="Times New Roman" panose="02020603050405020304" pitchFamily="18" charset="0"/>
              </a:rPr>
            </a:br>
            <a:r>
              <a:rPr lang="en-US" sz="2700" dirty="0" err="1" smtClean="0">
                <a:latin typeface="Times New Roman" panose="02020603050405020304" pitchFamily="18" charset="0"/>
                <a:cs typeface="Times New Roman" panose="02020603050405020304" pitchFamily="18" charset="0"/>
              </a:rPr>
              <a:t>Nageswara</a:t>
            </a:r>
            <a:r>
              <a:rPr lang="en-US" sz="2700" dirty="0" smtClean="0">
                <a:latin typeface="Times New Roman" panose="02020603050405020304" pitchFamily="18" charset="0"/>
                <a:cs typeface="Times New Roman" panose="02020603050405020304" pitchFamily="18" charset="0"/>
              </a:rPr>
              <a:t> Rao </a:t>
            </a:r>
            <a:r>
              <a:rPr lang="en-US" sz="2700" dirty="0" err="1" smtClean="0">
                <a:latin typeface="Times New Roman" panose="02020603050405020304" pitchFamily="18" charset="0"/>
                <a:cs typeface="Times New Roman" panose="02020603050405020304" pitchFamily="18" charset="0"/>
              </a:rPr>
              <a:t>Muktinutalapati</a:t>
            </a:r>
            <a:r>
              <a:rPr lang="en-US" sz="2700" dirty="0" smtClean="0">
                <a:latin typeface="Times New Roman" panose="02020603050405020304" pitchFamily="18" charset="0"/>
                <a:cs typeface="Times New Roman" panose="02020603050405020304" pitchFamily="18" charset="0"/>
              </a:rPr>
              <a:t> </a:t>
            </a:r>
            <a:br>
              <a:rPr lang="en-US" sz="2700" dirty="0" smtClean="0">
                <a:latin typeface="Times New Roman" panose="02020603050405020304" pitchFamily="18" charset="0"/>
                <a:cs typeface="Times New Roman" panose="02020603050405020304" pitchFamily="18" charset="0"/>
              </a:rPr>
            </a:br>
            <a:r>
              <a:rPr lang="en-US" sz="2700" i="1" dirty="0" smtClean="0">
                <a:latin typeface="Times New Roman" panose="02020603050405020304" pitchFamily="18" charset="0"/>
                <a:cs typeface="Times New Roman" panose="02020603050405020304" pitchFamily="18" charset="0"/>
              </a:rPr>
              <a:t/>
            </a:r>
            <a:br>
              <a:rPr lang="en-US" sz="2700" i="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2)</a:t>
            </a:r>
            <a:r>
              <a:rPr lang="en-US" sz="2700" i="1"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Nageswara</a:t>
            </a:r>
            <a:r>
              <a:rPr lang="en-US" sz="2700" dirty="0" smtClean="0">
                <a:latin typeface="Times New Roman" panose="02020603050405020304" pitchFamily="18" charset="0"/>
                <a:cs typeface="Times New Roman" panose="02020603050405020304" pitchFamily="18" charset="0"/>
              </a:rPr>
              <a:t> Rao </a:t>
            </a:r>
            <a:r>
              <a:rPr lang="en-US" sz="2700" dirty="0" err="1" smtClean="0">
                <a:latin typeface="Times New Roman" panose="02020603050405020304" pitchFamily="18" charset="0"/>
                <a:cs typeface="Times New Roman" panose="02020603050405020304" pitchFamily="18" charset="0"/>
              </a:rPr>
              <a:t>Muktinutalapati</a:t>
            </a:r>
            <a:r>
              <a:rPr lang="en-US" sz="2700" dirty="0" smtClean="0">
                <a:latin typeface="Times New Roman" panose="02020603050405020304" pitchFamily="18" charset="0"/>
                <a:cs typeface="Times New Roman" panose="02020603050405020304" pitchFamily="18" charset="0"/>
              </a:rPr>
              <a:t> ,</a:t>
            </a:r>
            <a:r>
              <a:rPr lang="en-US" sz="2700" b="1" dirty="0" smtClean="0">
                <a:latin typeface="Times New Roman" panose="02020603050405020304" pitchFamily="18" charset="0"/>
                <a:cs typeface="Times New Roman" panose="02020603050405020304" pitchFamily="18" charset="0"/>
              </a:rPr>
              <a:t> “Materials for Gas Turbines – An Overview”, </a:t>
            </a:r>
            <a:r>
              <a:rPr lang="en-US" sz="2700" i="1" dirty="0" smtClean="0">
                <a:latin typeface="Times New Roman" panose="02020603050405020304" pitchFamily="18" charset="0"/>
                <a:cs typeface="Times New Roman" panose="02020603050405020304" pitchFamily="18" charset="0"/>
              </a:rPr>
              <a:t>VIT University, India ,</a:t>
            </a:r>
            <a:r>
              <a:rPr lang="en-US" sz="2700" dirty="0" smtClean="0">
                <a:latin typeface="Times New Roman" panose="02020603050405020304" pitchFamily="18" charset="0"/>
                <a:cs typeface="Times New Roman" panose="02020603050405020304" pitchFamily="18" charset="0"/>
              </a:rPr>
              <a:t>www.intechopen.com.</a:t>
            </a:r>
            <a:r>
              <a:rPr lang="en-US" sz="2700" dirty="0">
                <a:latin typeface="Times New Roman" panose="02020603050405020304" pitchFamily="18" charset="0"/>
                <a:cs typeface="Times New Roman" panose="02020603050405020304" pitchFamily="18" charset="0"/>
              </a:rPr>
              <a:t/>
            </a:r>
            <a:br>
              <a:rPr lang="en-US" sz="2700" dirty="0">
                <a:latin typeface="Times New Roman" panose="02020603050405020304" pitchFamily="18" charset="0"/>
                <a:cs typeface="Times New Roman" panose="02020603050405020304" pitchFamily="18" charset="0"/>
              </a:rPr>
            </a:br>
            <a:r>
              <a:rPr lang="en-US" sz="2700" dirty="0" smtClean="0">
                <a:latin typeface="Times New Roman" panose="02020603050405020304" pitchFamily="18" charset="0"/>
                <a:cs typeface="Times New Roman" panose="02020603050405020304" pitchFamily="18" charset="0"/>
              </a:rPr>
              <a:t/>
            </a:r>
            <a:br>
              <a:rPr lang="en-US" sz="2700"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3)</a:t>
            </a:r>
            <a:r>
              <a:rPr lang="en-US" sz="2700" dirty="0" smtClean="0">
                <a:latin typeface="Times New Roman" panose="02020603050405020304" pitchFamily="18" charset="0"/>
                <a:cs typeface="Times New Roman" panose="02020603050405020304" pitchFamily="18" charset="0"/>
              </a:rPr>
              <a:t> P. W</a:t>
            </a:r>
            <a:r>
              <a:rPr lang="en-US" sz="2700" dirty="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Schilke</a:t>
            </a:r>
            <a:r>
              <a:rPr lang="en-US" sz="2700" dirty="0" smtClean="0">
                <a:latin typeface="Times New Roman" panose="02020603050405020304" pitchFamily="18" charset="0"/>
                <a:cs typeface="Times New Roman" panose="02020603050405020304" pitchFamily="18" charset="0"/>
              </a:rPr>
              <a:t>, </a:t>
            </a:r>
            <a:r>
              <a:rPr lang="en-US" sz="2700" b="1" dirty="0" smtClean="0">
                <a:latin typeface="Times New Roman" panose="02020603050405020304" pitchFamily="18" charset="0"/>
                <a:cs typeface="Times New Roman" panose="02020603050405020304" pitchFamily="18" charset="0"/>
              </a:rPr>
              <a:t>“Advanced Gas Turbine, Materials and Coating”, </a:t>
            </a:r>
            <a:r>
              <a:rPr lang="en-US" sz="2700" dirty="0" smtClean="0">
                <a:latin typeface="Times New Roman" panose="02020603050405020304" pitchFamily="18" charset="0"/>
                <a:cs typeface="Times New Roman" panose="02020603050405020304" pitchFamily="18" charset="0"/>
              </a:rPr>
              <a:t>GE Energy, Schenectady</a:t>
            </a:r>
            <a:r>
              <a:rPr lang="en-US" sz="2700" dirty="0">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NY.</a:t>
            </a:r>
            <a:r>
              <a:rPr lang="en-US" sz="2700" dirty="0">
                <a:latin typeface="Times New Roman" panose="02020603050405020304" pitchFamily="18" charset="0"/>
                <a:cs typeface="Times New Roman" panose="02020603050405020304" pitchFamily="18" charset="0"/>
              </a:rPr>
              <a:t/>
            </a:r>
            <a:br>
              <a:rPr lang="en-US" sz="2700" dirty="0">
                <a:latin typeface="Times New Roman" panose="02020603050405020304" pitchFamily="18" charset="0"/>
                <a:cs typeface="Times New Roman" panose="02020603050405020304" pitchFamily="18" charset="0"/>
              </a:rPr>
            </a:br>
            <a:r>
              <a:rPr lang="en-US" sz="2700" dirty="0" smtClean="0">
                <a:latin typeface="Times New Roman" panose="02020603050405020304" pitchFamily="18" charset="0"/>
                <a:cs typeface="Times New Roman" panose="02020603050405020304" pitchFamily="18" charset="0"/>
              </a:rPr>
              <a:t/>
            </a:r>
            <a:br>
              <a:rPr lang="en-US" sz="2700"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4)</a:t>
            </a:r>
            <a:r>
              <a:rPr lang="en-US" sz="2700" dirty="0" smtClean="0">
                <a:latin typeface="Times New Roman" panose="02020603050405020304" pitchFamily="18" charset="0"/>
                <a:cs typeface="Times New Roman" panose="02020603050405020304" pitchFamily="18" charset="0"/>
              </a:rPr>
              <a:t> CARLOS </a:t>
            </a:r>
            <a:r>
              <a:rPr lang="en-US" sz="2700" dirty="0">
                <a:latin typeface="Times New Roman" panose="02020603050405020304" pitchFamily="18" charset="0"/>
                <a:cs typeface="Times New Roman" panose="02020603050405020304" pitchFamily="18" charset="0"/>
              </a:rPr>
              <a:t>A ESTRADA M</a:t>
            </a:r>
            <a:r>
              <a:rPr lang="en-US" sz="2700" b="1" dirty="0" smtClean="0">
                <a:latin typeface="Times New Roman" panose="02020603050405020304" pitchFamily="18" charset="0"/>
                <a:cs typeface="Times New Roman" panose="02020603050405020304" pitchFamily="18" charset="0"/>
              </a:rPr>
              <a:t>.,”NEW </a:t>
            </a:r>
            <a:r>
              <a:rPr lang="en-US" sz="2700" b="1" dirty="0">
                <a:latin typeface="Times New Roman" panose="02020603050405020304" pitchFamily="18" charset="0"/>
                <a:cs typeface="Times New Roman" panose="02020603050405020304" pitchFamily="18" charset="0"/>
              </a:rPr>
              <a:t>TECHNOLOGY USED IN GAS TURBINE BLADE </a:t>
            </a:r>
            <a:r>
              <a:rPr lang="en-US" sz="2700" b="1" dirty="0" smtClean="0">
                <a:latin typeface="Times New Roman" panose="02020603050405020304" pitchFamily="18" charset="0"/>
                <a:cs typeface="Times New Roman" panose="02020603050405020304" pitchFamily="18" charset="0"/>
              </a:rPr>
              <a:t>MATERIALS”, </a:t>
            </a:r>
            <a:r>
              <a:rPr lang="en-US" sz="2700" i="1" dirty="0">
                <a:latin typeface="Times New Roman" panose="02020603050405020304" pitchFamily="18" charset="0"/>
                <a:cs typeface="Times New Roman" panose="02020603050405020304" pitchFamily="18" charset="0"/>
              </a:rPr>
              <a:t>Scientia et </a:t>
            </a:r>
            <a:r>
              <a:rPr lang="en-US" sz="2700" i="1" dirty="0" err="1">
                <a:latin typeface="Times New Roman" panose="02020603050405020304" pitchFamily="18" charset="0"/>
                <a:cs typeface="Times New Roman" panose="02020603050405020304" pitchFamily="18" charset="0"/>
              </a:rPr>
              <a:t>Technica</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Año</a:t>
            </a:r>
            <a:r>
              <a:rPr lang="en-US" sz="2700" i="1" dirty="0">
                <a:latin typeface="Times New Roman" panose="02020603050405020304" pitchFamily="18" charset="0"/>
                <a:cs typeface="Times New Roman" panose="02020603050405020304" pitchFamily="18" charset="0"/>
              </a:rPr>
              <a:t> XIII</a:t>
            </a:r>
            <a:r>
              <a:rPr lang="en-US" sz="2700" dirty="0">
                <a:latin typeface="Times New Roman" panose="02020603050405020304" pitchFamily="18" charset="0"/>
                <a:cs typeface="Times New Roman" panose="02020603050405020304" pitchFamily="18" charset="0"/>
              </a:rPr>
              <a:t>, No 36, </a:t>
            </a:r>
            <a:r>
              <a:rPr lang="en-US" sz="2700" dirty="0" err="1">
                <a:latin typeface="Times New Roman" panose="02020603050405020304" pitchFamily="18" charset="0"/>
                <a:cs typeface="Times New Roman" panose="02020603050405020304" pitchFamily="18" charset="0"/>
              </a:rPr>
              <a:t>Septiembre</a:t>
            </a:r>
            <a:r>
              <a:rPr lang="en-US" sz="2700" dirty="0">
                <a:latin typeface="Times New Roman" panose="02020603050405020304" pitchFamily="18" charset="0"/>
                <a:cs typeface="Times New Roman" panose="02020603050405020304" pitchFamily="18" charset="0"/>
              </a:rPr>
              <a:t> 2007. Universidad </a:t>
            </a:r>
            <a:r>
              <a:rPr lang="en-US" sz="2700" dirty="0" err="1">
                <a:latin typeface="Times New Roman" panose="02020603050405020304" pitchFamily="18" charset="0"/>
                <a:cs typeface="Times New Roman" panose="02020603050405020304" pitchFamily="18" charset="0"/>
              </a:rPr>
              <a:t>Tecnológica</a:t>
            </a:r>
            <a:r>
              <a:rPr lang="en-US" sz="2700" dirty="0">
                <a:latin typeface="Times New Roman" panose="02020603050405020304" pitchFamily="18" charset="0"/>
                <a:cs typeface="Times New Roman" panose="02020603050405020304" pitchFamily="18" charset="0"/>
              </a:rPr>
              <a:t> de Pereira. ISSN </a:t>
            </a:r>
            <a:r>
              <a:rPr lang="en-US" sz="2700" dirty="0" smtClean="0">
                <a:latin typeface="Times New Roman" panose="02020603050405020304" pitchFamily="18" charset="0"/>
                <a:cs typeface="Times New Roman" panose="02020603050405020304" pitchFamily="18" charset="0"/>
              </a:rPr>
              <a:t>0122-1701, 297-301.</a:t>
            </a:r>
            <a:r>
              <a:rPr lang="en-US" sz="2700" dirty="0">
                <a:latin typeface="Times New Roman" panose="02020603050405020304" pitchFamily="18" charset="0"/>
                <a:cs typeface="Times New Roman" panose="02020603050405020304" pitchFamily="18" charset="0"/>
              </a:rPr>
              <a:t/>
            </a:r>
            <a:br>
              <a:rPr lang="en-US" sz="2700" dirty="0">
                <a:latin typeface="Times New Roman" panose="02020603050405020304" pitchFamily="18" charset="0"/>
                <a:cs typeface="Times New Roman" panose="02020603050405020304" pitchFamily="18" charset="0"/>
              </a:rPr>
            </a:br>
            <a:r>
              <a:rPr lang="en-US" sz="2700" dirty="0" smtClean="0"/>
              <a:t/>
            </a:r>
            <a:br>
              <a:rPr lang="en-US" sz="2700" dirty="0" smtClean="0"/>
            </a:br>
            <a:r>
              <a:rPr lang="en-US" sz="2700" i="1" dirty="0"/>
              <a:t/>
            </a:r>
            <a:br>
              <a:rPr lang="en-US" sz="2700" i="1" dirty="0"/>
            </a:br>
            <a:r>
              <a:rPr lang="en-US" sz="2400" dirty="0" smtClean="0"/>
              <a:t/>
            </a:r>
            <a:br>
              <a:rPr lang="en-US" sz="2400" dirty="0" smtClean="0"/>
            </a:br>
            <a:r>
              <a:rPr lang="en-US" sz="2400" dirty="0" smtClean="0"/>
              <a:t> </a:t>
            </a:r>
            <a:br>
              <a:rPr lang="en-US" sz="2400" dirty="0" smtClean="0"/>
            </a:b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smtClean="0"/>
              <a:t/>
            </a:r>
            <a:br>
              <a:rPr lang="en-US" sz="2400" dirty="0" smtClean="0"/>
            </a:b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81498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5827"/>
          </a:xfrm>
        </p:spPr>
        <p:txBody>
          <a:bodyPr>
            <a:normAutofit/>
          </a:bodyPr>
          <a:lstStyle/>
          <a:p>
            <a:pPr algn="ctr"/>
            <a:r>
              <a:rPr lang="en-US" sz="5400" b="1" dirty="0" smtClean="0">
                <a:solidFill>
                  <a:srgbClr val="0070C0"/>
                </a:solidFill>
              </a:rPr>
              <a:t>THANK YOU FOR KIND LISTENING </a:t>
            </a:r>
            <a:br>
              <a:rPr lang="en-US" sz="5400" b="1" dirty="0" smtClean="0">
                <a:solidFill>
                  <a:srgbClr val="0070C0"/>
                </a:solidFill>
              </a:rPr>
            </a:br>
            <a:r>
              <a:rPr lang="en-US" sz="5400" b="1" dirty="0" smtClean="0">
                <a:solidFill>
                  <a:srgbClr val="0070C0"/>
                </a:solidFill>
              </a:rPr>
              <a:t>AND ATTENTION</a:t>
            </a:r>
            <a:endParaRPr lang="en-US" sz="5400" b="1" dirty="0">
              <a:solidFill>
                <a:srgbClr val="0070C0"/>
              </a:solidFill>
            </a:endParaRPr>
          </a:p>
        </p:txBody>
      </p:sp>
    </p:spTree>
    <p:extLst>
      <p:ext uri="{BB962C8B-B14F-4D97-AF65-F5344CB8AC3E}">
        <p14:creationId xmlns:p14="http://schemas.microsoft.com/office/powerpoint/2010/main" val="773228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t>High-Temperature </a:t>
            </a:r>
            <a:r>
              <a:rPr lang="en-US" sz="3600" dirty="0"/>
              <a:t>Alloys</a:t>
            </a:r>
          </a:p>
        </p:txBody>
      </p:sp>
      <p:graphicFrame>
        <p:nvGraphicFramePr>
          <p:cNvPr id="3" name="Table 2"/>
          <p:cNvGraphicFramePr>
            <a:graphicFrameLocks noGrp="1"/>
          </p:cNvGraphicFramePr>
          <p:nvPr>
            <p:extLst/>
          </p:nvPr>
        </p:nvGraphicFramePr>
        <p:xfrm>
          <a:off x="838200" y="1195442"/>
          <a:ext cx="10515602" cy="5382983"/>
        </p:xfrm>
        <a:graphic>
          <a:graphicData uri="http://schemas.openxmlformats.org/drawingml/2006/table">
            <a:tbl>
              <a:tblPr firstRow="1" firstCol="1" bandRow="1">
                <a:tableStyleId>{5C22544A-7EE6-4342-B048-85BDC9FD1C3A}</a:tableStyleId>
              </a:tblPr>
              <a:tblGrid>
                <a:gridCol w="2008435"/>
                <a:gridCol w="676054"/>
                <a:gridCol w="720886"/>
                <a:gridCol w="582804"/>
                <a:gridCol w="564873"/>
                <a:gridCol w="442823"/>
                <a:gridCol w="857283"/>
                <a:gridCol w="701159"/>
                <a:gridCol w="645569"/>
                <a:gridCol w="609705"/>
                <a:gridCol w="751370"/>
                <a:gridCol w="625843"/>
                <a:gridCol w="674261"/>
                <a:gridCol w="654537"/>
              </a:tblGrid>
              <a:tr h="239347">
                <a:tc>
                  <a:txBody>
                    <a:bodyPr/>
                    <a:lstStyle/>
                    <a:p>
                      <a:pPr marL="0" marR="0" indent="0" algn="ctr">
                        <a:lnSpc>
                          <a:spcPct val="107000"/>
                        </a:lnSpc>
                        <a:spcBef>
                          <a:spcPts val="0"/>
                        </a:spcBef>
                        <a:spcAft>
                          <a:spcPts val="0"/>
                        </a:spcAft>
                      </a:pPr>
                      <a:r>
                        <a:rPr lang="en-US" sz="1200" dirty="0">
                          <a:effectLst/>
                        </a:rPr>
                        <a:t>COMPONENT</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1275" marR="0" indent="0" algn="ctr">
                        <a:lnSpc>
                          <a:spcPct val="107000"/>
                        </a:lnSpc>
                        <a:spcBef>
                          <a:spcPts val="0"/>
                        </a:spcBef>
                        <a:spcAft>
                          <a:spcPts val="0"/>
                        </a:spcAft>
                      </a:pPr>
                      <a:r>
                        <a:rPr lang="en-US" sz="1200">
                          <a:effectLst/>
                        </a:rPr>
                        <a:t>Cr</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905" indent="0" algn="ctr">
                        <a:lnSpc>
                          <a:spcPct val="107000"/>
                        </a:lnSpc>
                        <a:spcBef>
                          <a:spcPts val="0"/>
                        </a:spcBef>
                        <a:spcAft>
                          <a:spcPts val="0"/>
                        </a:spcAft>
                      </a:pPr>
                      <a:r>
                        <a:rPr lang="en-US" sz="1200">
                          <a:effectLst/>
                        </a:rPr>
                        <a:t>Ni</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2225" marR="0" indent="0" algn="ctr">
                        <a:lnSpc>
                          <a:spcPct val="107000"/>
                        </a:lnSpc>
                        <a:spcBef>
                          <a:spcPts val="0"/>
                        </a:spcBef>
                        <a:spcAft>
                          <a:spcPts val="0"/>
                        </a:spcAft>
                      </a:pPr>
                      <a:r>
                        <a:rPr lang="en-US" sz="1200">
                          <a:effectLst/>
                        </a:rPr>
                        <a:t>Co</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dirty="0">
                          <a:effectLst/>
                        </a:rPr>
                        <a:t>Fe</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r>
                        <a:rPr lang="en-US" sz="1200">
                          <a:effectLst/>
                        </a:rPr>
                        <a:t>W</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8260" marR="0" indent="0" algn="ctr">
                        <a:lnSpc>
                          <a:spcPct val="107000"/>
                        </a:lnSpc>
                        <a:spcBef>
                          <a:spcPts val="0"/>
                        </a:spcBef>
                        <a:spcAft>
                          <a:spcPts val="0"/>
                        </a:spcAft>
                      </a:pPr>
                      <a:r>
                        <a:rPr lang="en-US" sz="1200" dirty="0">
                          <a:effectLst/>
                        </a:rPr>
                        <a:t>Mo</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7620" indent="0" algn="ctr">
                        <a:lnSpc>
                          <a:spcPct val="107000"/>
                        </a:lnSpc>
                        <a:spcBef>
                          <a:spcPts val="0"/>
                        </a:spcBef>
                        <a:spcAft>
                          <a:spcPts val="0"/>
                        </a:spcAft>
                      </a:pPr>
                      <a:r>
                        <a:rPr lang="en-US" sz="1200">
                          <a:effectLst/>
                        </a:rPr>
                        <a:t>Ti</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9210" marR="0" indent="0" algn="ctr">
                        <a:lnSpc>
                          <a:spcPct val="107000"/>
                        </a:lnSpc>
                        <a:spcBef>
                          <a:spcPts val="0"/>
                        </a:spcBef>
                        <a:spcAft>
                          <a:spcPts val="0"/>
                        </a:spcAft>
                      </a:pPr>
                      <a:r>
                        <a:rPr lang="en-US" sz="1200">
                          <a:effectLst/>
                        </a:rPr>
                        <a:t>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0165" marR="0" indent="0" algn="ctr">
                        <a:lnSpc>
                          <a:spcPct val="107000"/>
                        </a:lnSpc>
                        <a:spcBef>
                          <a:spcPts val="0"/>
                        </a:spcBef>
                        <a:spcAft>
                          <a:spcPts val="0"/>
                        </a:spcAft>
                      </a:pPr>
                      <a:r>
                        <a:rPr lang="en-US" sz="1200">
                          <a:effectLst/>
                        </a:rPr>
                        <a:t>Cb</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0960" marR="0" indent="0" algn="ctr">
                        <a:lnSpc>
                          <a:spcPct val="107000"/>
                        </a:lnSpc>
                        <a:spcBef>
                          <a:spcPts val="0"/>
                        </a:spcBef>
                        <a:spcAft>
                          <a:spcPts val="0"/>
                        </a:spcAft>
                      </a:pPr>
                      <a:r>
                        <a:rPr lang="en-US" sz="1200">
                          <a:effectLst/>
                        </a:rPr>
                        <a:t>V</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1275" marR="0" indent="0" algn="ctr">
                        <a:lnSpc>
                          <a:spcPct val="107000"/>
                        </a:lnSpc>
                        <a:spcBef>
                          <a:spcPts val="0"/>
                        </a:spcBef>
                        <a:spcAft>
                          <a:spcPts val="0"/>
                        </a:spcAft>
                      </a:pPr>
                      <a:r>
                        <a:rPr lang="en-US" sz="1200">
                          <a:effectLst/>
                        </a:rPr>
                        <a:t>C</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3495" marR="0" indent="0" algn="ctr">
                        <a:lnSpc>
                          <a:spcPct val="107000"/>
                        </a:lnSpc>
                        <a:spcBef>
                          <a:spcPts val="0"/>
                        </a:spcBef>
                        <a:spcAft>
                          <a:spcPts val="0"/>
                        </a:spcAft>
                      </a:pPr>
                      <a:r>
                        <a:rPr lang="en-US" sz="1200">
                          <a:effectLst/>
                        </a:rPr>
                        <a:t>B</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4925" marR="0" indent="0" algn="ctr">
                        <a:lnSpc>
                          <a:spcPct val="107000"/>
                        </a:lnSpc>
                        <a:spcBef>
                          <a:spcPts val="0"/>
                        </a:spcBef>
                        <a:spcAft>
                          <a:spcPts val="0"/>
                        </a:spcAft>
                      </a:pPr>
                      <a:r>
                        <a:rPr lang="en-US" sz="1200">
                          <a:effectLst/>
                        </a:rPr>
                        <a:t>Ta</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76584">
                <a:tc>
                  <a:txBody>
                    <a:bodyPr/>
                    <a:lstStyle/>
                    <a:p>
                      <a:pPr marL="155575" marR="254000" indent="-155575" algn="ctr">
                        <a:lnSpc>
                          <a:spcPct val="107000"/>
                        </a:lnSpc>
                        <a:spcBef>
                          <a:spcPts val="0"/>
                        </a:spcBef>
                        <a:spcAft>
                          <a:spcPts val="0"/>
                        </a:spcAft>
                      </a:pPr>
                      <a:r>
                        <a:rPr lang="en-US" sz="1200" dirty="0">
                          <a:effectLst/>
                        </a:rPr>
                        <a:t>BUCKETS U500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8255" marR="0" indent="0" algn="ctr">
                        <a:lnSpc>
                          <a:spcPct val="107000"/>
                        </a:lnSpc>
                        <a:spcBef>
                          <a:spcPts val="0"/>
                        </a:spcBef>
                        <a:spcAft>
                          <a:spcPts val="0"/>
                        </a:spcAft>
                      </a:pPr>
                      <a:r>
                        <a:rPr lang="en-US" sz="1200">
                          <a:effectLst/>
                        </a:rPr>
                        <a:t>18.5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1750"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350" marR="0" indent="0" algn="ctr">
                        <a:lnSpc>
                          <a:spcPct val="107000"/>
                        </a:lnSpc>
                        <a:spcBef>
                          <a:spcPts val="0"/>
                        </a:spcBef>
                        <a:spcAft>
                          <a:spcPts val="0"/>
                        </a:spcAft>
                      </a:pPr>
                      <a:r>
                        <a:rPr lang="en-US" sz="1200">
                          <a:effectLst/>
                        </a:rPr>
                        <a:t>18.5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66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8260" marR="0" indent="0" algn="ctr">
                        <a:lnSpc>
                          <a:spcPct val="107000"/>
                        </a:lnSpc>
                        <a:spcBef>
                          <a:spcPts val="0"/>
                        </a:spcBef>
                        <a:spcAft>
                          <a:spcPts val="0"/>
                        </a:spcAft>
                      </a:pPr>
                      <a:r>
                        <a:rPr lang="en-US" sz="1200" dirty="0">
                          <a:effectLst/>
                        </a:rPr>
                        <a:t>4</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r>
                        <a:rPr lang="en-US" sz="1200">
                          <a:effectLst/>
                        </a:rPr>
                        <a:t>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8260" marR="0" indent="0" algn="ctr">
                        <a:lnSpc>
                          <a:spcPct val="107000"/>
                        </a:lnSpc>
                        <a:spcBef>
                          <a:spcPts val="0"/>
                        </a:spcBef>
                        <a:spcAft>
                          <a:spcPts val="0"/>
                        </a:spcAft>
                      </a:pPr>
                      <a:r>
                        <a:rPr lang="en-US" sz="1200">
                          <a:effectLst/>
                        </a:rPr>
                        <a:t>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93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0.07</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7145" marR="0" indent="0" algn="ctr">
                        <a:lnSpc>
                          <a:spcPct val="107000"/>
                        </a:lnSpc>
                        <a:spcBef>
                          <a:spcPts val="0"/>
                        </a:spcBef>
                        <a:spcAft>
                          <a:spcPts val="0"/>
                        </a:spcAft>
                      </a:pPr>
                      <a:r>
                        <a:rPr lang="en-US" sz="1200">
                          <a:effectLst/>
                        </a:rPr>
                        <a:t>0.006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4399">
                <a:tc>
                  <a:txBody>
                    <a:bodyPr/>
                    <a:lstStyle/>
                    <a:p>
                      <a:pPr marL="155575" marR="0" indent="0" algn="ctr">
                        <a:lnSpc>
                          <a:spcPct val="107000"/>
                        </a:lnSpc>
                        <a:spcBef>
                          <a:spcPts val="0"/>
                        </a:spcBef>
                        <a:spcAft>
                          <a:spcPts val="0"/>
                        </a:spcAft>
                      </a:pPr>
                      <a:r>
                        <a:rPr lang="en-US" sz="1200" dirty="0">
                          <a:effectLst/>
                        </a:rPr>
                        <a:t>RENE 77 (U700)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dirty="0">
                          <a:effectLst/>
                        </a:rPr>
                        <a:t>15</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17</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66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5240" indent="0" algn="ctr">
                        <a:lnSpc>
                          <a:spcPct val="107000"/>
                        </a:lnSpc>
                        <a:spcBef>
                          <a:spcPts val="0"/>
                        </a:spcBef>
                        <a:spcAft>
                          <a:spcPts val="0"/>
                        </a:spcAft>
                      </a:pPr>
                      <a:r>
                        <a:rPr lang="en-US" sz="1200">
                          <a:effectLst/>
                        </a:rPr>
                        <a:t>5.3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3020" marR="0" indent="0" algn="ctr">
                        <a:lnSpc>
                          <a:spcPct val="107000"/>
                        </a:lnSpc>
                        <a:spcBef>
                          <a:spcPts val="0"/>
                        </a:spcBef>
                        <a:spcAft>
                          <a:spcPts val="0"/>
                        </a:spcAft>
                      </a:pPr>
                      <a:r>
                        <a:rPr lang="en-US" sz="1200">
                          <a:effectLst/>
                        </a:rPr>
                        <a:t>3.35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6830" marR="0" indent="0" algn="ctr">
                        <a:lnSpc>
                          <a:spcPct val="107000"/>
                        </a:lnSpc>
                        <a:spcBef>
                          <a:spcPts val="0"/>
                        </a:spcBef>
                        <a:spcAft>
                          <a:spcPts val="0"/>
                        </a:spcAft>
                      </a:pPr>
                      <a:r>
                        <a:rPr lang="en-US" sz="1200">
                          <a:effectLst/>
                        </a:rPr>
                        <a:t>4.25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93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795" marR="0" indent="0" algn="ctr">
                        <a:lnSpc>
                          <a:spcPct val="107000"/>
                        </a:lnSpc>
                        <a:spcBef>
                          <a:spcPts val="0"/>
                        </a:spcBef>
                        <a:spcAft>
                          <a:spcPts val="0"/>
                        </a:spcAft>
                      </a:pPr>
                      <a:r>
                        <a:rPr lang="en-US" sz="1200">
                          <a:effectLst/>
                        </a:rPr>
                        <a:t>0.07</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3335" indent="0" algn="ctr">
                        <a:lnSpc>
                          <a:spcPct val="107000"/>
                        </a:lnSpc>
                        <a:spcBef>
                          <a:spcPts val="0"/>
                        </a:spcBef>
                        <a:spcAft>
                          <a:spcPts val="0"/>
                        </a:spcAft>
                      </a:pPr>
                      <a:r>
                        <a:rPr lang="en-US" sz="1200">
                          <a:effectLst/>
                        </a:rPr>
                        <a:t>0.02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44904">
                <a:tc>
                  <a:txBody>
                    <a:bodyPr/>
                    <a:lstStyle/>
                    <a:p>
                      <a:pPr marL="155575" marR="0" indent="0" algn="ctr">
                        <a:lnSpc>
                          <a:spcPct val="107000"/>
                        </a:lnSpc>
                        <a:spcBef>
                          <a:spcPts val="0"/>
                        </a:spcBef>
                        <a:spcAft>
                          <a:spcPts val="0"/>
                        </a:spcAft>
                      </a:pPr>
                      <a:r>
                        <a:rPr lang="en-US" sz="1200">
                          <a:effectLst/>
                        </a:rPr>
                        <a:t>IN738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dirty="0">
                          <a:effectLst/>
                        </a:rPr>
                        <a:t>16</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8.3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3335" marR="0" indent="0" algn="ctr">
                        <a:lnSpc>
                          <a:spcPct val="107000"/>
                        </a:lnSpc>
                        <a:spcBef>
                          <a:spcPts val="0"/>
                        </a:spcBef>
                        <a:spcAft>
                          <a:spcPts val="0"/>
                        </a:spcAft>
                      </a:pPr>
                      <a:r>
                        <a:rPr lang="en-US" sz="1200">
                          <a:effectLst/>
                        </a:rPr>
                        <a:t>0.2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0"/>
                        </a:spcAft>
                      </a:pPr>
                      <a:r>
                        <a:rPr lang="en-US" sz="1200">
                          <a:effectLst/>
                        </a:rPr>
                        <a:t>2.6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5240" marR="0" indent="0" algn="ctr">
                        <a:lnSpc>
                          <a:spcPct val="107000"/>
                        </a:lnSpc>
                        <a:spcBef>
                          <a:spcPts val="0"/>
                        </a:spcBef>
                        <a:spcAft>
                          <a:spcPts val="0"/>
                        </a:spcAft>
                      </a:pPr>
                      <a:r>
                        <a:rPr lang="en-US" sz="1200">
                          <a:effectLst/>
                        </a:rPr>
                        <a:t>1.75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905" marR="0" indent="0" algn="ctr">
                        <a:lnSpc>
                          <a:spcPct val="107000"/>
                        </a:lnSpc>
                        <a:spcBef>
                          <a:spcPts val="0"/>
                        </a:spcBef>
                        <a:spcAft>
                          <a:spcPts val="0"/>
                        </a:spcAft>
                      </a:pPr>
                      <a:r>
                        <a:rPr lang="en-US" sz="1200">
                          <a:effectLst/>
                        </a:rPr>
                        <a:t>3.4</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350" marR="0" indent="0" algn="ctr">
                        <a:lnSpc>
                          <a:spcPct val="107000"/>
                        </a:lnSpc>
                        <a:spcBef>
                          <a:spcPts val="0"/>
                        </a:spcBef>
                        <a:spcAft>
                          <a:spcPts val="0"/>
                        </a:spcAft>
                      </a:pPr>
                      <a:r>
                        <a:rPr lang="en-US" sz="1200">
                          <a:effectLst/>
                        </a:rPr>
                        <a:t>3.4</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0795" marR="0" indent="0" algn="ctr">
                        <a:lnSpc>
                          <a:spcPct val="107000"/>
                        </a:lnSpc>
                        <a:spcBef>
                          <a:spcPts val="0"/>
                        </a:spcBef>
                        <a:spcAft>
                          <a:spcPts val="0"/>
                        </a:spcAft>
                      </a:pPr>
                      <a:r>
                        <a:rPr lang="en-US" sz="1200">
                          <a:effectLst/>
                        </a:rPr>
                        <a:t>0.9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7145" marR="0" indent="0" algn="ctr">
                        <a:lnSpc>
                          <a:spcPct val="107000"/>
                        </a:lnSpc>
                        <a:spcBef>
                          <a:spcPts val="0"/>
                        </a:spcBef>
                        <a:spcAft>
                          <a:spcPts val="0"/>
                        </a:spcAft>
                      </a:pPr>
                      <a:r>
                        <a:rPr lang="en-US" sz="1200">
                          <a:effectLst/>
                        </a:rPr>
                        <a:t>0.001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080" marR="0" indent="0" algn="ctr">
                        <a:lnSpc>
                          <a:spcPct val="107000"/>
                        </a:lnSpc>
                        <a:spcBef>
                          <a:spcPts val="0"/>
                        </a:spcBef>
                        <a:spcAft>
                          <a:spcPts val="0"/>
                        </a:spcAft>
                      </a:pPr>
                      <a:r>
                        <a:rPr lang="en-US" sz="1200">
                          <a:effectLst/>
                        </a:rPr>
                        <a:t>1.75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r>
              <a:tr h="244904">
                <a:tc>
                  <a:txBody>
                    <a:bodyPr/>
                    <a:lstStyle/>
                    <a:p>
                      <a:pPr marL="155575" marR="0" indent="0" algn="ctr">
                        <a:lnSpc>
                          <a:spcPct val="107000"/>
                        </a:lnSpc>
                        <a:spcBef>
                          <a:spcPts val="0"/>
                        </a:spcBef>
                        <a:spcAft>
                          <a:spcPts val="0"/>
                        </a:spcAft>
                      </a:pPr>
                      <a:r>
                        <a:rPr lang="en-US" sz="1200" dirty="0">
                          <a:effectLst/>
                        </a:rPr>
                        <a:t>GTD111</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dirty="0">
                          <a:effectLst/>
                        </a:rPr>
                        <a:t>14</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9.5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0" indent="0" algn="ctr">
                        <a:lnSpc>
                          <a:spcPct val="107000"/>
                        </a:lnSpc>
                        <a:spcBef>
                          <a:spcPts val="0"/>
                        </a:spcBef>
                        <a:spcAft>
                          <a:spcPts val="800"/>
                        </a:spcAft>
                      </a:pPr>
                      <a:r>
                        <a:rPr lang="en-US" sz="12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0"/>
                        </a:spcAft>
                      </a:pPr>
                      <a:r>
                        <a:rPr lang="en-US" sz="1200">
                          <a:effectLst/>
                        </a:rPr>
                        <a:t>3.8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5240" indent="0" algn="ctr">
                        <a:lnSpc>
                          <a:spcPct val="107000"/>
                        </a:lnSpc>
                        <a:spcBef>
                          <a:spcPts val="0"/>
                        </a:spcBef>
                        <a:spcAft>
                          <a:spcPts val="0"/>
                        </a:spcAft>
                      </a:pPr>
                      <a:r>
                        <a:rPr lang="en-US" sz="1200">
                          <a:effectLst/>
                        </a:rPr>
                        <a:t>1.5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905" marR="0" indent="0" algn="ctr">
                        <a:lnSpc>
                          <a:spcPct val="107000"/>
                        </a:lnSpc>
                        <a:spcBef>
                          <a:spcPts val="0"/>
                        </a:spcBef>
                        <a:spcAft>
                          <a:spcPts val="0"/>
                        </a:spcAft>
                      </a:pPr>
                      <a:r>
                        <a:rPr lang="en-US" sz="1200">
                          <a:effectLst/>
                        </a:rPr>
                        <a:t>4.9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350" marR="0" indent="0" algn="ctr">
                        <a:lnSpc>
                          <a:spcPct val="107000"/>
                        </a:lnSpc>
                        <a:spcBef>
                          <a:spcPts val="0"/>
                        </a:spcBef>
                        <a:spcAft>
                          <a:spcPts val="0"/>
                        </a:spcAft>
                      </a:pPr>
                      <a:r>
                        <a:rPr lang="en-US" sz="1200">
                          <a:effectLst/>
                        </a:rPr>
                        <a:t>3.0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93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3335" indent="0" algn="ctr">
                        <a:lnSpc>
                          <a:spcPct val="107000"/>
                        </a:lnSpc>
                        <a:spcBef>
                          <a:spcPts val="0"/>
                        </a:spcBef>
                        <a:spcAft>
                          <a:spcPts val="0"/>
                        </a:spcAft>
                      </a:pPr>
                      <a:r>
                        <a:rPr lang="en-US" sz="1200">
                          <a:effectLst/>
                        </a:rPr>
                        <a:t>0.01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4925" marR="0" indent="0" algn="ctr">
                        <a:lnSpc>
                          <a:spcPct val="107000"/>
                        </a:lnSpc>
                        <a:spcBef>
                          <a:spcPts val="0"/>
                        </a:spcBef>
                        <a:spcAft>
                          <a:spcPts val="0"/>
                        </a:spcAft>
                      </a:pPr>
                      <a:r>
                        <a:rPr lang="en-US" sz="1200">
                          <a:effectLst/>
                        </a:rPr>
                        <a:t>2.8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r>
              <a:tr h="239159">
                <a:tc>
                  <a:txBody>
                    <a:bodyPr/>
                    <a:lstStyle/>
                    <a:p>
                      <a:pPr marL="155575" marR="281305" indent="-155575" algn="ctr">
                        <a:lnSpc>
                          <a:spcPct val="107000"/>
                        </a:lnSpc>
                        <a:spcBef>
                          <a:spcPts val="0"/>
                        </a:spcBef>
                        <a:spcAft>
                          <a:spcPts val="0"/>
                        </a:spcAft>
                      </a:pPr>
                      <a:r>
                        <a:rPr lang="en-US" sz="1200" dirty="0">
                          <a:effectLst/>
                        </a:rPr>
                        <a:t>NOZZLES X40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4605" indent="0" algn="ctr">
                        <a:lnSpc>
                          <a:spcPct val="107000"/>
                        </a:lnSpc>
                        <a:spcBef>
                          <a:spcPts val="0"/>
                        </a:spcBef>
                        <a:spcAft>
                          <a:spcPts val="0"/>
                        </a:spcAft>
                      </a:pPr>
                      <a:r>
                        <a:rPr lang="en-US" sz="1200" dirty="0">
                          <a:effectLst/>
                        </a:rPr>
                        <a:t>10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222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9370" marR="0" indent="0" algn="ctr">
                        <a:lnSpc>
                          <a:spcPct val="107000"/>
                        </a:lnSpc>
                        <a:spcBef>
                          <a:spcPts val="0"/>
                        </a:spcBef>
                        <a:spcAft>
                          <a:spcPts val="0"/>
                        </a:spcAft>
                      </a:pPr>
                      <a:r>
                        <a:rPr lang="en-US" sz="1200">
                          <a:effectLst/>
                        </a:rPr>
                        <a:t>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r>
                        <a:rPr lang="en-US" sz="1200">
                          <a:effectLst/>
                        </a:rPr>
                        <a:t>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09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0.50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3335" indent="0" algn="ctr">
                        <a:lnSpc>
                          <a:spcPct val="107000"/>
                        </a:lnSpc>
                        <a:spcBef>
                          <a:spcPts val="0"/>
                        </a:spcBef>
                        <a:spcAft>
                          <a:spcPts val="0"/>
                        </a:spcAft>
                      </a:pPr>
                      <a:r>
                        <a:rPr lang="en-US" sz="1200">
                          <a:effectLst/>
                        </a:rPr>
                        <a:t>0.01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4399">
                <a:tc>
                  <a:txBody>
                    <a:bodyPr/>
                    <a:lstStyle/>
                    <a:p>
                      <a:pPr marL="155575" marR="0" indent="0" algn="ctr">
                        <a:lnSpc>
                          <a:spcPct val="107000"/>
                        </a:lnSpc>
                        <a:spcBef>
                          <a:spcPts val="0"/>
                        </a:spcBef>
                        <a:spcAft>
                          <a:spcPts val="0"/>
                        </a:spcAft>
                      </a:pPr>
                      <a:r>
                        <a:rPr lang="en-US" sz="1200" dirty="0">
                          <a:effectLst/>
                        </a:rPr>
                        <a:t>X45</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4605" indent="0" algn="ctr">
                        <a:lnSpc>
                          <a:spcPct val="107000"/>
                        </a:lnSpc>
                        <a:spcBef>
                          <a:spcPts val="0"/>
                        </a:spcBef>
                        <a:spcAft>
                          <a:spcPts val="0"/>
                        </a:spcAft>
                      </a:pPr>
                      <a:r>
                        <a:rPr lang="en-US" sz="1200">
                          <a:effectLst/>
                        </a:rPr>
                        <a:t>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9370" marR="0" indent="0" algn="ctr">
                        <a:lnSpc>
                          <a:spcPct val="107000"/>
                        </a:lnSpc>
                        <a:spcBef>
                          <a:spcPts val="0"/>
                        </a:spcBef>
                        <a:spcAft>
                          <a:spcPts val="0"/>
                        </a:spcAft>
                      </a:pPr>
                      <a:r>
                        <a:rPr lang="en-US" sz="1200">
                          <a:effectLst/>
                        </a:rPr>
                        <a:t>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r>
                        <a:rPr lang="en-US" sz="1200">
                          <a:effectLst/>
                        </a:rPr>
                        <a:t>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540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3335" indent="0" algn="ctr">
                        <a:lnSpc>
                          <a:spcPct val="107000"/>
                        </a:lnSpc>
                        <a:spcBef>
                          <a:spcPts val="0"/>
                        </a:spcBef>
                        <a:spcAft>
                          <a:spcPts val="0"/>
                        </a:spcAft>
                      </a:pPr>
                      <a:r>
                        <a:rPr lang="en-US" sz="1200">
                          <a:effectLst/>
                        </a:rPr>
                        <a:t>0.01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4399">
                <a:tc>
                  <a:txBody>
                    <a:bodyPr/>
                    <a:lstStyle/>
                    <a:p>
                      <a:pPr marL="155575" marR="0" indent="0" algn="ctr">
                        <a:lnSpc>
                          <a:spcPct val="107000"/>
                        </a:lnSpc>
                        <a:spcBef>
                          <a:spcPts val="0"/>
                        </a:spcBef>
                        <a:spcAft>
                          <a:spcPts val="0"/>
                        </a:spcAft>
                      </a:pPr>
                      <a:r>
                        <a:rPr lang="en-US" sz="1200" dirty="0">
                          <a:effectLst/>
                        </a:rPr>
                        <a:t>FSX414</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dirty="0">
                          <a:effectLst/>
                        </a:rPr>
                        <a:t>28</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22225" indent="0" algn="ctr">
                        <a:lnSpc>
                          <a:spcPct val="107000"/>
                        </a:lnSpc>
                        <a:spcBef>
                          <a:spcPts val="0"/>
                        </a:spcBef>
                        <a:spcAft>
                          <a:spcPts val="0"/>
                        </a:spcAft>
                      </a:pPr>
                      <a:r>
                        <a:rPr lang="en-US" sz="1200">
                          <a:effectLst/>
                        </a:rPr>
                        <a:t>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9370" marR="0" indent="0" algn="ctr">
                        <a:lnSpc>
                          <a:spcPct val="107000"/>
                        </a:lnSpc>
                        <a:spcBef>
                          <a:spcPts val="0"/>
                        </a:spcBef>
                        <a:spcAft>
                          <a:spcPts val="0"/>
                        </a:spcAft>
                      </a:pPr>
                      <a:r>
                        <a:rPr lang="en-US" sz="1200" dirty="0">
                          <a:effectLst/>
                        </a:rPr>
                        <a:t>1</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r>
                        <a:rPr lang="en-US" sz="1200">
                          <a:effectLst/>
                        </a:rPr>
                        <a:t>7</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540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3335" indent="0" algn="ctr">
                        <a:lnSpc>
                          <a:spcPct val="107000"/>
                        </a:lnSpc>
                        <a:spcBef>
                          <a:spcPts val="0"/>
                        </a:spcBef>
                        <a:spcAft>
                          <a:spcPts val="0"/>
                        </a:spcAft>
                      </a:pPr>
                      <a:r>
                        <a:rPr lang="en-US" sz="1200">
                          <a:effectLst/>
                        </a:rPr>
                        <a:t>0.01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44904">
                <a:tc>
                  <a:txBody>
                    <a:bodyPr/>
                    <a:lstStyle/>
                    <a:p>
                      <a:pPr marL="155575" marR="0" indent="0" algn="ctr">
                        <a:lnSpc>
                          <a:spcPct val="107000"/>
                        </a:lnSpc>
                        <a:spcBef>
                          <a:spcPts val="0"/>
                        </a:spcBef>
                        <a:spcAft>
                          <a:spcPts val="0"/>
                        </a:spcAft>
                      </a:pPr>
                      <a:r>
                        <a:rPr lang="en-US" sz="1200">
                          <a:effectLst/>
                        </a:rPr>
                        <a:t>N155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21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22225" indent="0" algn="ctr">
                        <a:lnSpc>
                          <a:spcPct val="107000"/>
                        </a:lnSpc>
                        <a:spcBef>
                          <a:spcPts val="0"/>
                        </a:spcBef>
                        <a:spcAft>
                          <a:spcPts val="0"/>
                        </a:spcAft>
                      </a:pPr>
                      <a:r>
                        <a:rPr lang="en-US" sz="1200" dirty="0">
                          <a:effectLst/>
                        </a:rPr>
                        <a:t>20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20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333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0"/>
                        </a:spcAft>
                      </a:pPr>
                      <a:r>
                        <a:rPr lang="en-US" sz="1200" dirty="0">
                          <a:effectLst/>
                        </a:rPr>
                        <a:t>2.5</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0" indent="0" algn="ctr">
                        <a:lnSpc>
                          <a:spcPct val="107000"/>
                        </a:lnSpc>
                        <a:spcBef>
                          <a:spcPts val="0"/>
                        </a:spcBef>
                        <a:spcAft>
                          <a:spcPts val="0"/>
                        </a:spcAft>
                      </a:pPr>
                      <a:r>
                        <a:rPr lang="en-US" sz="1200">
                          <a:effectLst/>
                        </a:rPr>
                        <a:t>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540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0.20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508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44904">
                <a:tc>
                  <a:txBody>
                    <a:bodyPr/>
                    <a:lstStyle/>
                    <a:p>
                      <a:pPr marL="155575" marR="0" indent="0" algn="ctr">
                        <a:lnSpc>
                          <a:spcPct val="107000"/>
                        </a:lnSpc>
                        <a:spcBef>
                          <a:spcPts val="0"/>
                        </a:spcBef>
                        <a:spcAft>
                          <a:spcPts val="0"/>
                        </a:spcAft>
                      </a:pPr>
                      <a:r>
                        <a:rPr lang="en-US" sz="1200">
                          <a:effectLst/>
                        </a:rPr>
                        <a:t>GTD-222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8255" marR="0" indent="0" algn="ctr">
                        <a:lnSpc>
                          <a:spcPct val="107000"/>
                        </a:lnSpc>
                        <a:spcBef>
                          <a:spcPts val="0"/>
                        </a:spcBef>
                        <a:spcAft>
                          <a:spcPts val="0"/>
                        </a:spcAft>
                      </a:pPr>
                      <a:r>
                        <a:rPr lang="en-US" sz="1200">
                          <a:effectLst/>
                        </a:rPr>
                        <a:t>22.5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a:effectLst/>
                        </a:rPr>
                        <a:t>19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667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6985" indent="0" algn="ctr">
                        <a:lnSpc>
                          <a:spcPct val="107000"/>
                        </a:lnSpc>
                        <a:spcBef>
                          <a:spcPts val="0"/>
                        </a:spcBef>
                        <a:spcAft>
                          <a:spcPts val="0"/>
                        </a:spcAft>
                      </a:pPr>
                      <a:r>
                        <a:rPr lang="en-US" sz="1200">
                          <a:effectLst/>
                        </a:rPr>
                        <a:t>2.0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5240" indent="0" algn="ctr">
                        <a:lnSpc>
                          <a:spcPct val="107000"/>
                        </a:lnSpc>
                        <a:spcBef>
                          <a:spcPts val="0"/>
                        </a:spcBef>
                        <a:spcAft>
                          <a:spcPts val="0"/>
                        </a:spcAft>
                      </a:pPr>
                      <a:r>
                        <a:rPr lang="en-US" sz="1200" dirty="0">
                          <a:effectLst/>
                        </a:rPr>
                        <a:t>2.3</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905" marR="0" indent="0" algn="ctr">
                        <a:lnSpc>
                          <a:spcPct val="107000"/>
                        </a:lnSpc>
                        <a:spcBef>
                          <a:spcPts val="0"/>
                        </a:spcBef>
                        <a:spcAft>
                          <a:spcPts val="0"/>
                        </a:spcAft>
                      </a:pPr>
                      <a:r>
                        <a:rPr lang="en-US" sz="1200">
                          <a:effectLst/>
                        </a:rPr>
                        <a:t>1.2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350" marR="0" indent="0" algn="ctr">
                        <a:lnSpc>
                          <a:spcPct val="107000"/>
                        </a:lnSpc>
                        <a:spcBef>
                          <a:spcPts val="0"/>
                        </a:spcBef>
                        <a:spcAft>
                          <a:spcPts val="0"/>
                        </a:spcAft>
                      </a:pPr>
                      <a:r>
                        <a:rPr lang="en-US" sz="1200">
                          <a:effectLst/>
                        </a:rPr>
                        <a:t>0.8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38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a:effectLst/>
                        </a:rPr>
                        <a:t>0.10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0.008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3335" indent="0" algn="ctr">
                        <a:lnSpc>
                          <a:spcPct val="107000"/>
                        </a:lnSpc>
                        <a:spcBef>
                          <a:spcPts val="0"/>
                        </a:spcBef>
                        <a:spcAft>
                          <a:spcPts val="0"/>
                        </a:spcAft>
                      </a:pPr>
                      <a:r>
                        <a:rPr lang="en-US" sz="1200">
                          <a:effectLst/>
                        </a:rPr>
                        <a:t>1.00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9159">
                <a:tc>
                  <a:txBody>
                    <a:bodyPr/>
                    <a:lstStyle/>
                    <a:p>
                      <a:pPr marL="155575" marR="73660" indent="-155575" algn="ctr">
                        <a:lnSpc>
                          <a:spcPct val="107000"/>
                        </a:lnSpc>
                        <a:spcBef>
                          <a:spcPts val="0"/>
                        </a:spcBef>
                        <a:spcAft>
                          <a:spcPts val="0"/>
                        </a:spcAft>
                      </a:pPr>
                      <a:r>
                        <a:rPr lang="en-US" sz="1200" dirty="0">
                          <a:effectLst/>
                        </a:rPr>
                        <a:t>COMBUSTORS SS309</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23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22225" indent="0" algn="ctr">
                        <a:lnSpc>
                          <a:spcPct val="107000"/>
                        </a:lnSpc>
                        <a:spcBef>
                          <a:spcPts val="0"/>
                        </a:spcBef>
                        <a:spcAft>
                          <a:spcPts val="0"/>
                        </a:spcAft>
                      </a:pPr>
                      <a:r>
                        <a:rPr lang="en-US" sz="1200">
                          <a:effectLst/>
                        </a:rPr>
                        <a:t>13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266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985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0.10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508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691050">
                <a:tc>
                  <a:txBody>
                    <a:bodyPr/>
                    <a:lstStyle/>
                    <a:p>
                      <a:pPr marL="155575" marR="0" indent="0" algn="ctr">
                        <a:lnSpc>
                          <a:spcPct val="107000"/>
                        </a:lnSpc>
                        <a:spcBef>
                          <a:spcPts val="0"/>
                        </a:spcBef>
                        <a:spcAft>
                          <a:spcPts val="0"/>
                        </a:spcAft>
                      </a:pPr>
                      <a:r>
                        <a:rPr lang="en-US" sz="1200" dirty="0">
                          <a:effectLst/>
                        </a:rPr>
                        <a:t>HAST X</a:t>
                      </a:r>
                    </a:p>
                    <a:p>
                      <a:pPr marL="155575" marR="0" indent="0" algn="ctr">
                        <a:lnSpc>
                          <a:spcPct val="107000"/>
                        </a:lnSpc>
                        <a:spcBef>
                          <a:spcPts val="0"/>
                        </a:spcBef>
                        <a:spcAft>
                          <a:spcPts val="0"/>
                        </a:spcAft>
                      </a:pPr>
                      <a:r>
                        <a:rPr lang="en-US" sz="1200" dirty="0">
                          <a:effectLst/>
                        </a:rPr>
                        <a:t>N-263</a:t>
                      </a:r>
                    </a:p>
                    <a:p>
                      <a:pPr marL="155575" marR="0" indent="0" algn="ctr">
                        <a:lnSpc>
                          <a:spcPct val="107000"/>
                        </a:lnSpc>
                        <a:spcBef>
                          <a:spcPts val="0"/>
                        </a:spcBef>
                        <a:spcAft>
                          <a:spcPts val="0"/>
                        </a:spcAft>
                      </a:pPr>
                      <a:r>
                        <a:rPr lang="en-US" sz="1200" dirty="0">
                          <a:effectLst/>
                        </a:rPr>
                        <a:t>HA-188</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22</a:t>
                      </a:r>
                    </a:p>
                    <a:p>
                      <a:pPr marL="41275" marR="0" indent="0" algn="ctr">
                        <a:lnSpc>
                          <a:spcPct val="107000"/>
                        </a:lnSpc>
                        <a:spcBef>
                          <a:spcPts val="0"/>
                        </a:spcBef>
                        <a:spcAft>
                          <a:spcPts val="0"/>
                        </a:spcAft>
                      </a:pPr>
                      <a:r>
                        <a:rPr lang="en-US" sz="1200">
                          <a:effectLst/>
                        </a:rPr>
                        <a:t>20</a:t>
                      </a:r>
                    </a:p>
                    <a:p>
                      <a:pPr marL="41275" marR="0" indent="0" algn="ctr">
                        <a:lnSpc>
                          <a:spcPct val="107000"/>
                        </a:lnSpc>
                        <a:spcBef>
                          <a:spcPts val="0"/>
                        </a:spcBef>
                        <a:spcAft>
                          <a:spcPts val="0"/>
                        </a:spcAft>
                      </a:pPr>
                      <a:r>
                        <a:rPr lang="en-US" sz="1200">
                          <a:effectLst/>
                        </a:rPr>
                        <a:t>22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a:effectLst/>
                        </a:rPr>
                        <a:t>BAL</a:t>
                      </a:r>
                    </a:p>
                    <a:p>
                      <a:pPr marL="31750" marR="0" indent="0" algn="ctr">
                        <a:lnSpc>
                          <a:spcPct val="107000"/>
                        </a:lnSpc>
                        <a:spcBef>
                          <a:spcPts val="0"/>
                        </a:spcBef>
                        <a:spcAft>
                          <a:spcPts val="0"/>
                        </a:spcAft>
                      </a:pPr>
                      <a:r>
                        <a:rPr lang="en-US" sz="1200">
                          <a:effectLst/>
                        </a:rPr>
                        <a:t>BAL</a:t>
                      </a:r>
                    </a:p>
                    <a:p>
                      <a:pPr marL="0" marR="20955" indent="0" algn="ctr">
                        <a:lnSpc>
                          <a:spcPct val="107000"/>
                        </a:lnSpc>
                        <a:spcBef>
                          <a:spcPts val="0"/>
                        </a:spcBef>
                        <a:spcAft>
                          <a:spcPts val="0"/>
                        </a:spcAft>
                      </a:pPr>
                      <a:r>
                        <a:rPr lang="en-US" sz="1200">
                          <a:effectLst/>
                        </a:rPr>
                        <a:t>22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22225" marR="0" indent="0" algn="ctr">
                        <a:lnSpc>
                          <a:spcPct val="107000"/>
                        </a:lnSpc>
                        <a:spcBef>
                          <a:spcPts val="0"/>
                        </a:spcBef>
                        <a:spcAft>
                          <a:spcPts val="0"/>
                        </a:spcAft>
                      </a:pPr>
                      <a:r>
                        <a:rPr lang="en-US" sz="1200" dirty="0">
                          <a:effectLst/>
                        </a:rPr>
                        <a:t>1.5</a:t>
                      </a:r>
                    </a:p>
                    <a:p>
                      <a:pPr marL="22225" marR="0" indent="0" algn="ctr">
                        <a:lnSpc>
                          <a:spcPct val="107000"/>
                        </a:lnSpc>
                        <a:spcBef>
                          <a:spcPts val="0"/>
                        </a:spcBef>
                        <a:spcAft>
                          <a:spcPts val="0"/>
                        </a:spcAft>
                      </a:pPr>
                      <a:r>
                        <a:rPr lang="en-US" sz="1200" dirty="0">
                          <a:effectLst/>
                        </a:rPr>
                        <a:t>20</a:t>
                      </a:r>
                    </a:p>
                    <a:p>
                      <a:pPr marL="2222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5875" indent="0" algn="ctr">
                        <a:lnSpc>
                          <a:spcPct val="107000"/>
                        </a:lnSpc>
                        <a:spcBef>
                          <a:spcPts val="0"/>
                        </a:spcBef>
                        <a:spcAft>
                          <a:spcPts val="0"/>
                        </a:spcAft>
                      </a:pPr>
                      <a:r>
                        <a:rPr lang="en-US" sz="1200" dirty="0">
                          <a:effectLst/>
                        </a:rPr>
                        <a:t>1.9</a:t>
                      </a:r>
                    </a:p>
                    <a:p>
                      <a:pPr marL="0" marR="15240" indent="0" algn="ctr">
                        <a:lnSpc>
                          <a:spcPct val="107000"/>
                        </a:lnSpc>
                        <a:spcBef>
                          <a:spcPts val="0"/>
                        </a:spcBef>
                        <a:spcAft>
                          <a:spcPts val="0"/>
                        </a:spcAft>
                      </a:pPr>
                      <a:r>
                        <a:rPr lang="en-US" sz="1200" dirty="0">
                          <a:effectLst/>
                        </a:rPr>
                        <a:t>0.4</a:t>
                      </a:r>
                    </a:p>
                    <a:p>
                      <a:pPr marL="0" marR="15240" indent="0" algn="ctr">
                        <a:lnSpc>
                          <a:spcPct val="107000"/>
                        </a:lnSpc>
                        <a:spcBef>
                          <a:spcPts val="0"/>
                        </a:spcBef>
                        <a:spcAft>
                          <a:spcPts val="0"/>
                        </a:spcAft>
                      </a:pPr>
                      <a:r>
                        <a:rPr lang="en-US" sz="1200" dirty="0">
                          <a:effectLst/>
                        </a:rPr>
                        <a:t>1.5</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590"/>
                        </a:spcAft>
                      </a:pPr>
                      <a:r>
                        <a:rPr lang="en-US" sz="1200" dirty="0">
                          <a:effectLst/>
                        </a:rPr>
                        <a:t>0.7</a:t>
                      </a:r>
                    </a:p>
                    <a:p>
                      <a:pPr marL="24130" marR="0" indent="0" algn="ctr">
                        <a:lnSpc>
                          <a:spcPct val="107000"/>
                        </a:lnSpc>
                        <a:spcBef>
                          <a:spcPts val="0"/>
                        </a:spcBef>
                        <a:spcAft>
                          <a:spcPts val="0"/>
                        </a:spcAft>
                      </a:pPr>
                      <a:r>
                        <a:rPr lang="en-US" sz="1200" dirty="0">
                          <a:effectLst/>
                        </a:rPr>
                        <a:t>14.0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78740" indent="0" algn="ctr">
                        <a:lnSpc>
                          <a:spcPct val="98000"/>
                        </a:lnSpc>
                        <a:spcBef>
                          <a:spcPts val="0"/>
                        </a:spcBef>
                        <a:spcAft>
                          <a:spcPts val="0"/>
                        </a:spcAft>
                      </a:pPr>
                      <a:r>
                        <a:rPr lang="en-US" sz="1200">
                          <a:effectLst/>
                        </a:rPr>
                        <a:t>9 6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905" marR="0" indent="0" algn="ctr">
                        <a:lnSpc>
                          <a:spcPct val="107000"/>
                        </a:lnSpc>
                        <a:spcBef>
                          <a:spcPts val="0"/>
                        </a:spcBef>
                        <a:spcAft>
                          <a:spcPts val="0"/>
                        </a:spcAft>
                      </a:pPr>
                      <a:r>
                        <a:rPr lang="en-US" sz="1200" dirty="0">
                          <a:effectLst/>
                        </a:rPr>
                        <a:t>2.1</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ctr"/>
                </a:tc>
                <a:tc>
                  <a:txBody>
                    <a:bodyPr/>
                    <a:lstStyle/>
                    <a:p>
                      <a:pPr marL="6350" marR="0" indent="0" algn="ctr">
                        <a:lnSpc>
                          <a:spcPct val="107000"/>
                        </a:lnSpc>
                        <a:spcBef>
                          <a:spcPts val="0"/>
                        </a:spcBef>
                        <a:spcAft>
                          <a:spcPts val="0"/>
                        </a:spcAft>
                      </a:pPr>
                      <a:r>
                        <a:rPr lang="en-US" sz="1200">
                          <a:effectLst/>
                        </a:rPr>
                        <a:t>0.4</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ctr"/>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0160" marR="0" indent="0" algn="ctr">
                        <a:lnSpc>
                          <a:spcPct val="107000"/>
                        </a:lnSpc>
                        <a:spcBef>
                          <a:spcPts val="0"/>
                        </a:spcBef>
                        <a:spcAft>
                          <a:spcPts val="0"/>
                        </a:spcAft>
                      </a:pPr>
                      <a:r>
                        <a:rPr lang="en-US" sz="1200">
                          <a:effectLst/>
                        </a:rPr>
                        <a:t>0.07</a:t>
                      </a:r>
                    </a:p>
                    <a:p>
                      <a:pPr marL="10160" marR="0" indent="0" algn="ctr">
                        <a:lnSpc>
                          <a:spcPct val="107000"/>
                        </a:lnSpc>
                        <a:spcBef>
                          <a:spcPts val="0"/>
                        </a:spcBef>
                        <a:spcAft>
                          <a:spcPts val="0"/>
                        </a:spcAft>
                      </a:pPr>
                      <a:r>
                        <a:rPr lang="en-US" sz="1200">
                          <a:effectLst/>
                        </a:rPr>
                        <a:t>0.06</a:t>
                      </a:r>
                    </a:p>
                    <a:p>
                      <a:pPr marL="10160" marR="0" indent="0" algn="ctr">
                        <a:lnSpc>
                          <a:spcPct val="107000"/>
                        </a:lnSpc>
                        <a:spcBef>
                          <a:spcPts val="0"/>
                        </a:spcBef>
                        <a:spcAft>
                          <a:spcPts val="0"/>
                        </a:spcAft>
                      </a:pPr>
                      <a:r>
                        <a:rPr lang="en-US" sz="1200">
                          <a:effectLst/>
                        </a:rPr>
                        <a:t>0.05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7145" marR="0" indent="0" algn="ctr">
                        <a:lnSpc>
                          <a:spcPct val="107000"/>
                        </a:lnSpc>
                        <a:spcBef>
                          <a:spcPts val="0"/>
                        </a:spcBef>
                        <a:spcAft>
                          <a:spcPts val="0"/>
                        </a:spcAft>
                      </a:pPr>
                      <a:r>
                        <a:rPr lang="en-US" sz="1200" dirty="0">
                          <a:effectLst/>
                        </a:rPr>
                        <a:t>0.005</a:t>
                      </a:r>
                    </a:p>
                    <a:p>
                      <a:pPr marL="0" marR="13335" indent="0" algn="ctr">
                        <a:lnSpc>
                          <a:spcPct val="107000"/>
                        </a:lnSpc>
                        <a:spcBef>
                          <a:spcPts val="0"/>
                        </a:spcBef>
                        <a:spcAft>
                          <a:spcPts val="0"/>
                        </a:spcAft>
                      </a:pPr>
                      <a:r>
                        <a:rPr lang="en-US" sz="1200" dirty="0">
                          <a:effectLst/>
                        </a:rPr>
                        <a:t>0.01</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r>
              <a:tr h="239159">
                <a:tc>
                  <a:txBody>
                    <a:bodyPr/>
                    <a:lstStyle/>
                    <a:p>
                      <a:pPr marL="155575" marR="0" indent="-155575" algn="ctr">
                        <a:lnSpc>
                          <a:spcPct val="107000"/>
                        </a:lnSpc>
                        <a:spcBef>
                          <a:spcPts val="0"/>
                        </a:spcBef>
                        <a:spcAft>
                          <a:spcPts val="0"/>
                        </a:spcAft>
                      </a:pPr>
                      <a:r>
                        <a:rPr lang="en-US" sz="1200" dirty="0">
                          <a:effectLst/>
                        </a:rPr>
                        <a:t>TURBINE WHEELS ALLOY 718</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19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1750"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a:effectLst/>
                        </a:rPr>
                        <a:t>18.5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5240" indent="0" algn="ctr">
                        <a:lnSpc>
                          <a:spcPct val="107000"/>
                        </a:lnSpc>
                        <a:spcBef>
                          <a:spcPts val="0"/>
                        </a:spcBef>
                        <a:spcAft>
                          <a:spcPts val="0"/>
                        </a:spcAft>
                      </a:pPr>
                      <a:r>
                        <a:rPr lang="en-US" sz="1200">
                          <a:effectLst/>
                        </a:rPr>
                        <a:t>3.0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905" marR="0" indent="0" algn="ctr">
                        <a:lnSpc>
                          <a:spcPct val="107000"/>
                        </a:lnSpc>
                        <a:spcBef>
                          <a:spcPts val="0"/>
                        </a:spcBef>
                        <a:spcAft>
                          <a:spcPts val="0"/>
                        </a:spcAft>
                      </a:pPr>
                      <a:r>
                        <a:rPr lang="en-US" sz="1200">
                          <a:effectLst/>
                        </a:rPr>
                        <a:t>0.9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350" marR="0" indent="0" algn="ctr">
                        <a:lnSpc>
                          <a:spcPct val="107000"/>
                        </a:lnSpc>
                        <a:spcBef>
                          <a:spcPts val="0"/>
                        </a:spcBef>
                        <a:spcAft>
                          <a:spcPts val="0"/>
                        </a:spcAft>
                      </a:pPr>
                      <a:r>
                        <a:rPr lang="en-US" sz="1200">
                          <a:effectLst/>
                        </a:rPr>
                        <a:t>0.5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795" marR="0" indent="0" algn="ctr">
                        <a:lnSpc>
                          <a:spcPct val="107000"/>
                        </a:lnSpc>
                        <a:spcBef>
                          <a:spcPts val="0"/>
                        </a:spcBef>
                        <a:spcAft>
                          <a:spcPts val="0"/>
                        </a:spcAft>
                      </a:pPr>
                      <a:r>
                        <a:rPr lang="en-US" sz="1200" dirty="0">
                          <a:effectLst/>
                        </a:rPr>
                        <a:t>5.1</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0.03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953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4399">
                <a:tc>
                  <a:txBody>
                    <a:bodyPr/>
                    <a:lstStyle/>
                    <a:p>
                      <a:pPr marL="0" marR="58420" indent="0" algn="ctr">
                        <a:lnSpc>
                          <a:spcPct val="107000"/>
                        </a:lnSpc>
                        <a:spcBef>
                          <a:spcPts val="0"/>
                        </a:spcBef>
                        <a:spcAft>
                          <a:spcPts val="0"/>
                        </a:spcAft>
                      </a:pPr>
                      <a:r>
                        <a:rPr lang="en-US" sz="1200">
                          <a:effectLst/>
                        </a:rPr>
                        <a:t>ALLOY 706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16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1750"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a:effectLst/>
                        </a:rPr>
                        <a:t>37.0</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905" marR="0" indent="0" algn="ctr">
                        <a:lnSpc>
                          <a:spcPct val="107000"/>
                        </a:lnSpc>
                        <a:spcBef>
                          <a:spcPts val="0"/>
                        </a:spcBef>
                        <a:spcAft>
                          <a:spcPts val="0"/>
                        </a:spcAft>
                      </a:pPr>
                      <a:r>
                        <a:rPr lang="en-US" sz="1200">
                          <a:effectLst/>
                        </a:rPr>
                        <a:t>1.8</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795" marR="0" indent="0" algn="ctr">
                        <a:lnSpc>
                          <a:spcPct val="107000"/>
                        </a:lnSpc>
                        <a:spcBef>
                          <a:spcPts val="0"/>
                        </a:spcBef>
                        <a:spcAft>
                          <a:spcPts val="0"/>
                        </a:spcAft>
                      </a:pPr>
                      <a:r>
                        <a:rPr lang="en-US" sz="1200">
                          <a:effectLst/>
                        </a:rPr>
                        <a:t>2.9</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0.03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953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442661">
                <a:tc>
                  <a:txBody>
                    <a:bodyPr/>
                    <a:lstStyle/>
                    <a:p>
                      <a:pPr marL="155575" marR="0" indent="0" algn="ctr">
                        <a:lnSpc>
                          <a:spcPct val="107000"/>
                        </a:lnSpc>
                        <a:spcBef>
                          <a:spcPts val="0"/>
                        </a:spcBef>
                        <a:spcAft>
                          <a:spcPts val="0"/>
                        </a:spcAft>
                      </a:pPr>
                      <a:r>
                        <a:rPr lang="en-US" sz="1200">
                          <a:effectLst/>
                        </a:rPr>
                        <a:t>Cr-Mo-V</a:t>
                      </a:r>
                    </a:p>
                    <a:p>
                      <a:pPr marL="155575" marR="0" indent="0" algn="ctr">
                        <a:lnSpc>
                          <a:spcPct val="107000"/>
                        </a:lnSpc>
                        <a:spcBef>
                          <a:spcPts val="0"/>
                        </a:spcBef>
                        <a:spcAft>
                          <a:spcPts val="0"/>
                        </a:spcAft>
                      </a:pPr>
                      <a:r>
                        <a:rPr lang="en-US" sz="1200">
                          <a:effectLst/>
                        </a:rPr>
                        <a:t>A286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8420" marR="0" indent="0" algn="ctr">
                        <a:lnSpc>
                          <a:spcPct val="107000"/>
                        </a:lnSpc>
                        <a:spcBef>
                          <a:spcPts val="0"/>
                        </a:spcBef>
                        <a:spcAft>
                          <a:spcPts val="0"/>
                        </a:spcAft>
                      </a:pPr>
                      <a:r>
                        <a:rPr lang="en-US" sz="1200">
                          <a:effectLst/>
                        </a:rPr>
                        <a:t>1</a:t>
                      </a:r>
                    </a:p>
                    <a:p>
                      <a:pPr marL="41275" marR="0" indent="0" algn="ctr">
                        <a:lnSpc>
                          <a:spcPct val="107000"/>
                        </a:lnSpc>
                        <a:spcBef>
                          <a:spcPts val="0"/>
                        </a:spcBef>
                        <a:spcAft>
                          <a:spcPts val="0"/>
                        </a:spcAft>
                      </a:pPr>
                      <a:r>
                        <a:rPr lang="en-US" sz="1200">
                          <a:effectLst/>
                        </a:rPr>
                        <a:t>15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1905" indent="0" algn="ctr">
                        <a:lnSpc>
                          <a:spcPct val="107000"/>
                        </a:lnSpc>
                        <a:spcBef>
                          <a:spcPts val="0"/>
                        </a:spcBef>
                        <a:spcAft>
                          <a:spcPts val="0"/>
                        </a:spcAft>
                      </a:pPr>
                      <a:r>
                        <a:rPr lang="en-US" sz="1200">
                          <a:effectLst/>
                        </a:rPr>
                        <a:t>0.5 25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3335" marR="0" indent="0" algn="ctr">
                        <a:lnSpc>
                          <a:spcPct val="107000"/>
                        </a:lnSpc>
                        <a:spcBef>
                          <a:spcPts val="0"/>
                        </a:spcBef>
                        <a:spcAft>
                          <a:spcPts val="0"/>
                        </a:spcAft>
                      </a:pPr>
                      <a:r>
                        <a:rPr lang="en-US" sz="1200">
                          <a:effectLst/>
                        </a:rPr>
                        <a:t>BAL</a:t>
                      </a:r>
                    </a:p>
                    <a:p>
                      <a:pPr marL="13335"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5240" marR="0" indent="0" algn="ctr">
                        <a:lnSpc>
                          <a:spcPct val="107000"/>
                        </a:lnSpc>
                        <a:spcBef>
                          <a:spcPts val="0"/>
                        </a:spcBef>
                        <a:spcAft>
                          <a:spcPts val="0"/>
                        </a:spcAft>
                      </a:pPr>
                      <a:r>
                        <a:rPr lang="en-US" sz="1200">
                          <a:effectLst/>
                        </a:rPr>
                        <a:t>1.25</a:t>
                      </a:r>
                    </a:p>
                    <a:p>
                      <a:pPr marL="0" marR="15875" indent="0" algn="ctr">
                        <a:lnSpc>
                          <a:spcPct val="107000"/>
                        </a:lnSpc>
                        <a:spcBef>
                          <a:spcPts val="0"/>
                        </a:spcBef>
                        <a:spcAft>
                          <a:spcPts val="0"/>
                        </a:spcAft>
                      </a:pPr>
                      <a:r>
                        <a:rPr lang="en-US" sz="1200">
                          <a:effectLst/>
                        </a:rPr>
                        <a:t>1.2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9850" marR="0" indent="0" algn="ctr">
                        <a:lnSpc>
                          <a:spcPct val="107000"/>
                        </a:lnSpc>
                        <a:spcBef>
                          <a:spcPts val="0"/>
                        </a:spcBef>
                        <a:spcAft>
                          <a:spcPts val="485"/>
                        </a:spcAft>
                      </a:pPr>
                      <a:endParaRPr lang="en-US" sz="1200">
                        <a:effectLst/>
                      </a:endParaRPr>
                    </a:p>
                    <a:p>
                      <a:pPr marL="56515" marR="0" indent="0" algn="ctr">
                        <a:lnSpc>
                          <a:spcPct val="107000"/>
                        </a:lnSpc>
                        <a:spcBef>
                          <a:spcPts val="0"/>
                        </a:spcBef>
                        <a:spcAft>
                          <a:spcPts val="0"/>
                        </a:spcAft>
                      </a:pPr>
                      <a:r>
                        <a:rPr lang="en-US" sz="1200">
                          <a:effectLst/>
                        </a:rPr>
                        <a:t>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420"/>
                        </a:spcAft>
                      </a:pPr>
                      <a:endParaRPr lang="en-US" sz="1200">
                        <a:effectLst/>
                      </a:endParaRPr>
                    </a:p>
                    <a:p>
                      <a:pPr marL="6350" marR="0" indent="0" algn="ctr">
                        <a:lnSpc>
                          <a:spcPct val="107000"/>
                        </a:lnSpc>
                        <a:spcBef>
                          <a:spcPts val="0"/>
                        </a:spcBef>
                        <a:spcAft>
                          <a:spcPts val="0"/>
                        </a:spcAft>
                      </a:pPr>
                      <a:r>
                        <a:rPr lang="en-US" sz="1200">
                          <a:effectLst/>
                        </a:rPr>
                        <a:t>0.3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2700" marR="0" indent="0" algn="ctr">
                        <a:lnSpc>
                          <a:spcPct val="107000"/>
                        </a:lnSpc>
                        <a:spcBef>
                          <a:spcPts val="0"/>
                        </a:spcBef>
                        <a:spcAft>
                          <a:spcPts val="0"/>
                        </a:spcAft>
                      </a:pPr>
                      <a:r>
                        <a:rPr lang="en-US" sz="1200">
                          <a:effectLst/>
                        </a:rPr>
                        <a:t>0.25</a:t>
                      </a:r>
                    </a:p>
                    <a:p>
                      <a:pPr marL="12700" marR="0" indent="0" algn="ctr">
                        <a:lnSpc>
                          <a:spcPct val="107000"/>
                        </a:lnSpc>
                        <a:spcBef>
                          <a:spcPts val="0"/>
                        </a:spcBef>
                        <a:spcAft>
                          <a:spcPts val="0"/>
                        </a:spcAft>
                      </a:pPr>
                      <a:r>
                        <a:rPr lang="en-US" sz="1200">
                          <a:effectLst/>
                        </a:rPr>
                        <a:t>0.25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0" indent="0" algn="ctr">
                        <a:lnSpc>
                          <a:spcPct val="107000"/>
                        </a:lnSpc>
                        <a:spcBef>
                          <a:spcPts val="0"/>
                        </a:spcBef>
                        <a:spcAft>
                          <a:spcPts val="0"/>
                        </a:spcAft>
                      </a:pPr>
                      <a:r>
                        <a:rPr lang="en-US" sz="1200" dirty="0">
                          <a:effectLst/>
                        </a:rPr>
                        <a:t>0.30 0.08</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9530" marR="0" indent="0" algn="ctr">
                        <a:lnSpc>
                          <a:spcPct val="107000"/>
                        </a:lnSpc>
                        <a:spcBef>
                          <a:spcPts val="0"/>
                        </a:spcBef>
                        <a:spcAft>
                          <a:spcPts val="520"/>
                        </a:spcAft>
                      </a:pPr>
                      <a:endParaRPr lang="en-US" sz="1200">
                        <a:effectLst/>
                      </a:endParaRPr>
                    </a:p>
                    <a:p>
                      <a:pPr marL="17145" marR="0" indent="0" algn="ctr">
                        <a:lnSpc>
                          <a:spcPct val="107000"/>
                        </a:lnSpc>
                        <a:spcBef>
                          <a:spcPts val="0"/>
                        </a:spcBef>
                        <a:spcAft>
                          <a:spcPts val="0"/>
                        </a:spcAft>
                      </a:pPr>
                      <a:r>
                        <a:rPr lang="en-US" sz="1200">
                          <a:effectLst/>
                        </a:rPr>
                        <a:t>0.006</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r>
              <a:tr h="234399">
                <a:tc>
                  <a:txBody>
                    <a:bodyPr/>
                    <a:lstStyle/>
                    <a:p>
                      <a:pPr marL="155575" marR="0" indent="0" algn="ctr">
                        <a:lnSpc>
                          <a:spcPct val="107000"/>
                        </a:lnSpc>
                        <a:spcBef>
                          <a:spcPts val="0"/>
                        </a:spcBef>
                        <a:spcAft>
                          <a:spcPts val="0"/>
                        </a:spcAft>
                      </a:pPr>
                      <a:r>
                        <a:rPr lang="en-US" sz="1200">
                          <a:effectLst/>
                        </a:rPr>
                        <a:t>M152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12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0"/>
                        </a:spcAft>
                      </a:pPr>
                      <a:r>
                        <a:rPr lang="en-US" sz="1200">
                          <a:effectLst/>
                        </a:rPr>
                        <a:t>2.5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826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5240" indent="0" algn="ctr">
                        <a:lnSpc>
                          <a:spcPct val="107000"/>
                        </a:lnSpc>
                        <a:spcBef>
                          <a:spcPts val="0"/>
                        </a:spcBef>
                        <a:spcAft>
                          <a:spcPts val="0"/>
                        </a:spcAft>
                      </a:pPr>
                      <a:r>
                        <a:rPr lang="en-US" sz="1200">
                          <a:effectLst/>
                        </a:rPr>
                        <a:t>1.7</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985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0" marR="17780" indent="0" algn="ctr">
                        <a:lnSpc>
                          <a:spcPct val="107000"/>
                        </a:lnSpc>
                        <a:spcBef>
                          <a:spcPts val="0"/>
                        </a:spcBef>
                        <a:spcAft>
                          <a:spcPts val="0"/>
                        </a:spcAft>
                      </a:pPr>
                      <a:r>
                        <a:rPr lang="en-US" sz="1200">
                          <a:effectLst/>
                        </a:rPr>
                        <a:t>0.3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0160" marR="0" indent="0" algn="ctr">
                        <a:lnSpc>
                          <a:spcPct val="107000"/>
                        </a:lnSpc>
                        <a:spcBef>
                          <a:spcPts val="0"/>
                        </a:spcBef>
                        <a:spcAft>
                          <a:spcPts val="0"/>
                        </a:spcAft>
                      </a:pPr>
                      <a:r>
                        <a:rPr lang="en-US" sz="1200" dirty="0">
                          <a:effectLst/>
                        </a:rPr>
                        <a:t>0.12</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397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380949">
                <a:tc>
                  <a:txBody>
                    <a:bodyPr/>
                    <a:lstStyle/>
                    <a:p>
                      <a:pPr marL="0" marR="0" indent="0" algn="ctr">
                        <a:lnSpc>
                          <a:spcPct val="107000"/>
                        </a:lnSpc>
                        <a:spcBef>
                          <a:spcPts val="0"/>
                        </a:spcBef>
                        <a:spcAft>
                          <a:spcPts val="0"/>
                        </a:spcAft>
                      </a:pPr>
                      <a:r>
                        <a:rPr lang="en-US" sz="1200">
                          <a:effectLst/>
                        </a:rPr>
                        <a:t>COMPRESSOR BLADES</a:t>
                      </a:r>
                    </a:p>
                    <a:p>
                      <a:pPr marL="155575" marR="0" indent="0" algn="ctr">
                        <a:lnSpc>
                          <a:spcPct val="107000"/>
                        </a:lnSpc>
                        <a:spcBef>
                          <a:spcPts val="0"/>
                        </a:spcBef>
                        <a:spcAft>
                          <a:spcPts val="0"/>
                        </a:spcAft>
                      </a:pPr>
                      <a:r>
                        <a:rPr lang="en-US" sz="1200">
                          <a:effectLst/>
                        </a:rPr>
                        <a:t>AISI 403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12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dirty="0">
                          <a:effectLst/>
                        </a:rPr>
                        <a:t>BAL</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985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438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0.11</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842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34399">
                <a:tc>
                  <a:txBody>
                    <a:bodyPr/>
                    <a:lstStyle/>
                    <a:p>
                      <a:pPr marL="19050" marR="0" indent="0" algn="ctr">
                        <a:lnSpc>
                          <a:spcPct val="107000"/>
                        </a:lnSpc>
                        <a:spcBef>
                          <a:spcPts val="0"/>
                        </a:spcBef>
                        <a:spcAft>
                          <a:spcPts val="0"/>
                        </a:spcAft>
                      </a:pPr>
                      <a:r>
                        <a:rPr lang="en-US" sz="1200" dirty="0">
                          <a:effectLst/>
                        </a:rPr>
                        <a:t>AISI 403 + </a:t>
                      </a:r>
                      <a:r>
                        <a:rPr lang="en-US" sz="1200" dirty="0" err="1">
                          <a:effectLst/>
                        </a:rPr>
                        <a:t>Cb</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1275" marR="0" indent="0" algn="ctr">
                        <a:lnSpc>
                          <a:spcPct val="107000"/>
                        </a:lnSpc>
                        <a:spcBef>
                          <a:spcPts val="0"/>
                        </a:spcBef>
                        <a:spcAft>
                          <a:spcPts val="0"/>
                        </a:spcAft>
                      </a:pPr>
                      <a:r>
                        <a:rPr lang="en-US" sz="1200">
                          <a:effectLst/>
                        </a:rPr>
                        <a:t>12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3335"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6985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795" marR="0" indent="0" algn="ctr">
                        <a:lnSpc>
                          <a:spcPct val="107000"/>
                        </a:lnSpc>
                        <a:spcBef>
                          <a:spcPts val="0"/>
                        </a:spcBef>
                        <a:spcAft>
                          <a:spcPts val="0"/>
                        </a:spcAft>
                      </a:pPr>
                      <a:r>
                        <a:rPr lang="en-US" sz="1200">
                          <a:effectLst/>
                        </a:rPr>
                        <a:t>0.2</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10160" marR="0" indent="0" algn="ctr">
                        <a:lnSpc>
                          <a:spcPct val="107000"/>
                        </a:lnSpc>
                        <a:spcBef>
                          <a:spcPts val="0"/>
                        </a:spcBef>
                        <a:spcAft>
                          <a:spcPts val="0"/>
                        </a:spcAft>
                      </a:pPr>
                      <a:r>
                        <a:rPr lang="en-US" sz="1200">
                          <a:effectLst/>
                        </a:rPr>
                        <a:t>0.15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842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nchor="b"/>
                </a:tc>
              </a:tr>
              <a:tr h="200070">
                <a:tc>
                  <a:txBody>
                    <a:bodyPr/>
                    <a:lstStyle/>
                    <a:p>
                      <a:pPr marL="155575" marR="0" indent="0" algn="ctr">
                        <a:lnSpc>
                          <a:spcPct val="107000"/>
                        </a:lnSpc>
                        <a:spcBef>
                          <a:spcPts val="0"/>
                        </a:spcBef>
                        <a:spcAft>
                          <a:spcPts val="0"/>
                        </a:spcAft>
                      </a:pPr>
                      <a:r>
                        <a:rPr lang="en-US" sz="1200" dirty="0">
                          <a:effectLst/>
                        </a:rPr>
                        <a:t>GTD-450</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8255" marR="0" indent="0" algn="ctr">
                        <a:lnSpc>
                          <a:spcPct val="107000"/>
                        </a:lnSpc>
                        <a:spcBef>
                          <a:spcPts val="0"/>
                        </a:spcBef>
                        <a:spcAft>
                          <a:spcPts val="0"/>
                        </a:spcAft>
                      </a:pPr>
                      <a:r>
                        <a:rPr lang="en-US" sz="1200">
                          <a:effectLst/>
                        </a:rPr>
                        <a:t>15.5</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6985" indent="0" algn="ctr">
                        <a:lnSpc>
                          <a:spcPct val="107000"/>
                        </a:lnSpc>
                        <a:spcBef>
                          <a:spcPts val="0"/>
                        </a:spcBef>
                        <a:spcAft>
                          <a:spcPts val="0"/>
                        </a:spcAft>
                      </a:pPr>
                      <a:r>
                        <a:rPr lang="en-US" sz="1200">
                          <a:effectLst/>
                        </a:rPr>
                        <a:t>6.3</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207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3335" marR="0" indent="0" algn="ctr">
                        <a:lnSpc>
                          <a:spcPct val="107000"/>
                        </a:lnSpc>
                        <a:spcBef>
                          <a:spcPts val="0"/>
                        </a:spcBef>
                        <a:spcAft>
                          <a:spcPts val="0"/>
                        </a:spcAft>
                      </a:pPr>
                      <a:r>
                        <a:rPr lang="en-US" sz="1200">
                          <a:effectLst/>
                        </a:rPr>
                        <a:t>BAL</a:t>
                      </a: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3048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0" marR="15240" indent="0" algn="ctr">
                        <a:lnSpc>
                          <a:spcPct val="107000"/>
                        </a:lnSpc>
                        <a:spcBef>
                          <a:spcPts val="0"/>
                        </a:spcBef>
                        <a:spcAft>
                          <a:spcPts val="0"/>
                        </a:spcAft>
                      </a:pPr>
                      <a:r>
                        <a:rPr lang="en-US" sz="1200" dirty="0">
                          <a:effectLst/>
                        </a:rPr>
                        <a:t>0.8</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69850" marR="0" indent="0" algn="ctr">
                        <a:lnSpc>
                          <a:spcPct val="107000"/>
                        </a:lnSpc>
                        <a:spcBef>
                          <a:spcPts val="0"/>
                        </a:spcBef>
                        <a:spcAft>
                          <a:spcPts val="0"/>
                        </a:spcAft>
                      </a:pPr>
                      <a:endParaRPr lang="en-US" sz="120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438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207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10160" marR="0" indent="0" algn="ctr">
                        <a:lnSpc>
                          <a:spcPct val="107000"/>
                        </a:lnSpc>
                        <a:spcBef>
                          <a:spcPts val="0"/>
                        </a:spcBef>
                        <a:spcAft>
                          <a:spcPts val="0"/>
                        </a:spcAft>
                      </a:pPr>
                      <a:r>
                        <a:rPr lang="en-US" sz="1200" dirty="0">
                          <a:effectLst/>
                        </a:rPr>
                        <a:t>0.03</a:t>
                      </a: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8420"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c>
                  <a:txBody>
                    <a:bodyPr/>
                    <a:lstStyle/>
                    <a:p>
                      <a:pPr marL="56515" marR="0" indent="0" algn="ctr">
                        <a:lnSpc>
                          <a:spcPct val="107000"/>
                        </a:lnSpc>
                        <a:spcBef>
                          <a:spcPts val="0"/>
                        </a:spcBef>
                        <a:spcAft>
                          <a:spcPts val="0"/>
                        </a:spcAft>
                      </a:pPr>
                      <a:endParaRPr lang="en-US" sz="1200" dirty="0">
                        <a:solidFill>
                          <a:srgbClr val="000000"/>
                        </a:solidFill>
                        <a:effectLst/>
                        <a:latin typeface="Times New Roman" panose="02020603050405020304" pitchFamily="18" charset="0"/>
                        <a:ea typeface="Times New Roman" panose="02020603050405020304" pitchFamily="18" charset="0"/>
                      </a:endParaRPr>
                    </a:p>
                  </a:txBody>
                  <a:tcPr marL="32385" marR="29845" marT="10160" marB="0"/>
                </a:tc>
              </a:tr>
            </a:tbl>
          </a:graphicData>
        </a:graphic>
      </p:graphicFrame>
      <p:grpSp>
        <p:nvGrpSpPr>
          <p:cNvPr id="4" name="Group 3"/>
          <p:cNvGrpSpPr/>
          <p:nvPr/>
        </p:nvGrpSpPr>
        <p:grpSpPr>
          <a:xfrm>
            <a:off x="8624888" y="9636125"/>
            <a:ext cx="60325" cy="155575"/>
            <a:chOff x="0" y="0"/>
            <a:chExt cx="60592" cy="155816"/>
          </a:xfrm>
        </p:grpSpPr>
        <p:sp>
          <p:nvSpPr>
            <p:cNvPr id="5" name="Shape 93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6" name="Shape 935"/>
            <p:cNvSpPr/>
            <p:nvPr/>
          </p:nvSpPr>
          <p:spPr>
            <a:xfrm>
              <a:off x="0" y="155816"/>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 name="Group 6"/>
          <p:cNvGrpSpPr/>
          <p:nvPr/>
        </p:nvGrpSpPr>
        <p:grpSpPr>
          <a:xfrm>
            <a:off x="8855075" y="9634538"/>
            <a:ext cx="60325" cy="160337"/>
            <a:chOff x="0" y="0"/>
            <a:chExt cx="60604" cy="160147"/>
          </a:xfrm>
        </p:grpSpPr>
        <p:sp>
          <p:nvSpPr>
            <p:cNvPr id="8" name="Shape 937"/>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9" name="Shape 938"/>
            <p:cNvSpPr/>
            <p:nvPr/>
          </p:nvSpPr>
          <p:spPr>
            <a:xfrm>
              <a:off x="0" y="160147"/>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 name="Group 9"/>
          <p:cNvGrpSpPr/>
          <p:nvPr/>
        </p:nvGrpSpPr>
        <p:grpSpPr>
          <a:xfrm>
            <a:off x="4233863" y="2035175"/>
            <a:ext cx="60325" cy="6350"/>
            <a:chOff x="0" y="0"/>
            <a:chExt cx="60592" cy="6058"/>
          </a:xfrm>
        </p:grpSpPr>
        <p:sp>
          <p:nvSpPr>
            <p:cNvPr id="11" name="Shape 84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2" name="Group 11"/>
          <p:cNvGrpSpPr/>
          <p:nvPr/>
        </p:nvGrpSpPr>
        <p:grpSpPr>
          <a:xfrm>
            <a:off x="4233863" y="2035175"/>
            <a:ext cx="60325" cy="6350"/>
            <a:chOff x="0" y="0"/>
            <a:chExt cx="60592" cy="6058"/>
          </a:xfrm>
        </p:grpSpPr>
        <p:sp>
          <p:nvSpPr>
            <p:cNvPr id="13" name="Shape 85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 name="Group 13"/>
          <p:cNvGrpSpPr/>
          <p:nvPr/>
        </p:nvGrpSpPr>
        <p:grpSpPr>
          <a:xfrm>
            <a:off x="4233863" y="2035175"/>
            <a:ext cx="60325" cy="6350"/>
            <a:chOff x="0" y="0"/>
            <a:chExt cx="60604" cy="6058"/>
          </a:xfrm>
        </p:grpSpPr>
        <p:sp>
          <p:nvSpPr>
            <p:cNvPr id="15" name="Shape 852"/>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6" name="Group 15"/>
          <p:cNvGrpSpPr/>
          <p:nvPr/>
        </p:nvGrpSpPr>
        <p:grpSpPr>
          <a:xfrm>
            <a:off x="4233863" y="2035175"/>
            <a:ext cx="60325" cy="6350"/>
            <a:chOff x="0" y="0"/>
            <a:chExt cx="60592" cy="6058"/>
          </a:xfrm>
        </p:grpSpPr>
        <p:sp>
          <p:nvSpPr>
            <p:cNvPr id="17" name="Shape 85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 name="Group 17"/>
          <p:cNvGrpSpPr/>
          <p:nvPr/>
        </p:nvGrpSpPr>
        <p:grpSpPr>
          <a:xfrm>
            <a:off x="4233863" y="2035175"/>
            <a:ext cx="60325" cy="6350"/>
            <a:chOff x="0" y="0"/>
            <a:chExt cx="60592" cy="6058"/>
          </a:xfrm>
        </p:grpSpPr>
        <p:sp>
          <p:nvSpPr>
            <p:cNvPr id="19" name="Shape 85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 name="Group 19"/>
          <p:cNvGrpSpPr/>
          <p:nvPr/>
        </p:nvGrpSpPr>
        <p:grpSpPr>
          <a:xfrm>
            <a:off x="4233863" y="2035175"/>
            <a:ext cx="60325" cy="6350"/>
            <a:chOff x="0" y="0"/>
            <a:chExt cx="60592" cy="6058"/>
          </a:xfrm>
        </p:grpSpPr>
        <p:sp>
          <p:nvSpPr>
            <p:cNvPr id="21" name="Shape 84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 name="Group 21"/>
          <p:cNvGrpSpPr/>
          <p:nvPr/>
        </p:nvGrpSpPr>
        <p:grpSpPr>
          <a:xfrm>
            <a:off x="4233863" y="2035175"/>
            <a:ext cx="60325" cy="6350"/>
            <a:chOff x="0" y="0"/>
            <a:chExt cx="60592" cy="6058"/>
          </a:xfrm>
        </p:grpSpPr>
        <p:sp>
          <p:nvSpPr>
            <p:cNvPr id="23" name="Shape 85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4" name="Group 23"/>
          <p:cNvGrpSpPr/>
          <p:nvPr/>
        </p:nvGrpSpPr>
        <p:grpSpPr>
          <a:xfrm>
            <a:off x="4233863" y="2035175"/>
            <a:ext cx="60325" cy="6350"/>
            <a:chOff x="0" y="0"/>
            <a:chExt cx="60604" cy="6058"/>
          </a:xfrm>
        </p:grpSpPr>
        <p:sp>
          <p:nvSpPr>
            <p:cNvPr id="25" name="Shape 853"/>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6" name="Group 25"/>
          <p:cNvGrpSpPr/>
          <p:nvPr/>
        </p:nvGrpSpPr>
        <p:grpSpPr>
          <a:xfrm>
            <a:off x="4233863" y="2035175"/>
            <a:ext cx="60325" cy="6350"/>
            <a:chOff x="0" y="0"/>
            <a:chExt cx="60592" cy="6058"/>
          </a:xfrm>
        </p:grpSpPr>
        <p:sp>
          <p:nvSpPr>
            <p:cNvPr id="27" name="Shape 85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8" name="Group 27"/>
          <p:cNvGrpSpPr/>
          <p:nvPr/>
        </p:nvGrpSpPr>
        <p:grpSpPr>
          <a:xfrm>
            <a:off x="4233863" y="2035175"/>
            <a:ext cx="60325" cy="6350"/>
            <a:chOff x="0" y="0"/>
            <a:chExt cx="60592" cy="6058"/>
          </a:xfrm>
        </p:grpSpPr>
        <p:sp>
          <p:nvSpPr>
            <p:cNvPr id="29" name="Shape 85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30" name="Group 29"/>
          <p:cNvGrpSpPr/>
          <p:nvPr/>
        </p:nvGrpSpPr>
        <p:grpSpPr>
          <a:xfrm>
            <a:off x="4233863" y="2035175"/>
            <a:ext cx="60325" cy="6350"/>
            <a:chOff x="0" y="0"/>
            <a:chExt cx="60592" cy="6058"/>
          </a:xfrm>
        </p:grpSpPr>
        <p:sp>
          <p:nvSpPr>
            <p:cNvPr id="31" name="Shape 85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32" name="Group 31"/>
          <p:cNvGrpSpPr/>
          <p:nvPr/>
        </p:nvGrpSpPr>
        <p:grpSpPr>
          <a:xfrm>
            <a:off x="4233863" y="2035175"/>
            <a:ext cx="60325" cy="6350"/>
            <a:chOff x="0" y="0"/>
            <a:chExt cx="60604" cy="6058"/>
          </a:xfrm>
        </p:grpSpPr>
        <p:sp>
          <p:nvSpPr>
            <p:cNvPr id="33" name="Shape 854"/>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34" name="Group 33"/>
          <p:cNvGrpSpPr/>
          <p:nvPr/>
        </p:nvGrpSpPr>
        <p:grpSpPr>
          <a:xfrm>
            <a:off x="4233863" y="2035175"/>
            <a:ext cx="60325" cy="6350"/>
            <a:chOff x="0" y="0"/>
            <a:chExt cx="60592" cy="6058"/>
          </a:xfrm>
        </p:grpSpPr>
        <p:sp>
          <p:nvSpPr>
            <p:cNvPr id="35" name="Shape 86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36" name="Group 35"/>
          <p:cNvGrpSpPr/>
          <p:nvPr/>
        </p:nvGrpSpPr>
        <p:grpSpPr>
          <a:xfrm>
            <a:off x="4233863" y="2035175"/>
            <a:ext cx="60325" cy="6350"/>
            <a:chOff x="0" y="0"/>
            <a:chExt cx="60604" cy="6058"/>
          </a:xfrm>
        </p:grpSpPr>
        <p:sp>
          <p:nvSpPr>
            <p:cNvPr id="37" name="Shape 929"/>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38" name="Group 37"/>
          <p:cNvGrpSpPr/>
          <p:nvPr/>
        </p:nvGrpSpPr>
        <p:grpSpPr>
          <a:xfrm>
            <a:off x="4233863" y="2035175"/>
            <a:ext cx="60325" cy="6350"/>
            <a:chOff x="0" y="0"/>
            <a:chExt cx="60592" cy="6058"/>
          </a:xfrm>
        </p:grpSpPr>
        <p:sp>
          <p:nvSpPr>
            <p:cNvPr id="39" name="Shape 94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40" name="Group 39"/>
          <p:cNvGrpSpPr/>
          <p:nvPr/>
        </p:nvGrpSpPr>
        <p:grpSpPr>
          <a:xfrm>
            <a:off x="4233863" y="2035175"/>
            <a:ext cx="60325" cy="6350"/>
            <a:chOff x="0" y="0"/>
            <a:chExt cx="60604" cy="6058"/>
          </a:xfrm>
        </p:grpSpPr>
        <p:sp>
          <p:nvSpPr>
            <p:cNvPr id="41" name="Shape 941"/>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42" name="Group 41"/>
          <p:cNvGrpSpPr/>
          <p:nvPr/>
        </p:nvGrpSpPr>
        <p:grpSpPr>
          <a:xfrm>
            <a:off x="4233863" y="2035175"/>
            <a:ext cx="60325" cy="6350"/>
            <a:chOff x="0" y="0"/>
            <a:chExt cx="60592" cy="6058"/>
          </a:xfrm>
        </p:grpSpPr>
        <p:sp>
          <p:nvSpPr>
            <p:cNvPr id="43" name="Shape 87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44" name="Group 43"/>
          <p:cNvGrpSpPr/>
          <p:nvPr/>
        </p:nvGrpSpPr>
        <p:grpSpPr>
          <a:xfrm>
            <a:off x="4233863" y="2035175"/>
            <a:ext cx="60325" cy="6350"/>
            <a:chOff x="0" y="0"/>
            <a:chExt cx="60592" cy="6058"/>
          </a:xfrm>
        </p:grpSpPr>
        <p:sp>
          <p:nvSpPr>
            <p:cNvPr id="45" name="Shape 86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46" name="Group 45"/>
          <p:cNvGrpSpPr/>
          <p:nvPr/>
        </p:nvGrpSpPr>
        <p:grpSpPr>
          <a:xfrm>
            <a:off x="4233863" y="2035175"/>
            <a:ext cx="60325" cy="6350"/>
            <a:chOff x="0" y="0"/>
            <a:chExt cx="60592" cy="6058"/>
          </a:xfrm>
        </p:grpSpPr>
        <p:sp>
          <p:nvSpPr>
            <p:cNvPr id="47" name="Shape 88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48" name="Group 47"/>
          <p:cNvGrpSpPr/>
          <p:nvPr/>
        </p:nvGrpSpPr>
        <p:grpSpPr>
          <a:xfrm>
            <a:off x="4233863" y="2035175"/>
            <a:ext cx="60325" cy="6350"/>
            <a:chOff x="0" y="0"/>
            <a:chExt cx="60604" cy="6058"/>
          </a:xfrm>
        </p:grpSpPr>
        <p:sp>
          <p:nvSpPr>
            <p:cNvPr id="49" name="Shape 930"/>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50" name="Group 49"/>
          <p:cNvGrpSpPr/>
          <p:nvPr/>
        </p:nvGrpSpPr>
        <p:grpSpPr>
          <a:xfrm>
            <a:off x="4233863" y="2035175"/>
            <a:ext cx="60325" cy="6350"/>
            <a:chOff x="0" y="0"/>
            <a:chExt cx="60604" cy="6058"/>
          </a:xfrm>
        </p:grpSpPr>
        <p:sp>
          <p:nvSpPr>
            <p:cNvPr id="51" name="Shape 926"/>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52" name="Group 51"/>
          <p:cNvGrpSpPr/>
          <p:nvPr/>
        </p:nvGrpSpPr>
        <p:grpSpPr>
          <a:xfrm>
            <a:off x="4233863" y="2035175"/>
            <a:ext cx="60325" cy="6350"/>
            <a:chOff x="0" y="0"/>
            <a:chExt cx="60604" cy="6058"/>
          </a:xfrm>
        </p:grpSpPr>
        <p:sp>
          <p:nvSpPr>
            <p:cNvPr id="53" name="Shape 923"/>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54" name="Group 53"/>
          <p:cNvGrpSpPr/>
          <p:nvPr/>
        </p:nvGrpSpPr>
        <p:grpSpPr>
          <a:xfrm>
            <a:off x="4233863" y="2035175"/>
            <a:ext cx="60325" cy="6350"/>
            <a:chOff x="0" y="0"/>
            <a:chExt cx="60592" cy="6058"/>
          </a:xfrm>
        </p:grpSpPr>
        <p:sp>
          <p:nvSpPr>
            <p:cNvPr id="55" name="Shape 86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56" name="Group 55"/>
          <p:cNvGrpSpPr/>
          <p:nvPr/>
        </p:nvGrpSpPr>
        <p:grpSpPr>
          <a:xfrm>
            <a:off x="4233863" y="2035175"/>
            <a:ext cx="60325" cy="6350"/>
            <a:chOff x="0" y="0"/>
            <a:chExt cx="60592" cy="6058"/>
          </a:xfrm>
        </p:grpSpPr>
        <p:sp>
          <p:nvSpPr>
            <p:cNvPr id="57" name="Shape 86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58" name="Group 57"/>
          <p:cNvGrpSpPr/>
          <p:nvPr/>
        </p:nvGrpSpPr>
        <p:grpSpPr>
          <a:xfrm>
            <a:off x="4233863" y="2035175"/>
            <a:ext cx="60325" cy="6350"/>
            <a:chOff x="0" y="0"/>
            <a:chExt cx="60592" cy="6058"/>
          </a:xfrm>
        </p:grpSpPr>
        <p:sp>
          <p:nvSpPr>
            <p:cNvPr id="59" name="Shape 88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60" name="Group 59"/>
          <p:cNvGrpSpPr/>
          <p:nvPr/>
        </p:nvGrpSpPr>
        <p:grpSpPr>
          <a:xfrm>
            <a:off x="4233863" y="2035175"/>
            <a:ext cx="60325" cy="6350"/>
            <a:chOff x="0" y="0"/>
            <a:chExt cx="60604" cy="6058"/>
          </a:xfrm>
        </p:grpSpPr>
        <p:sp>
          <p:nvSpPr>
            <p:cNvPr id="61" name="Shape 931"/>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62" name="Group 61"/>
          <p:cNvGrpSpPr/>
          <p:nvPr/>
        </p:nvGrpSpPr>
        <p:grpSpPr>
          <a:xfrm>
            <a:off x="4233863" y="2035175"/>
            <a:ext cx="60325" cy="6350"/>
            <a:chOff x="0" y="0"/>
            <a:chExt cx="60604" cy="6058"/>
          </a:xfrm>
        </p:grpSpPr>
        <p:sp>
          <p:nvSpPr>
            <p:cNvPr id="63" name="Shape 927"/>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64" name="Group 63"/>
          <p:cNvGrpSpPr/>
          <p:nvPr/>
        </p:nvGrpSpPr>
        <p:grpSpPr>
          <a:xfrm>
            <a:off x="4233863" y="2035175"/>
            <a:ext cx="60325" cy="6350"/>
            <a:chOff x="0" y="0"/>
            <a:chExt cx="60604" cy="6058"/>
          </a:xfrm>
        </p:grpSpPr>
        <p:sp>
          <p:nvSpPr>
            <p:cNvPr id="65" name="Shape 924"/>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66" name="Group 65"/>
          <p:cNvGrpSpPr/>
          <p:nvPr/>
        </p:nvGrpSpPr>
        <p:grpSpPr>
          <a:xfrm>
            <a:off x="4233863" y="2035175"/>
            <a:ext cx="60325" cy="6350"/>
            <a:chOff x="0" y="0"/>
            <a:chExt cx="60592" cy="6058"/>
          </a:xfrm>
        </p:grpSpPr>
        <p:sp>
          <p:nvSpPr>
            <p:cNvPr id="67" name="Shape 86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68" name="Group 67"/>
          <p:cNvGrpSpPr/>
          <p:nvPr/>
        </p:nvGrpSpPr>
        <p:grpSpPr>
          <a:xfrm>
            <a:off x="4233863" y="2035175"/>
            <a:ext cx="60325" cy="6350"/>
            <a:chOff x="0" y="0"/>
            <a:chExt cx="60592" cy="6058"/>
          </a:xfrm>
        </p:grpSpPr>
        <p:sp>
          <p:nvSpPr>
            <p:cNvPr id="69" name="Shape 86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0" name="Group 69"/>
          <p:cNvGrpSpPr/>
          <p:nvPr/>
        </p:nvGrpSpPr>
        <p:grpSpPr>
          <a:xfrm>
            <a:off x="4233863" y="2035175"/>
            <a:ext cx="60325" cy="6350"/>
            <a:chOff x="0" y="0"/>
            <a:chExt cx="60592" cy="6058"/>
          </a:xfrm>
        </p:grpSpPr>
        <p:sp>
          <p:nvSpPr>
            <p:cNvPr id="71" name="Shape 88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2" name="Group 71"/>
          <p:cNvGrpSpPr/>
          <p:nvPr/>
        </p:nvGrpSpPr>
        <p:grpSpPr>
          <a:xfrm>
            <a:off x="4233863" y="2035175"/>
            <a:ext cx="60325" cy="6350"/>
            <a:chOff x="0" y="0"/>
            <a:chExt cx="60604" cy="6058"/>
          </a:xfrm>
        </p:grpSpPr>
        <p:sp>
          <p:nvSpPr>
            <p:cNvPr id="73" name="Shape 928"/>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4" name="Group 73"/>
          <p:cNvGrpSpPr/>
          <p:nvPr/>
        </p:nvGrpSpPr>
        <p:grpSpPr>
          <a:xfrm>
            <a:off x="4233863" y="2035175"/>
            <a:ext cx="60325" cy="6350"/>
            <a:chOff x="0" y="0"/>
            <a:chExt cx="60604" cy="6058"/>
          </a:xfrm>
        </p:grpSpPr>
        <p:sp>
          <p:nvSpPr>
            <p:cNvPr id="75" name="Shape 925"/>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6" name="Group 75"/>
          <p:cNvGrpSpPr/>
          <p:nvPr/>
        </p:nvGrpSpPr>
        <p:grpSpPr>
          <a:xfrm>
            <a:off x="4233863" y="2035175"/>
            <a:ext cx="60325" cy="6350"/>
            <a:chOff x="0" y="0"/>
            <a:chExt cx="60592" cy="6058"/>
          </a:xfrm>
        </p:grpSpPr>
        <p:sp>
          <p:nvSpPr>
            <p:cNvPr id="77" name="Shape 87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78" name="Group 77"/>
          <p:cNvGrpSpPr/>
          <p:nvPr/>
        </p:nvGrpSpPr>
        <p:grpSpPr>
          <a:xfrm>
            <a:off x="4233863" y="2035175"/>
            <a:ext cx="60325" cy="6350"/>
            <a:chOff x="0" y="0"/>
            <a:chExt cx="60592" cy="6058"/>
          </a:xfrm>
        </p:grpSpPr>
        <p:sp>
          <p:nvSpPr>
            <p:cNvPr id="79" name="Shape 86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80" name="Group 79"/>
          <p:cNvGrpSpPr/>
          <p:nvPr/>
        </p:nvGrpSpPr>
        <p:grpSpPr>
          <a:xfrm>
            <a:off x="4233863" y="2035175"/>
            <a:ext cx="60325" cy="6350"/>
            <a:chOff x="0" y="0"/>
            <a:chExt cx="60604" cy="6058"/>
          </a:xfrm>
        </p:grpSpPr>
        <p:sp>
          <p:nvSpPr>
            <p:cNvPr id="81" name="Shape 865"/>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82" name="Group 81"/>
          <p:cNvGrpSpPr/>
          <p:nvPr/>
        </p:nvGrpSpPr>
        <p:grpSpPr>
          <a:xfrm>
            <a:off x="4233863" y="2035175"/>
            <a:ext cx="60325" cy="6350"/>
            <a:chOff x="0" y="0"/>
            <a:chExt cx="60592" cy="6058"/>
          </a:xfrm>
        </p:grpSpPr>
        <p:sp>
          <p:nvSpPr>
            <p:cNvPr id="83" name="Shape 88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84" name="Group 83"/>
          <p:cNvGrpSpPr/>
          <p:nvPr/>
        </p:nvGrpSpPr>
        <p:grpSpPr>
          <a:xfrm>
            <a:off x="4233863" y="2035175"/>
            <a:ext cx="60325" cy="6350"/>
            <a:chOff x="0" y="0"/>
            <a:chExt cx="60592" cy="6058"/>
          </a:xfrm>
        </p:grpSpPr>
        <p:sp>
          <p:nvSpPr>
            <p:cNvPr id="85" name="Shape 84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86" name="Group 85"/>
          <p:cNvGrpSpPr/>
          <p:nvPr/>
        </p:nvGrpSpPr>
        <p:grpSpPr>
          <a:xfrm>
            <a:off x="4233863" y="2035175"/>
            <a:ext cx="60325" cy="6350"/>
            <a:chOff x="0" y="0"/>
            <a:chExt cx="60592" cy="6058"/>
          </a:xfrm>
        </p:grpSpPr>
        <p:sp>
          <p:nvSpPr>
            <p:cNvPr id="87" name="Shape 87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88" name="Group 87"/>
          <p:cNvGrpSpPr/>
          <p:nvPr/>
        </p:nvGrpSpPr>
        <p:grpSpPr>
          <a:xfrm>
            <a:off x="4233863" y="2035175"/>
            <a:ext cx="60325" cy="6350"/>
            <a:chOff x="0" y="0"/>
            <a:chExt cx="60592" cy="6058"/>
          </a:xfrm>
        </p:grpSpPr>
        <p:sp>
          <p:nvSpPr>
            <p:cNvPr id="89" name="Shape 88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90" name="Group 89"/>
          <p:cNvGrpSpPr/>
          <p:nvPr/>
        </p:nvGrpSpPr>
        <p:grpSpPr>
          <a:xfrm>
            <a:off x="4233863" y="2035175"/>
            <a:ext cx="60325" cy="6350"/>
            <a:chOff x="0" y="0"/>
            <a:chExt cx="60592" cy="6058"/>
          </a:xfrm>
        </p:grpSpPr>
        <p:sp>
          <p:nvSpPr>
            <p:cNvPr id="91" name="Shape 84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92" name="Group 91"/>
          <p:cNvGrpSpPr/>
          <p:nvPr/>
        </p:nvGrpSpPr>
        <p:grpSpPr>
          <a:xfrm>
            <a:off x="4233863" y="2035175"/>
            <a:ext cx="60325" cy="6350"/>
            <a:chOff x="0" y="0"/>
            <a:chExt cx="60592" cy="6058"/>
          </a:xfrm>
        </p:grpSpPr>
        <p:sp>
          <p:nvSpPr>
            <p:cNvPr id="93" name="Shape 84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94" name="Group 93"/>
          <p:cNvGrpSpPr/>
          <p:nvPr/>
        </p:nvGrpSpPr>
        <p:grpSpPr>
          <a:xfrm>
            <a:off x="4233863" y="2035175"/>
            <a:ext cx="60325" cy="6350"/>
            <a:chOff x="0" y="0"/>
            <a:chExt cx="60604" cy="6058"/>
          </a:xfrm>
        </p:grpSpPr>
        <p:sp>
          <p:nvSpPr>
            <p:cNvPr id="95" name="Shape 932"/>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96" name="Group 95"/>
          <p:cNvGrpSpPr/>
          <p:nvPr/>
        </p:nvGrpSpPr>
        <p:grpSpPr>
          <a:xfrm>
            <a:off x="4233863" y="2035175"/>
            <a:ext cx="60325" cy="6350"/>
            <a:chOff x="0" y="0"/>
            <a:chExt cx="60592" cy="6058"/>
          </a:xfrm>
        </p:grpSpPr>
        <p:sp>
          <p:nvSpPr>
            <p:cNvPr id="97" name="Shape 93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98" name="Group 97"/>
          <p:cNvGrpSpPr/>
          <p:nvPr/>
        </p:nvGrpSpPr>
        <p:grpSpPr>
          <a:xfrm>
            <a:off x="4233863" y="2035175"/>
            <a:ext cx="60325" cy="6350"/>
            <a:chOff x="0" y="0"/>
            <a:chExt cx="60604" cy="6058"/>
          </a:xfrm>
        </p:grpSpPr>
        <p:sp>
          <p:nvSpPr>
            <p:cNvPr id="99" name="Shape 936"/>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0" name="Group 99"/>
          <p:cNvGrpSpPr/>
          <p:nvPr/>
        </p:nvGrpSpPr>
        <p:grpSpPr>
          <a:xfrm>
            <a:off x="4233863" y="2035175"/>
            <a:ext cx="60325" cy="6350"/>
            <a:chOff x="0" y="0"/>
            <a:chExt cx="60592" cy="6058"/>
          </a:xfrm>
        </p:grpSpPr>
        <p:sp>
          <p:nvSpPr>
            <p:cNvPr id="101" name="Shape 87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2" name="Group 101"/>
          <p:cNvGrpSpPr/>
          <p:nvPr/>
        </p:nvGrpSpPr>
        <p:grpSpPr>
          <a:xfrm>
            <a:off x="4233863" y="2035175"/>
            <a:ext cx="60325" cy="6350"/>
            <a:chOff x="0" y="0"/>
            <a:chExt cx="60592" cy="6058"/>
          </a:xfrm>
        </p:grpSpPr>
        <p:sp>
          <p:nvSpPr>
            <p:cNvPr id="103" name="Shape 87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4" name="Group 103"/>
          <p:cNvGrpSpPr/>
          <p:nvPr/>
        </p:nvGrpSpPr>
        <p:grpSpPr>
          <a:xfrm>
            <a:off x="4233863" y="2035175"/>
            <a:ext cx="60325" cy="6350"/>
            <a:chOff x="0" y="0"/>
            <a:chExt cx="60604" cy="6058"/>
          </a:xfrm>
        </p:grpSpPr>
        <p:sp>
          <p:nvSpPr>
            <p:cNvPr id="105" name="Shape 866"/>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6" name="Group 105"/>
          <p:cNvGrpSpPr/>
          <p:nvPr/>
        </p:nvGrpSpPr>
        <p:grpSpPr>
          <a:xfrm>
            <a:off x="4233863" y="2035175"/>
            <a:ext cx="60325" cy="6350"/>
            <a:chOff x="0" y="0"/>
            <a:chExt cx="60592" cy="6058"/>
          </a:xfrm>
        </p:grpSpPr>
        <p:sp>
          <p:nvSpPr>
            <p:cNvPr id="107" name="Shape 88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08" name="Group 107"/>
          <p:cNvGrpSpPr/>
          <p:nvPr/>
        </p:nvGrpSpPr>
        <p:grpSpPr>
          <a:xfrm>
            <a:off x="4233863" y="2035175"/>
            <a:ext cx="60325" cy="6350"/>
            <a:chOff x="0" y="0"/>
            <a:chExt cx="60604" cy="6058"/>
          </a:xfrm>
        </p:grpSpPr>
        <p:sp>
          <p:nvSpPr>
            <p:cNvPr id="109" name="Shape 939"/>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10" name="Group 109"/>
          <p:cNvGrpSpPr/>
          <p:nvPr/>
        </p:nvGrpSpPr>
        <p:grpSpPr>
          <a:xfrm>
            <a:off x="4233863" y="2035175"/>
            <a:ext cx="60325" cy="168275"/>
            <a:chOff x="0" y="0"/>
            <a:chExt cx="60592" cy="168796"/>
          </a:xfrm>
        </p:grpSpPr>
        <p:sp>
          <p:nvSpPr>
            <p:cNvPr id="111" name="Shape 87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12" name="Shape 875"/>
            <p:cNvSpPr/>
            <p:nvPr/>
          </p:nvSpPr>
          <p:spPr>
            <a:xfrm>
              <a:off x="0" y="8223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13" name="Shape 876"/>
            <p:cNvSpPr/>
            <p:nvPr/>
          </p:nvSpPr>
          <p:spPr>
            <a:xfrm>
              <a:off x="0" y="168796"/>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14" name="Group 113"/>
          <p:cNvGrpSpPr/>
          <p:nvPr/>
        </p:nvGrpSpPr>
        <p:grpSpPr>
          <a:xfrm>
            <a:off x="4233863" y="2035175"/>
            <a:ext cx="60325" cy="168275"/>
            <a:chOff x="0" y="0"/>
            <a:chExt cx="60592" cy="168796"/>
          </a:xfrm>
        </p:grpSpPr>
        <p:sp>
          <p:nvSpPr>
            <p:cNvPr id="115" name="Shape 87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16" name="Shape 879"/>
            <p:cNvSpPr/>
            <p:nvPr/>
          </p:nvSpPr>
          <p:spPr>
            <a:xfrm>
              <a:off x="0" y="8223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17" name="Shape 880"/>
            <p:cNvSpPr/>
            <p:nvPr/>
          </p:nvSpPr>
          <p:spPr>
            <a:xfrm>
              <a:off x="0" y="168796"/>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18" name="Group 117"/>
          <p:cNvGrpSpPr/>
          <p:nvPr/>
        </p:nvGrpSpPr>
        <p:grpSpPr>
          <a:xfrm>
            <a:off x="4233863" y="2035175"/>
            <a:ext cx="60325" cy="6350"/>
            <a:chOff x="0" y="0"/>
            <a:chExt cx="60604" cy="6058"/>
          </a:xfrm>
        </p:grpSpPr>
        <p:sp>
          <p:nvSpPr>
            <p:cNvPr id="119" name="Shape 867"/>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20" name="Group 119"/>
          <p:cNvGrpSpPr/>
          <p:nvPr/>
        </p:nvGrpSpPr>
        <p:grpSpPr>
          <a:xfrm>
            <a:off x="4233863" y="2035175"/>
            <a:ext cx="60325" cy="168275"/>
            <a:chOff x="0" y="0"/>
            <a:chExt cx="60592" cy="168795"/>
          </a:xfrm>
        </p:grpSpPr>
        <p:sp>
          <p:nvSpPr>
            <p:cNvPr id="121" name="Shape 88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22" name="Shape 888"/>
            <p:cNvSpPr/>
            <p:nvPr/>
          </p:nvSpPr>
          <p:spPr>
            <a:xfrm>
              <a:off x="0" y="8223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23" name="Shape 914"/>
            <p:cNvSpPr/>
            <p:nvPr/>
          </p:nvSpPr>
          <p:spPr>
            <a:xfrm>
              <a:off x="0" y="168795"/>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24" name="Group 123"/>
          <p:cNvGrpSpPr/>
          <p:nvPr/>
        </p:nvGrpSpPr>
        <p:grpSpPr>
          <a:xfrm>
            <a:off x="4233863" y="2035175"/>
            <a:ext cx="60325" cy="6350"/>
            <a:chOff x="0" y="0"/>
            <a:chExt cx="60592" cy="6058"/>
          </a:xfrm>
        </p:grpSpPr>
        <p:sp>
          <p:nvSpPr>
            <p:cNvPr id="125" name="Shape 95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26" name="Group 125"/>
          <p:cNvGrpSpPr/>
          <p:nvPr/>
        </p:nvGrpSpPr>
        <p:grpSpPr>
          <a:xfrm>
            <a:off x="4233863" y="2035175"/>
            <a:ext cx="60325" cy="6350"/>
            <a:chOff x="0" y="0"/>
            <a:chExt cx="60592" cy="6058"/>
          </a:xfrm>
        </p:grpSpPr>
        <p:sp>
          <p:nvSpPr>
            <p:cNvPr id="127" name="Shape 94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28" name="Group 127"/>
          <p:cNvGrpSpPr/>
          <p:nvPr/>
        </p:nvGrpSpPr>
        <p:grpSpPr>
          <a:xfrm>
            <a:off x="4233863" y="2035175"/>
            <a:ext cx="60325" cy="6350"/>
            <a:chOff x="0" y="0"/>
            <a:chExt cx="60592" cy="6058"/>
          </a:xfrm>
        </p:grpSpPr>
        <p:sp>
          <p:nvSpPr>
            <p:cNvPr id="129" name="Shape 94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30" name="Group 129"/>
          <p:cNvGrpSpPr/>
          <p:nvPr/>
        </p:nvGrpSpPr>
        <p:grpSpPr>
          <a:xfrm>
            <a:off x="4233863" y="2035175"/>
            <a:ext cx="60325" cy="6350"/>
            <a:chOff x="0" y="0"/>
            <a:chExt cx="60592" cy="6058"/>
          </a:xfrm>
        </p:grpSpPr>
        <p:sp>
          <p:nvSpPr>
            <p:cNvPr id="131" name="Shape 88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32" name="Group 131"/>
          <p:cNvGrpSpPr/>
          <p:nvPr/>
        </p:nvGrpSpPr>
        <p:grpSpPr>
          <a:xfrm>
            <a:off x="4233863" y="2035175"/>
            <a:ext cx="60325" cy="6350"/>
            <a:chOff x="0" y="0"/>
            <a:chExt cx="60592" cy="6058"/>
          </a:xfrm>
        </p:grpSpPr>
        <p:sp>
          <p:nvSpPr>
            <p:cNvPr id="133" name="Shape 89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34" name="Group 133"/>
          <p:cNvGrpSpPr/>
          <p:nvPr/>
        </p:nvGrpSpPr>
        <p:grpSpPr>
          <a:xfrm>
            <a:off x="4233863" y="2035175"/>
            <a:ext cx="60325" cy="6350"/>
            <a:chOff x="0" y="0"/>
            <a:chExt cx="60592" cy="6058"/>
          </a:xfrm>
        </p:grpSpPr>
        <p:sp>
          <p:nvSpPr>
            <p:cNvPr id="135" name="Shape 95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36" name="Group 135"/>
          <p:cNvGrpSpPr/>
          <p:nvPr/>
        </p:nvGrpSpPr>
        <p:grpSpPr>
          <a:xfrm>
            <a:off x="4233863" y="2035175"/>
            <a:ext cx="60325" cy="6350"/>
            <a:chOff x="0" y="0"/>
            <a:chExt cx="60592" cy="6058"/>
          </a:xfrm>
        </p:grpSpPr>
        <p:sp>
          <p:nvSpPr>
            <p:cNvPr id="137" name="Shape 94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38" name="Group 137"/>
          <p:cNvGrpSpPr/>
          <p:nvPr/>
        </p:nvGrpSpPr>
        <p:grpSpPr>
          <a:xfrm>
            <a:off x="4233863" y="2035175"/>
            <a:ext cx="60325" cy="6350"/>
            <a:chOff x="0" y="0"/>
            <a:chExt cx="60604" cy="6058"/>
          </a:xfrm>
        </p:grpSpPr>
        <p:sp>
          <p:nvSpPr>
            <p:cNvPr id="139" name="Shape 940"/>
            <p:cNvSpPr/>
            <p:nvPr/>
          </p:nvSpPr>
          <p:spPr>
            <a:xfrm>
              <a:off x="0" y="0"/>
              <a:ext cx="60604" cy="0"/>
            </a:xfrm>
            <a:custGeom>
              <a:avLst/>
              <a:gdLst/>
              <a:ahLst/>
              <a:cxnLst/>
              <a:rect l="0" t="0" r="0" b="0"/>
              <a:pathLst>
                <a:path w="60604">
                  <a:moveTo>
                    <a:pt x="0" y="0"/>
                  </a:moveTo>
                  <a:lnTo>
                    <a:pt x="60604"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0" name="Group 139"/>
          <p:cNvGrpSpPr/>
          <p:nvPr/>
        </p:nvGrpSpPr>
        <p:grpSpPr>
          <a:xfrm>
            <a:off x="4233863" y="2035175"/>
            <a:ext cx="60325" cy="6350"/>
            <a:chOff x="0" y="0"/>
            <a:chExt cx="60592" cy="6058"/>
          </a:xfrm>
        </p:grpSpPr>
        <p:sp>
          <p:nvSpPr>
            <p:cNvPr id="141" name="Shape 92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2" name="Group 141"/>
          <p:cNvGrpSpPr/>
          <p:nvPr/>
        </p:nvGrpSpPr>
        <p:grpSpPr>
          <a:xfrm>
            <a:off x="4233863" y="2035175"/>
            <a:ext cx="60325" cy="6350"/>
            <a:chOff x="0" y="0"/>
            <a:chExt cx="60592" cy="6058"/>
          </a:xfrm>
        </p:grpSpPr>
        <p:sp>
          <p:nvSpPr>
            <p:cNvPr id="143" name="Shape 94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4" name="Group 143"/>
          <p:cNvGrpSpPr/>
          <p:nvPr/>
        </p:nvGrpSpPr>
        <p:grpSpPr>
          <a:xfrm>
            <a:off x="4233863" y="2035175"/>
            <a:ext cx="60325" cy="6350"/>
            <a:chOff x="0" y="0"/>
            <a:chExt cx="60592" cy="6058"/>
          </a:xfrm>
        </p:grpSpPr>
        <p:sp>
          <p:nvSpPr>
            <p:cNvPr id="145" name="Shape 89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6" name="Group 145"/>
          <p:cNvGrpSpPr/>
          <p:nvPr/>
        </p:nvGrpSpPr>
        <p:grpSpPr>
          <a:xfrm>
            <a:off x="4233863" y="2035175"/>
            <a:ext cx="60325" cy="6350"/>
            <a:chOff x="0" y="0"/>
            <a:chExt cx="60592" cy="6058"/>
          </a:xfrm>
        </p:grpSpPr>
        <p:sp>
          <p:nvSpPr>
            <p:cNvPr id="147" name="Shape 89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48" name="Group 147"/>
          <p:cNvGrpSpPr/>
          <p:nvPr/>
        </p:nvGrpSpPr>
        <p:grpSpPr>
          <a:xfrm>
            <a:off x="4233863" y="2035175"/>
            <a:ext cx="60325" cy="77788"/>
            <a:chOff x="0" y="0"/>
            <a:chExt cx="60592" cy="77902"/>
          </a:xfrm>
        </p:grpSpPr>
        <p:sp>
          <p:nvSpPr>
            <p:cNvPr id="149" name="Shape 95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50" name="Shape 956"/>
            <p:cNvSpPr/>
            <p:nvPr/>
          </p:nvSpPr>
          <p:spPr>
            <a:xfrm>
              <a:off x="0" y="7790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51" name="Group 150"/>
          <p:cNvGrpSpPr/>
          <p:nvPr/>
        </p:nvGrpSpPr>
        <p:grpSpPr>
          <a:xfrm>
            <a:off x="4233863" y="2035175"/>
            <a:ext cx="60325" cy="77788"/>
            <a:chOff x="0" y="0"/>
            <a:chExt cx="60592" cy="77902"/>
          </a:xfrm>
        </p:grpSpPr>
        <p:sp>
          <p:nvSpPr>
            <p:cNvPr id="152" name="Shape 94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53" name="Shape 951"/>
            <p:cNvSpPr/>
            <p:nvPr/>
          </p:nvSpPr>
          <p:spPr>
            <a:xfrm>
              <a:off x="0" y="7790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54" name="Group 153"/>
          <p:cNvGrpSpPr/>
          <p:nvPr/>
        </p:nvGrpSpPr>
        <p:grpSpPr>
          <a:xfrm>
            <a:off x="4233863" y="2035175"/>
            <a:ext cx="60325" cy="6350"/>
            <a:chOff x="0" y="0"/>
            <a:chExt cx="60592" cy="6058"/>
          </a:xfrm>
        </p:grpSpPr>
        <p:sp>
          <p:nvSpPr>
            <p:cNvPr id="155" name="Shape 94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56" name="Group 155"/>
          <p:cNvGrpSpPr/>
          <p:nvPr/>
        </p:nvGrpSpPr>
        <p:grpSpPr>
          <a:xfrm>
            <a:off x="4233863" y="2035175"/>
            <a:ext cx="60325" cy="6350"/>
            <a:chOff x="0" y="0"/>
            <a:chExt cx="60592" cy="6058"/>
          </a:xfrm>
        </p:grpSpPr>
        <p:sp>
          <p:nvSpPr>
            <p:cNvPr id="157" name="Shape 92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58" name="Group 157"/>
          <p:cNvGrpSpPr/>
          <p:nvPr/>
        </p:nvGrpSpPr>
        <p:grpSpPr>
          <a:xfrm>
            <a:off x="4233863" y="2035175"/>
            <a:ext cx="60325" cy="77788"/>
            <a:chOff x="0" y="0"/>
            <a:chExt cx="60592" cy="77915"/>
          </a:xfrm>
        </p:grpSpPr>
        <p:sp>
          <p:nvSpPr>
            <p:cNvPr id="159" name="Shape 919"/>
            <p:cNvSpPr/>
            <p:nvPr/>
          </p:nvSpPr>
          <p:spPr>
            <a:xfrm>
              <a:off x="0" y="77915"/>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60" name="Shape 92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61" name="Group 160"/>
          <p:cNvGrpSpPr/>
          <p:nvPr/>
        </p:nvGrpSpPr>
        <p:grpSpPr>
          <a:xfrm>
            <a:off x="4233863" y="2035175"/>
            <a:ext cx="60325" cy="6350"/>
            <a:chOff x="0" y="0"/>
            <a:chExt cx="60592" cy="6058"/>
          </a:xfrm>
        </p:grpSpPr>
        <p:sp>
          <p:nvSpPr>
            <p:cNvPr id="162" name="Shape 89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63" name="Group 162"/>
          <p:cNvGrpSpPr/>
          <p:nvPr/>
        </p:nvGrpSpPr>
        <p:grpSpPr>
          <a:xfrm>
            <a:off x="4233863" y="2035175"/>
            <a:ext cx="60325" cy="82550"/>
            <a:chOff x="0" y="0"/>
            <a:chExt cx="60592" cy="82232"/>
          </a:xfrm>
        </p:grpSpPr>
        <p:sp>
          <p:nvSpPr>
            <p:cNvPr id="164" name="Shape 89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sp>
          <p:nvSpPr>
            <p:cNvPr id="165" name="Shape 915"/>
            <p:cNvSpPr/>
            <p:nvPr/>
          </p:nvSpPr>
          <p:spPr>
            <a:xfrm>
              <a:off x="0" y="82232"/>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66" name="Group 165"/>
          <p:cNvGrpSpPr/>
          <p:nvPr/>
        </p:nvGrpSpPr>
        <p:grpSpPr>
          <a:xfrm>
            <a:off x="4233863" y="2035175"/>
            <a:ext cx="60325" cy="6350"/>
            <a:chOff x="0" y="0"/>
            <a:chExt cx="60592" cy="6058"/>
          </a:xfrm>
        </p:grpSpPr>
        <p:sp>
          <p:nvSpPr>
            <p:cNvPr id="167" name="Shape 95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68" name="Group 167"/>
          <p:cNvGrpSpPr/>
          <p:nvPr/>
        </p:nvGrpSpPr>
        <p:grpSpPr>
          <a:xfrm>
            <a:off x="4233863" y="2035175"/>
            <a:ext cx="60325" cy="6350"/>
            <a:chOff x="0" y="0"/>
            <a:chExt cx="60592" cy="6058"/>
          </a:xfrm>
        </p:grpSpPr>
        <p:sp>
          <p:nvSpPr>
            <p:cNvPr id="169" name="Shape 95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70" name="Group 169"/>
          <p:cNvGrpSpPr/>
          <p:nvPr/>
        </p:nvGrpSpPr>
        <p:grpSpPr>
          <a:xfrm>
            <a:off x="4233863" y="2035175"/>
            <a:ext cx="60325" cy="6350"/>
            <a:chOff x="0" y="0"/>
            <a:chExt cx="60592" cy="6058"/>
          </a:xfrm>
        </p:grpSpPr>
        <p:sp>
          <p:nvSpPr>
            <p:cNvPr id="171" name="Shape 94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72" name="Group 171"/>
          <p:cNvGrpSpPr/>
          <p:nvPr/>
        </p:nvGrpSpPr>
        <p:grpSpPr>
          <a:xfrm>
            <a:off x="4233863" y="2035175"/>
            <a:ext cx="60325" cy="6350"/>
            <a:chOff x="0" y="0"/>
            <a:chExt cx="60592" cy="6058"/>
          </a:xfrm>
        </p:grpSpPr>
        <p:sp>
          <p:nvSpPr>
            <p:cNvPr id="173" name="Shape 95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74" name="Group 173"/>
          <p:cNvGrpSpPr/>
          <p:nvPr/>
        </p:nvGrpSpPr>
        <p:grpSpPr>
          <a:xfrm>
            <a:off x="4233863" y="2035175"/>
            <a:ext cx="60325" cy="6350"/>
            <a:chOff x="0" y="0"/>
            <a:chExt cx="60592" cy="6058"/>
          </a:xfrm>
        </p:grpSpPr>
        <p:sp>
          <p:nvSpPr>
            <p:cNvPr id="175" name="Shape 91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76" name="Group 175"/>
          <p:cNvGrpSpPr/>
          <p:nvPr/>
        </p:nvGrpSpPr>
        <p:grpSpPr>
          <a:xfrm>
            <a:off x="4233863" y="2035175"/>
            <a:ext cx="60325" cy="6350"/>
            <a:chOff x="0" y="0"/>
            <a:chExt cx="60592" cy="6058"/>
          </a:xfrm>
        </p:grpSpPr>
        <p:sp>
          <p:nvSpPr>
            <p:cNvPr id="177" name="Shape 91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78" name="Group 177"/>
          <p:cNvGrpSpPr/>
          <p:nvPr/>
        </p:nvGrpSpPr>
        <p:grpSpPr>
          <a:xfrm>
            <a:off x="4233863" y="2035175"/>
            <a:ext cx="60325" cy="6350"/>
            <a:chOff x="0" y="0"/>
            <a:chExt cx="60592" cy="6058"/>
          </a:xfrm>
        </p:grpSpPr>
        <p:sp>
          <p:nvSpPr>
            <p:cNvPr id="179" name="Shape 91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0" name="Group 179"/>
          <p:cNvGrpSpPr/>
          <p:nvPr/>
        </p:nvGrpSpPr>
        <p:grpSpPr>
          <a:xfrm>
            <a:off x="4233863" y="2035175"/>
            <a:ext cx="60325" cy="6350"/>
            <a:chOff x="0" y="0"/>
            <a:chExt cx="60592" cy="6058"/>
          </a:xfrm>
        </p:grpSpPr>
        <p:sp>
          <p:nvSpPr>
            <p:cNvPr id="181" name="Shape 84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2" name="Group 181"/>
          <p:cNvGrpSpPr/>
          <p:nvPr/>
        </p:nvGrpSpPr>
        <p:grpSpPr>
          <a:xfrm>
            <a:off x="4233863" y="2035175"/>
            <a:ext cx="60325" cy="6350"/>
            <a:chOff x="0" y="0"/>
            <a:chExt cx="60592" cy="6058"/>
          </a:xfrm>
        </p:grpSpPr>
        <p:sp>
          <p:nvSpPr>
            <p:cNvPr id="183" name="Shape 96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4" name="Group 183"/>
          <p:cNvGrpSpPr/>
          <p:nvPr/>
        </p:nvGrpSpPr>
        <p:grpSpPr>
          <a:xfrm>
            <a:off x="4233863" y="2035175"/>
            <a:ext cx="60325" cy="6350"/>
            <a:chOff x="0" y="0"/>
            <a:chExt cx="60592" cy="6058"/>
          </a:xfrm>
        </p:grpSpPr>
        <p:sp>
          <p:nvSpPr>
            <p:cNvPr id="185" name="Shape 95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6" name="Group 185"/>
          <p:cNvGrpSpPr/>
          <p:nvPr/>
        </p:nvGrpSpPr>
        <p:grpSpPr>
          <a:xfrm>
            <a:off x="4233863" y="2035175"/>
            <a:ext cx="60325" cy="6350"/>
            <a:chOff x="0" y="0"/>
            <a:chExt cx="60592" cy="6058"/>
          </a:xfrm>
        </p:grpSpPr>
        <p:sp>
          <p:nvSpPr>
            <p:cNvPr id="187" name="Shape 89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88" name="Group 187"/>
          <p:cNvGrpSpPr/>
          <p:nvPr/>
        </p:nvGrpSpPr>
        <p:grpSpPr>
          <a:xfrm>
            <a:off x="4233863" y="2035175"/>
            <a:ext cx="60325" cy="6350"/>
            <a:chOff x="0" y="0"/>
            <a:chExt cx="60592" cy="6058"/>
          </a:xfrm>
        </p:grpSpPr>
        <p:sp>
          <p:nvSpPr>
            <p:cNvPr id="189" name="Shape 89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90" name="Group 189"/>
          <p:cNvGrpSpPr/>
          <p:nvPr/>
        </p:nvGrpSpPr>
        <p:grpSpPr>
          <a:xfrm>
            <a:off x="4233863" y="2035175"/>
            <a:ext cx="60325" cy="6350"/>
            <a:chOff x="0" y="0"/>
            <a:chExt cx="60592" cy="6058"/>
          </a:xfrm>
        </p:grpSpPr>
        <p:sp>
          <p:nvSpPr>
            <p:cNvPr id="191" name="Shape 90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92" name="Group 191"/>
          <p:cNvGrpSpPr/>
          <p:nvPr/>
        </p:nvGrpSpPr>
        <p:grpSpPr>
          <a:xfrm>
            <a:off x="4233863" y="2035175"/>
            <a:ext cx="60325" cy="6350"/>
            <a:chOff x="0" y="0"/>
            <a:chExt cx="60592" cy="6058"/>
          </a:xfrm>
        </p:grpSpPr>
        <p:sp>
          <p:nvSpPr>
            <p:cNvPr id="193" name="Shape 90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94" name="Group 193"/>
          <p:cNvGrpSpPr/>
          <p:nvPr/>
        </p:nvGrpSpPr>
        <p:grpSpPr>
          <a:xfrm>
            <a:off x="4233863" y="2035175"/>
            <a:ext cx="60325" cy="6350"/>
            <a:chOff x="0" y="0"/>
            <a:chExt cx="60592" cy="6058"/>
          </a:xfrm>
        </p:grpSpPr>
        <p:sp>
          <p:nvSpPr>
            <p:cNvPr id="195" name="Shape 905"/>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96" name="Group 195"/>
          <p:cNvGrpSpPr/>
          <p:nvPr/>
        </p:nvGrpSpPr>
        <p:grpSpPr>
          <a:xfrm>
            <a:off x="4233863" y="2035175"/>
            <a:ext cx="60325" cy="6350"/>
            <a:chOff x="0" y="0"/>
            <a:chExt cx="60592" cy="6058"/>
          </a:xfrm>
        </p:grpSpPr>
        <p:sp>
          <p:nvSpPr>
            <p:cNvPr id="197" name="Shape 90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198" name="Group 197"/>
          <p:cNvGrpSpPr/>
          <p:nvPr/>
        </p:nvGrpSpPr>
        <p:grpSpPr>
          <a:xfrm>
            <a:off x="4233863" y="2035175"/>
            <a:ext cx="60325" cy="6350"/>
            <a:chOff x="0" y="0"/>
            <a:chExt cx="60592" cy="6058"/>
          </a:xfrm>
        </p:grpSpPr>
        <p:sp>
          <p:nvSpPr>
            <p:cNvPr id="199" name="Shape 911"/>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0" name="Group 199"/>
          <p:cNvGrpSpPr/>
          <p:nvPr/>
        </p:nvGrpSpPr>
        <p:grpSpPr>
          <a:xfrm>
            <a:off x="4233863" y="2035175"/>
            <a:ext cx="60325" cy="6350"/>
            <a:chOff x="0" y="0"/>
            <a:chExt cx="60592" cy="6058"/>
          </a:xfrm>
        </p:grpSpPr>
        <p:sp>
          <p:nvSpPr>
            <p:cNvPr id="201" name="Shape 84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2" name="Group 201"/>
          <p:cNvGrpSpPr/>
          <p:nvPr/>
        </p:nvGrpSpPr>
        <p:grpSpPr>
          <a:xfrm>
            <a:off x="4233863" y="2035175"/>
            <a:ext cx="60325" cy="6350"/>
            <a:chOff x="0" y="0"/>
            <a:chExt cx="60592" cy="6058"/>
          </a:xfrm>
        </p:grpSpPr>
        <p:sp>
          <p:nvSpPr>
            <p:cNvPr id="203" name="Shape 96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4" name="Group 203"/>
          <p:cNvGrpSpPr/>
          <p:nvPr/>
        </p:nvGrpSpPr>
        <p:grpSpPr>
          <a:xfrm>
            <a:off x="4233863" y="2035175"/>
            <a:ext cx="60325" cy="6350"/>
            <a:chOff x="0" y="0"/>
            <a:chExt cx="60592" cy="6058"/>
          </a:xfrm>
        </p:grpSpPr>
        <p:sp>
          <p:nvSpPr>
            <p:cNvPr id="205" name="Shape 95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6" name="Group 205"/>
          <p:cNvGrpSpPr/>
          <p:nvPr/>
        </p:nvGrpSpPr>
        <p:grpSpPr>
          <a:xfrm>
            <a:off x="4233863" y="2035175"/>
            <a:ext cx="60325" cy="6350"/>
            <a:chOff x="0" y="0"/>
            <a:chExt cx="60592" cy="6058"/>
          </a:xfrm>
        </p:grpSpPr>
        <p:sp>
          <p:nvSpPr>
            <p:cNvPr id="207" name="Shape 89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08" name="Group 207"/>
          <p:cNvGrpSpPr/>
          <p:nvPr/>
        </p:nvGrpSpPr>
        <p:grpSpPr>
          <a:xfrm>
            <a:off x="4233863" y="2035175"/>
            <a:ext cx="60325" cy="6350"/>
            <a:chOff x="0" y="0"/>
            <a:chExt cx="60592" cy="6058"/>
          </a:xfrm>
        </p:grpSpPr>
        <p:sp>
          <p:nvSpPr>
            <p:cNvPr id="209" name="Shape 898"/>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10" name="Group 209"/>
          <p:cNvGrpSpPr/>
          <p:nvPr/>
        </p:nvGrpSpPr>
        <p:grpSpPr>
          <a:xfrm>
            <a:off x="4233863" y="2035175"/>
            <a:ext cx="60325" cy="6350"/>
            <a:chOff x="0" y="0"/>
            <a:chExt cx="60592" cy="6058"/>
          </a:xfrm>
        </p:grpSpPr>
        <p:sp>
          <p:nvSpPr>
            <p:cNvPr id="211" name="Shape 90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12" name="Group 211"/>
          <p:cNvGrpSpPr/>
          <p:nvPr/>
        </p:nvGrpSpPr>
        <p:grpSpPr>
          <a:xfrm>
            <a:off x="4233863" y="2035175"/>
            <a:ext cx="60325" cy="6350"/>
            <a:chOff x="0" y="0"/>
            <a:chExt cx="60592" cy="6058"/>
          </a:xfrm>
        </p:grpSpPr>
        <p:sp>
          <p:nvSpPr>
            <p:cNvPr id="213" name="Shape 906"/>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14" name="Group 213"/>
          <p:cNvGrpSpPr/>
          <p:nvPr/>
        </p:nvGrpSpPr>
        <p:grpSpPr>
          <a:xfrm>
            <a:off x="4233863" y="2035175"/>
            <a:ext cx="60325" cy="6350"/>
            <a:chOff x="0" y="0"/>
            <a:chExt cx="60592" cy="6058"/>
          </a:xfrm>
        </p:grpSpPr>
        <p:sp>
          <p:nvSpPr>
            <p:cNvPr id="215" name="Shape 90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16" name="Group 215"/>
          <p:cNvGrpSpPr/>
          <p:nvPr/>
        </p:nvGrpSpPr>
        <p:grpSpPr>
          <a:xfrm>
            <a:off x="4233863" y="2035175"/>
            <a:ext cx="60325" cy="6350"/>
            <a:chOff x="0" y="0"/>
            <a:chExt cx="60592" cy="6058"/>
          </a:xfrm>
        </p:grpSpPr>
        <p:sp>
          <p:nvSpPr>
            <p:cNvPr id="217" name="Shape 91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18" name="Group 217"/>
          <p:cNvGrpSpPr/>
          <p:nvPr/>
        </p:nvGrpSpPr>
        <p:grpSpPr>
          <a:xfrm>
            <a:off x="4233863" y="2035175"/>
            <a:ext cx="60325" cy="6350"/>
            <a:chOff x="0" y="0"/>
            <a:chExt cx="60592" cy="6058"/>
          </a:xfrm>
        </p:grpSpPr>
        <p:sp>
          <p:nvSpPr>
            <p:cNvPr id="219" name="Shape 96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0" name="Group 219"/>
          <p:cNvGrpSpPr/>
          <p:nvPr/>
        </p:nvGrpSpPr>
        <p:grpSpPr>
          <a:xfrm>
            <a:off x="4233863" y="2035175"/>
            <a:ext cx="60325" cy="6350"/>
            <a:chOff x="0" y="0"/>
            <a:chExt cx="60592" cy="6058"/>
          </a:xfrm>
        </p:grpSpPr>
        <p:sp>
          <p:nvSpPr>
            <p:cNvPr id="221" name="Shape 96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2" name="Group 221"/>
          <p:cNvGrpSpPr/>
          <p:nvPr/>
        </p:nvGrpSpPr>
        <p:grpSpPr>
          <a:xfrm>
            <a:off x="4233863" y="2035175"/>
            <a:ext cx="60325" cy="6350"/>
            <a:chOff x="0" y="0"/>
            <a:chExt cx="60592" cy="6058"/>
          </a:xfrm>
        </p:grpSpPr>
        <p:sp>
          <p:nvSpPr>
            <p:cNvPr id="223" name="Shape 899"/>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4" name="Group 223"/>
          <p:cNvGrpSpPr/>
          <p:nvPr/>
        </p:nvGrpSpPr>
        <p:grpSpPr>
          <a:xfrm>
            <a:off x="4233863" y="2035175"/>
            <a:ext cx="60325" cy="6350"/>
            <a:chOff x="0" y="0"/>
            <a:chExt cx="60592" cy="6058"/>
          </a:xfrm>
        </p:grpSpPr>
        <p:sp>
          <p:nvSpPr>
            <p:cNvPr id="225" name="Shape 904"/>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6" name="Group 225"/>
          <p:cNvGrpSpPr/>
          <p:nvPr/>
        </p:nvGrpSpPr>
        <p:grpSpPr>
          <a:xfrm>
            <a:off x="4233863" y="2035175"/>
            <a:ext cx="60325" cy="6350"/>
            <a:chOff x="0" y="0"/>
            <a:chExt cx="60592" cy="6058"/>
          </a:xfrm>
        </p:grpSpPr>
        <p:sp>
          <p:nvSpPr>
            <p:cNvPr id="227" name="Shape 902"/>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28" name="Group 227"/>
          <p:cNvGrpSpPr/>
          <p:nvPr/>
        </p:nvGrpSpPr>
        <p:grpSpPr>
          <a:xfrm>
            <a:off x="4233863" y="2035175"/>
            <a:ext cx="60325" cy="6350"/>
            <a:chOff x="0" y="0"/>
            <a:chExt cx="60592" cy="6058"/>
          </a:xfrm>
        </p:grpSpPr>
        <p:sp>
          <p:nvSpPr>
            <p:cNvPr id="229" name="Shape 907"/>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30" name="Group 229"/>
          <p:cNvGrpSpPr/>
          <p:nvPr/>
        </p:nvGrpSpPr>
        <p:grpSpPr>
          <a:xfrm>
            <a:off x="4233863" y="2035175"/>
            <a:ext cx="60325" cy="6350"/>
            <a:chOff x="0" y="0"/>
            <a:chExt cx="60592" cy="6058"/>
          </a:xfrm>
        </p:grpSpPr>
        <p:sp>
          <p:nvSpPr>
            <p:cNvPr id="231" name="Shape 910"/>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grpSp>
        <p:nvGrpSpPr>
          <p:cNvPr id="232" name="Group 231"/>
          <p:cNvGrpSpPr/>
          <p:nvPr/>
        </p:nvGrpSpPr>
        <p:grpSpPr>
          <a:xfrm>
            <a:off x="4233863" y="2035175"/>
            <a:ext cx="60325" cy="6350"/>
            <a:chOff x="0" y="0"/>
            <a:chExt cx="60592" cy="6058"/>
          </a:xfrm>
        </p:grpSpPr>
        <p:sp>
          <p:nvSpPr>
            <p:cNvPr id="233" name="Shape 913"/>
            <p:cNvSpPr/>
            <p:nvPr/>
          </p:nvSpPr>
          <p:spPr>
            <a:xfrm>
              <a:off x="0" y="0"/>
              <a:ext cx="60592" cy="0"/>
            </a:xfrm>
            <a:custGeom>
              <a:avLst/>
              <a:gdLst/>
              <a:ahLst/>
              <a:cxnLst/>
              <a:rect l="0" t="0" r="0" b="0"/>
              <a:pathLst>
                <a:path w="60592">
                  <a:moveTo>
                    <a:pt x="0" y="0"/>
                  </a:moveTo>
                  <a:lnTo>
                    <a:pt x="60592" y="0"/>
                  </a:lnTo>
                </a:path>
              </a:pathLst>
            </a:custGeom>
            <a:ln w="6058" cap="flat">
              <a:miter lim="100000"/>
            </a:ln>
          </p:spPr>
          <p:style>
            <a:lnRef idx="1">
              <a:srgbClr val="000000"/>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3502358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548" y="365125"/>
            <a:ext cx="11153105" cy="6022796"/>
          </a:xfrm>
        </p:spPr>
        <p:txBody>
          <a:bodyPr>
            <a:normAutofit fontScale="90000"/>
          </a:bodyPr>
          <a:lstStyle/>
          <a:p>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Major </a:t>
            </a:r>
            <a:r>
              <a:rPr lang="en-US" sz="2700" b="1" dirty="0">
                <a:latin typeface="Times New Roman" panose="02020603050405020304" pitchFamily="18" charset="0"/>
                <a:cs typeface="Times New Roman" panose="02020603050405020304" pitchFamily="18" charset="0"/>
              </a:rPr>
              <a:t>sources of </a:t>
            </a:r>
            <a:r>
              <a:rPr lang="en-US" sz="2700" b="1" u="sng" dirty="0">
                <a:latin typeface="Times New Roman" panose="02020603050405020304" pitchFamily="18" charset="0"/>
                <a:cs typeface="Times New Roman" panose="02020603050405020304" pitchFamily="18" charset="0"/>
              </a:rPr>
              <a:t>power</a:t>
            </a:r>
            <a:r>
              <a:rPr lang="en-US" sz="2700" b="1" dirty="0">
                <a:latin typeface="Times New Roman" panose="02020603050405020304" pitchFamily="18" charset="0"/>
                <a:cs typeface="Times New Roman" panose="02020603050405020304" pitchFamily="18" charset="0"/>
              </a:rPr>
              <a:t> are obtained from </a:t>
            </a:r>
            <a:r>
              <a:rPr lang="en-US" sz="2700" b="1" u="sng" dirty="0">
                <a:latin typeface="Times New Roman" panose="02020603050405020304" pitchFamily="18" charset="0"/>
                <a:cs typeface="Times New Roman" panose="02020603050405020304" pitchFamily="18" charset="0"/>
              </a:rPr>
              <a:t>coal, oil and gases</a:t>
            </a:r>
            <a:r>
              <a:rPr lang="en-US" sz="2700" b="1" dirty="0" smtClean="0">
                <a:latin typeface="Times New Roman" panose="02020603050405020304" pitchFamily="18" charset="0"/>
                <a:cs typeface="Times New Roman" panose="02020603050405020304" pitchFamily="18" charset="0"/>
              </a:rPr>
              <a:t>.</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But most flexible and versatile source is </a:t>
            </a:r>
            <a:r>
              <a:rPr lang="en-US" sz="2700" b="1" u="sng" dirty="0">
                <a:latin typeface="Times New Roman" panose="02020603050405020304" pitchFamily="18" charset="0"/>
                <a:cs typeface="Times New Roman" panose="02020603050405020304" pitchFamily="18" charset="0"/>
              </a:rPr>
              <a:t>crude oil </a:t>
            </a:r>
            <a:r>
              <a:rPr lang="en-US" sz="2700" b="1" dirty="0">
                <a:latin typeface="Times New Roman" panose="02020603050405020304" pitchFamily="18" charset="0"/>
                <a:cs typeface="Times New Roman" panose="02020603050405020304" pitchFamily="18" charset="0"/>
              </a:rPr>
              <a:t>which is used in almost all the places </a:t>
            </a:r>
            <a:r>
              <a:rPr lang="en-US" sz="2700" b="1" u="sng" dirty="0">
                <a:latin typeface="Times New Roman" panose="02020603050405020304" pitchFamily="18" charset="0"/>
                <a:cs typeface="Times New Roman" panose="02020603050405020304" pitchFamily="18" charset="0"/>
              </a:rPr>
              <a:t>to produce the energy </a:t>
            </a:r>
            <a:r>
              <a:rPr lang="en-US" sz="2700" b="1" dirty="0">
                <a:latin typeface="Times New Roman" panose="02020603050405020304" pitchFamily="18" charset="0"/>
                <a:cs typeface="Times New Roman" panose="02020603050405020304" pitchFamily="18" charset="0"/>
              </a:rPr>
              <a:t>whether it’s for mechanical, thermal or electrical.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Considering its effect taken place on engine turbine (such as in aircraft) or its components, it is required to </a:t>
            </a:r>
            <a:r>
              <a:rPr lang="en-US" sz="2700" b="1" u="sng" dirty="0" smtClean="0">
                <a:latin typeface="Times New Roman" panose="02020603050405020304" pitchFamily="18" charset="0"/>
                <a:cs typeface="Times New Roman" panose="02020603050405020304" pitchFamily="18" charset="0"/>
              </a:rPr>
              <a:t>enhance or elevate in material properties </a:t>
            </a:r>
            <a:r>
              <a:rPr lang="en-US" sz="2700" b="1" dirty="0" smtClean="0">
                <a:latin typeface="Times New Roman" panose="02020603050405020304" pitchFamily="18" charset="0"/>
                <a:cs typeface="Times New Roman" panose="02020603050405020304" pitchFamily="18" charset="0"/>
              </a:rPr>
              <a:t>used currently.</a:t>
            </a:r>
            <a:br>
              <a:rPr lang="en-US" sz="2700" b="1" dirty="0" smtClean="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Consequently this leads </a:t>
            </a:r>
            <a:r>
              <a:rPr lang="en-US" sz="2700" b="1" dirty="0" smtClean="0">
                <a:latin typeface="Times New Roman" panose="02020603050405020304" pitchFamily="18" charset="0"/>
                <a:cs typeface="Times New Roman" panose="02020603050405020304" pitchFamily="18" charset="0"/>
              </a:rPr>
              <a:t>us to </a:t>
            </a:r>
            <a:r>
              <a:rPr lang="en-US" sz="2700" b="1" u="sng" dirty="0">
                <a:latin typeface="Times New Roman" panose="02020603050405020304" pitchFamily="18" charset="0"/>
                <a:cs typeface="Times New Roman" panose="02020603050405020304" pitchFamily="18" charset="0"/>
              </a:rPr>
              <a:t>a </a:t>
            </a:r>
            <a:r>
              <a:rPr lang="en-US" sz="2700" b="1" u="sng" dirty="0" smtClean="0">
                <a:latin typeface="Times New Roman" panose="02020603050405020304" pitchFamily="18" charset="0"/>
                <a:cs typeface="Times New Roman" panose="02020603050405020304" pitchFamily="18" charset="0"/>
              </a:rPr>
              <a:t>field of </a:t>
            </a:r>
            <a:r>
              <a:rPr lang="en-US" sz="2700" b="1" u="sng" dirty="0">
                <a:latin typeface="Times New Roman" panose="02020603050405020304" pitchFamily="18" charset="0"/>
                <a:cs typeface="Times New Roman" panose="02020603050405020304" pitchFamily="18" charset="0"/>
              </a:rPr>
              <a:t>materials </a:t>
            </a:r>
            <a:r>
              <a:rPr lang="en-US" sz="2700" b="1" dirty="0">
                <a:latin typeface="Times New Roman" panose="02020603050405020304" pitchFamily="18" charset="0"/>
                <a:cs typeface="Times New Roman" panose="02020603050405020304" pitchFamily="18" charset="0"/>
              </a:rPr>
              <a:t>that contributes in building gas turbine engines with high power ratings and efficiency </a:t>
            </a:r>
            <a:r>
              <a:rPr lang="en-US" sz="2700" b="1" dirty="0" smtClean="0">
                <a:latin typeface="Times New Roman" panose="02020603050405020304" pitchFamily="18" charset="0"/>
                <a:cs typeface="Times New Roman" panose="02020603050405020304" pitchFamily="18" charset="0"/>
              </a:rPr>
              <a:t>levels.</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Gas turbine engines are widely used in </a:t>
            </a:r>
            <a:r>
              <a:rPr lang="en-US" sz="2700" b="1" u="sng" dirty="0">
                <a:latin typeface="Times New Roman" panose="02020603050405020304" pitchFamily="18" charset="0"/>
                <a:cs typeface="Times New Roman" panose="02020603050405020304" pitchFamily="18" charset="0"/>
              </a:rPr>
              <a:t>aircraft applications </a:t>
            </a:r>
            <a:r>
              <a:rPr lang="en-US" sz="2700" b="1" dirty="0">
                <a:latin typeface="Times New Roman" panose="02020603050405020304" pitchFamily="18" charset="0"/>
                <a:cs typeface="Times New Roman" panose="02020603050405020304" pitchFamily="18" charset="0"/>
              </a:rPr>
              <a:t>as well as </a:t>
            </a:r>
            <a:r>
              <a:rPr lang="en-US" sz="2700" b="1" u="sng" dirty="0">
                <a:latin typeface="Times New Roman" panose="02020603050405020304" pitchFamily="18" charset="0"/>
                <a:cs typeface="Times New Roman" panose="02020603050405020304" pitchFamily="18" charset="0"/>
              </a:rPr>
              <a:t>land based applications</a:t>
            </a:r>
            <a:r>
              <a:rPr lang="en-US" sz="2700" b="1" dirty="0">
                <a:latin typeface="Times New Roman" panose="02020603050405020304" pitchFamily="18" charset="0"/>
                <a:cs typeface="Times New Roman" panose="02020603050405020304" pitchFamily="18" charset="0"/>
              </a:rPr>
              <a:t> for producing power in contrast manner. </a:t>
            </a: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700" b="1" u="sng" dirty="0">
                <a:latin typeface="Times New Roman" panose="02020603050405020304" pitchFamily="18" charset="0"/>
                <a:cs typeface="Times New Roman" panose="02020603050405020304" pitchFamily="18" charset="0"/>
              </a:rPr>
              <a:t>Advancements i</a:t>
            </a:r>
            <a:r>
              <a:rPr lang="en-US" sz="2700" b="1" dirty="0">
                <a:latin typeface="Times New Roman" panose="02020603050405020304" pitchFamily="18" charset="0"/>
                <a:cs typeface="Times New Roman" panose="02020603050405020304" pitchFamily="18" charset="0"/>
              </a:rPr>
              <a:t>n gas turbine materials played a vital role. i.e. with higher capability to </a:t>
            </a:r>
            <a:r>
              <a:rPr lang="en-US" sz="2700" b="1" u="sng" dirty="0">
                <a:latin typeface="Times New Roman" panose="02020603050405020304" pitchFamily="18" charset="0"/>
                <a:cs typeface="Times New Roman" panose="02020603050405020304" pitchFamily="18" charset="0"/>
              </a:rPr>
              <a:t>withstand elevated temperature service</a:t>
            </a:r>
            <a:r>
              <a:rPr lang="en-US" sz="2700" b="1" dirty="0">
                <a:latin typeface="Times New Roman" panose="02020603050405020304" pitchFamily="18" charset="0"/>
                <a:cs typeface="Times New Roman" panose="02020603050405020304" pitchFamily="18" charset="0"/>
              </a:rPr>
              <a:t>, higher the </a:t>
            </a:r>
            <a:r>
              <a:rPr lang="en-US" sz="2700" b="1" u="sng" dirty="0">
                <a:latin typeface="Times New Roman" panose="02020603050405020304" pitchFamily="18" charset="0"/>
                <a:cs typeface="Times New Roman" panose="02020603050405020304" pitchFamily="18" charset="0"/>
              </a:rPr>
              <a:t>engine </a:t>
            </a:r>
            <a:r>
              <a:rPr lang="en-US" sz="2700" b="1" u="sng" dirty="0" smtClean="0">
                <a:latin typeface="Times New Roman" panose="02020603050405020304" pitchFamily="18" charset="0"/>
                <a:cs typeface="Times New Roman" panose="02020603050405020304" pitchFamily="18" charset="0"/>
              </a:rPr>
              <a:t>efficiency,</a:t>
            </a:r>
            <a:r>
              <a:rPr lang="en-US" sz="2700" b="1" dirty="0" smtClean="0">
                <a:latin typeface="Times New Roman" panose="02020603050405020304" pitchFamily="18" charset="0"/>
                <a:cs typeface="Times New Roman" panose="02020603050405020304" pitchFamily="18" charset="0"/>
              </a:rPr>
              <a:t> etc.</a:t>
            </a:r>
            <a:br>
              <a:rPr lang="en-US" sz="2700" b="1" dirty="0" smtClean="0">
                <a:latin typeface="Times New Roman" panose="02020603050405020304" pitchFamily="18" charset="0"/>
                <a:cs typeface="Times New Roman" panose="02020603050405020304" pitchFamily="18" charset="0"/>
              </a:rPr>
            </a:br>
            <a:r>
              <a:rPr lang="en-US" sz="2700" b="1" dirty="0">
                <a:latin typeface="Times New Roman" panose="02020603050405020304" pitchFamily="18" charset="0"/>
                <a:cs typeface="Times New Roman" panose="02020603050405020304" pitchFamily="18" charset="0"/>
              </a:rPr>
              <a:t/>
            </a:r>
            <a:br>
              <a:rPr lang="en-US" sz="2700" b="1" dirty="0">
                <a:latin typeface="Times New Roman" panose="02020603050405020304" pitchFamily="18" charset="0"/>
                <a:cs typeface="Times New Roman" panose="02020603050405020304" pitchFamily="18" charset="0"/>
              </a:rPr>
            </a:br>
            <a:r>
              <a:rPr lang="en-US" sz="2700" b="1" dirty="0" smtClean="0">
                <a:latin typeface="Times New Roman" panose="02020603050405020304" pitchFamily="18" charset="0"/>
                <a:cs typeface="Times New Roman" panose="02020603050405020304" pitchFamily="18" charset="0"/>
              </a:rPr>
              <a:t/>
            </a:r>
            <a:br>
              <a:rPr lang="en-US" sz="27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9073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65125"/>
            <a:ext cx="10515600" cy="6035675"/>
          </a:xfrm>
          <a:prstGeom prst="rect">
            <a:avLst/>
          </a:prstGeom>
        </p:spPr>
      </p:pic>
    </p:spTree>
    <p:extLst>
      <p:ext uri="{BB962C8B-B14F-4D97-AF65-F5344CB8AC3E}">
        <p14:creationId xmlns:p14="http://schemas.microsoft.com/office/powerpoint/2010/main" val="5615622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231" y="236337"/>
            <a:ext cx="10515600" cy="6228857"/>
          </a:xfrm>
        </p:spPr>
        <p:txBody>
          <a:bodyPr>
            <a:normAutofit fontScale="90000"/>
          </a:bodyPr>
          <a:lstStyle/>
          <a:p>
            <a:r>
              <a:rPr lang="en-US" sz="2400" b="1" dirty="0">
                <a:latin typeface="Times New Roman" panose="02020603050405020304" pitchFamily="18" charset="0"/>
                <a:cs typeface="Times New Roman" panose="02020603050405020304" pitchFamily="18" charset="0"/>
              </a:rPr>
              <a:t>A wide variety of </a:t>
            </a:r>
            <a:r>
              <a:rPr lang="en-US" sz="2400" b="1" u="sng" dirty="0">
                <a:latin typeface="Times New Roman" panose="02020603050405020304" pitchFamily="18" charset="0"/>
                <a:cs typeface="Times New Roman" panose="02020603050405020304" pitchFamily="18" charset="0"/>
              </a:rPr>
              <a:t>high performance materials-special steels and super alloys </a:t>
            </a:r>
            <a:r>
              <a:rPr lang="en-US" sz="2400" b="1" dirty="0">
                <a:latin typeface="Times New Roman" panose="02020603050405020304" pitchFamily="18" charset="0"/>
                <a:cs typeface="Times New Roman" panose="02020603050405020304" pitchFamily="18" charset="0"/>
              </a:rPr>
              <a:t>is used for construction of gas turbines.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The gas turbine engine simply works on open </a:t>
            </a:r>
            <a:r>
              <a:rPr lang="en-US" sz="2400" b="1" dirty="0" smtClean="0">
                <a:latin typeface="Times New Roman" panose="02020603050405020304" pitchFamily="18" charset="0"/>
                <a:cs typeface="Times New Roman" panose="02020603050405020304" pitchFamily="18" charset="0"/>
              </a:rPr>
              <a:t>Brayton </a:t>
            </a:r>
            <a:r>
              <a:rPr lang="en-US" sz="2400" b="1" dirty="0">
                <a:latin typeface="Times New Roman" panose="02020603050405020304" pitchFamily="18" charset="0"/>
                <a:cs typeface="Times New Roman" panose="02020603050405020304" pitchFamily="18" charset="0"/>
              </a:rPr>
              <a:t>cycle in which the working fluid requires a compression, ignition, and expansion in different chambers for producing thrust.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u="sng" dirty="0" smtClean="0">
                <a:latin typeface="Times New Roman" panose="02020603050405020304" pitchFamily="18" charset="0"/>
                <a:cs typeface="Times New Roman" panose="02020603050405020304" pitchFamily="18" charset="0"/>
              </a:rPr>
              <a:t/>
            </a:r>
            <a:br>
              <a:rPr lang="en-US" sz="2400" b="1" u="sng"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The three main components are a </a:t>
            </a:r>
            <a:r>
              <a:rPr lang="en-US" sz="2400" b="1" u="sng" dirty="0">
                <a:latin typeface="Times New Roman" panose="02020603050405020304" pitchFamily="18" charset="0"/>
                <a:cs typeface="Times New Roman" panose="02020603050405020304" pitchFamily="18" charset="0"/>
              </a:rPr>
              <a:t>compressor</a:t>
            </a:r>
            <a:r>
              <a:rPr lang="en-US"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combustion chamber </a:t>
            </a:r>
            <a:r>
              <a:rPr lang="en-US" sz="2400" b="1" dirty="0">
                <a:latin typeface="Times New Roman" panose="02020603050405020304" pitchFamily="18" charset="0"/>
                <a:cs typeface="Times New Roman" panose="02020603050405020304" pitchFamily="18" charset="0"/>
              </a:rPr>
              <a:t>and </a:t>
            </a:r>
            <a:r>
              <a:rPr lang="en-US" sz="2400" b="1" u="sng" dirty="0">
                <a:latin typeface="Times New Roman" panose="02020603050405020304" pitchFamily="18" charset="0"/>
                <a:cs typeface="Times New Roman" panose="02020603050405020304" pitchFamily="18" charset="0"/>
              </a:rPr>
              <a:t>turbin</a:t>
            </a:r>
            <a:r>
              <a:rPr lang="en-US" sz="2400" b="1" dirty="0">
                <a:latin typeface="Times New Roman" panose="02020603050405020304" pitchFamily="18" charset="0"/>
                <a:cs typeface="Times New Roman" panose="02020603050405020304" pitchFamily="18" charset="0"/>
              </a:rPr>
              <a:t>e, connected together as shown diagrammatically in </a:t>
            </a:r>
            <a:r>
              <a:rPr lang="en-US" sz="2400" b="1" dirty="0" smtClean="0">
                <a:latin typeface="Times New Roman" panose="02020603050405020304" pitchFamily="18" charset="0"/>
                <a:cs typeface="Times New Roman" panose="02020603050405020304" pitchFamily="18" charset="0"/>
              </a:rPr>
              <a:t>Fig.1.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en-US" sz="2400" b="1" u="sng" dirty="0">
                <a:latin typeface="Times New Roman" panose="02020603050405020304" pitchFamily="18" charset="0"/>
                <a:cs typeface="Times New Roman" panose="02020603050405020304" pitchFamily="18" charset="0"/>
              </a:rPr>
              <a:t/>
            </a:r>
            <a:br>
              <a:rPr lang="en-US" sz="2400" b="1" u="sng" dirty="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                                              </a:t>
            </a:r>
            <a:r>
              <a:rPr lang="en-US" sz="2400" b="1" dirty="0" smtClean="0"/>
              <a:t>Fig.1</a:t>
            </a:r>
            <a:r>
              <a:rPr lang="en-US" sz="2400" b="1" dirty="0"/>
              <a:t>: Simple Gas Turbine System</a:t>
            </a:r>
            <a:endParaRPr lang="en-US" sz="2400" b="1" dirty="0">
              <a:latin typeface="Times New Roman" panose="02020603050405020304" pitchFamily="18" charset="0"/>
              <a:cs typeface="Times New Roman" panose="02020603050405020304" pitchFamily="18" charset="0"/>
            </a:endParaRPr>
          </a:p>
        </p:txBody>
      </p:sp>
      <p:grpSp>
        <p:nvGrpSpPr>
          <p:cNvPr id="3" name="Group 2"/>
          <p:cNvGrpSpPr/>
          <p:nvPr/>
        </p:nvGrpSpPr>
        <p:grpSpPr>
          <a:xfrm>
            <a:off x="2734615" y="3309871"/>
            <a:ext cx="6516710" cy="2408350"/>
            <a:chOff x="0" y="0"/>
            <a:chExt cx="4538345" cy="1170305"/>
          </a:xfrm>
        </p:grpSpPr>
        <p:pic>
          <p:nvPicPr>
            <p:cNvPr id="4" name="Picture 3"/>
            <p:cNvPicPr/>
            <p:nvPr/>
          </p:nvPicPr>
          <p:blipFill>
            <a:blip r:embed="rId2"/>
            <a:stretch>
              <a:fillRect/>
            </a:stretch>
          </p:blipFill>
          <p:spPr>
            <a:xfrm>
              <a:off x="0" y="0"/>
              <a:ext cx="4538345" cy="1170305"/>
            </a:xfrm>
            <a:prstGeom prst="rect">
              <a:avLst/>
            </a:prstGeom>
          </p:spPr>
        </p:pic>
        <p:sp>
          <p:nvSpPr>
            <p:cNvPr id="5" name="Rectangle 4"/>
            <p:cNvSpPr/>
            <p:nvPr/>
          </p:nvSpPr>
          <p:spPr>
            <a:xfrm>
              <a:off x="2262505" y="707207"/>
              <a:ext cx="42058" cy="186236"/>
            </a:xfrm>
            <a:prstGeom prst="rect">
              <a:avLst/>
            </a:prstGeom>
            <a:ln>
              <a:noFill/>
            </a:ln>
          </p:spPr>
          <p:txBody>
            <a:bodyPr vert="horz" lIns="0" tIns="0" rIns="0" bIns="0" rtlCol="0">
              <a:noAutofit/>
            </a:bodyPr>
            <a:lstStyle/>
            <a:p>
              <a:pPr marL="0" marR="0" indent="0" algn="l">
                <a:lnSpc>
                  <a:spcPct val="107000"/>
                </a:lnSpc>
                <a:spcBef>
                  <a:spcPts val="0"/>
                </a:spcBef>
                <a:spcAft>
                  <a:spcPts val="800"/>
                </a:spcAft>
              </a:pPr>
              <a:r>
                <a:rPr lang="en-US" sz="1000">
                  <a:solidFill>
                    <a:srgbClr val="000000"/>
                  </a:solidFill>
                  <a:effectLst/>
                  <a:latin typeface="Times New Roman" panose="02020603050405020304" pitchFamily="18" charset="0"/>
                  <a:ea typeface="Times New Roman" panose="02020603050405020304" pitchFamily="18" charset="0"/>
                </a:rPr>
                <a:t> </a:t>
              </a:r>
            </a:p>
          </p:txBody>
        </p:sp>
      </p:grpSp>
    </p:spTree>
    <p:extLst>
      <p:ext uri="{BB962C8B-B14F-4D97-AF65-F5344CB8AC3E}">
        <p14:creationId xmlns:p14="http://schemas.microsoft.com/office/powerpoint/2010/main" val="1211530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descr="نتيجة بحث الصور عن ‪images for gas turbine combusto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39843"/>
            <a:ext cx="10515600" cy="6618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1307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915</TotalTime>
  <Words>689</Words>
  <Application>Microsoft Office PowerPoint</Application>
  <PresentationFormat>Widescreen</PresentationFormat>
  <Paragraphs>304</Paragraphs>
  <Slides>48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Book Antiqua</vt:lpstr>
      <vt:lpstr>Calibri</vt:lpstr>
      <vt:lpstr>Calibri Light</vt:lpstr>
      <vt:lpstr>Times New Roman</vt:lpstr>
      <vt:lpstr>Office Theme</vt:lpstr>
      <vt:lpstr>PowerPoint Presentation</vt:lpstr>
      <vt:lpstr>PowerPoint Presentation</vt:lpstr>
      <vt:lpstr> Lecture title:          Materials Used in Gas Turbine Engines   Aim of Lecture:   An overview on various materials and their applicability for different components of gas turbine for the purpose of enhancing the performance, reliability and durability.</vt:lpstr>
      <vt:lpstr>Selection of material is prime requirement during design of gas turbine engine components, since the selection of proper material can enhance the life of component in gas turbine engine.    Temperature limitations is one of the most crucial limiting factors to gas turbine efficiencies and performance.   At high temperature, some material fails to maintain its strengths due to  varying criteria in gas turbines individual components materials selection. So, this is the most difficult tasks.   Also materials and alloys used for high temperatures applications are generally very costly than others. </vt:lpstr>
      <vt:lpstr>High-Temperature Alloys</vt:lpstr>
      <vt:lpstr>    Major sources of power are obtained from coal, oil and gases.  But most flexible and versatile source is crude oil which is used in almost all the places to produce the energy whether it’s for mechanical, thermal or electrical.   Considering its effect taken place on engine turbine (such as in aircraft) or its components, it is required to enhance or elevate in material properties used currently.  Consequently this leads us to a field of materials that contributes in building gas turbine engines with high power ratings and efficiency levels.  Gas turbine engines are widely used in aircraft applications as well as land based applications for producing power in contrast manner.    Advancements in gas turbine materials played a vital role. i.e. with higher capability to withstand elevated temperature service, higher the engine efficiency, etc.    </vt:lpstr>
      <vt:lpstr>PowerPoint Presentation</vt:lpstr>
      <vt:lpstr>A wide variety of high performance materials-special steels and super alloys is used for construction of gas turbines.   The gas turbine engine simply works on open Brayton cycle in which the working fluid requires a compression, ignition, and expansion in different chambers for producing thrust.   The three main components are a compressor, combustion chamber and turbine, connected together as shown diagrammatically in Fig.1.                                                          Fig.1: Simple Gas Turbine System</vt:lpstr>
      <vt:lpstr>PowerPoint Presentation</vt:lpstr>
      <vt:lpstr>      </vt:lpstr>
      <vt:lpstr>PowerPoint Presentation</vt:lpstr>
      <vt:lpstr>In the early years of turbine development, increases in blade alloy temperature from the blade alloy temperature capability accounted for the majority of the firing temperature increase until air-cooling was introduced, which decoupled firing temperature from the blade metal temperature.   Also, as the metal temperature approached the 16000F (8700C) range, hot corrosion of blades became more life limiting than strength until the introduction of protective coatings.  During the 1980s, emphasis turned towards two major areas: improved material technology, to achieve greater blade alloy capability without sacrificing alloy corrosion resistance and advanced, highly sophisticated air cooling technology to achieve the firing temperature capability required for the new generation of gas turbines.   The use of steam cooling to further increase combined-cycle efficiencies in combustors was introduced in the mid to late 1990s.  Steam cooling in blades and nozzles were introduced in commercial operation in the year 2002.</vt:lpstr>
      <vt:lpstr>The composition of the new and conventional alloys throughout the turbine is shown in the Table 1. This Table describes materials used in the high temperature turbines.                                      Table 1: High Temperature Alloys Used in Different Components of Gas Turbine</vt:lpstr>
      <vt:lpstr>Table 2 shows the  severity of the different surface-related problems for gas turbine applications.                       Table 2: Severity of the different surface-related problems for gas turbine applications  </vt:lpstr>
      <vt:lpstr>1) Material Used in Gas Turbine Blades:  Turbine Blades of a gas turbine engine are very prone to damage from flying debris, moreover they also sustain thermal stresses and local overheating on their surface of gases that are coming out from combustion chambers.   So, the use of titanium or its alloy is very meaningful because it has a great strength, durability and having such a properties that makes it useful in construction of turbine blades.   Titanium is also up to 40 percent less dense than any other material giving a high enough strength to weight ratio.   This means that a small quantity of it has an equal strength of a larger quantity of such a nickel or aluminum based alloy.    In order to overcome these difficulties the application of advanced and modern alloys or super alloys is being introduced in aviation industries.</vt:lpstr>
      <vt:lpstr>PowerPoint Presentation</vt:lpstr>
      <vt:lpstr>Titanium is very easily forged and cast into various forms.   Also, its alloys are very resistive against corrosion and oxidation changes occurring in environment.   The modern technology of manufacturing the turbine blade is also uses the alloy grain in the single crystal blade which increases its elastic properties and in turn, the natural vibration frequencies of blade can be controlled.   However, the biggest change has occurred in the nickel, where high levels of tungsten and rhenium are present.   These elements are very effective in solution strengthening.  An important recent contribution has come from the alignment of the alloy grain in the single crystal blade, which has allowed the elastic properties of the material to be controlled more closely.   These properties in turn control the natural vibration frequencies of the blade.</vt:lpstr>
      <vt:lpstr>PowerPoint Presentation</vt:lpstr>
      <vt:lpstr>PowerPoint Presentation</vt:lpstr>
      <vt:lpstr>To achieve increased creep strength, successively higher levels of alloying additions (Al, Ti, Ta, Re, W) have been used to increase the levels of precipitate and substitution strengthening.   However, as the level of alloying has increased, the chromium additions have had to be significantly reduced to offset the increased tendency to reduce the limit ductility and reduced strength.   Reduced chromium levels also significantly reduce the corrosion resistance of the alloys.   This has necessitated the development of a series of protective coating systems.   The coatings are applied to provide increased component lifetimes but they often demonstrate low strain to failure properties that can impact upon the thermo mechanical fatigue endurance.   Alloys have been developed with varying degrees of success, however significant work is needed in this field to develop alloy systems that address not only the alloy, but its coating. </vt:lpstr>
      <vt:lpstr>PowerPoint Presentation</vt:lpstr>
      <vt:lpstr>There is a large scope in industrial gas turbines for continued incremental development of Ni based alloys and coatings for the short and medium term.       2) Material Used in Turbine Wheels:  The main functions of a turbine disc are to locate the rotor blades within the hot gas path and to transmit the power generated to the drive shaft.   To avoid excessive wear, vibration and poor efficiency, this must be achieved with great accuracy, whilst withstanding the thermal, vibration and centrifugal stresses imposed during operation, as well as axial loadings arising from the blade set.   Creep and low cycle fatigue resistance are the principal properties controlling turbine disc life and to meet the operational parameters requires high integrity advanced materials having a balance of key properties:   * High stiffness and tensile strength to ensure accurate blade location and  resistance to over speed burst failure.      * High fatigue strength and resistance to crack propagation to prevent crack initiation and subsequent growth during repeated engine cycling.        </vt:lpstr>
      <vt:lpstr>PowerPoint Presentation</vt:lpstr>
      <vt:lpstr>The composition of the new and conventional alloys throughout the turbine is shown in the Table 1. This Table describes materials used in the high temperature turbines.                                      Table 1: High Temperature Alloys Used in Different Components of Gas Turbine</vt:lpstr>
      <vt:lpstr> * Creep strength to avoid distortion and growth at high temperature regions of the disc.     * Resistance to high temperature oxidation and hot corrosion attack and the ability to withstand fretting damage at mechanical fixings.   The stress rupture properties of this alloy are shown in figure 1 and 2.                                               Figure 1: Turbine Wheel Alloys stress rupture comparison  </vt:lpstr>
      <vt:lpstr>                                   Figure 2: Turbine Wheel Alloys tensile yield strength Comparison  </vt:lpstr>
      <vt:lpstr>Various alloys used for turbine wheel:                                     Alloy 718 Nickel-Based Alloy   This nickel-based, precipitation hardened alloy is the newest being developed for the next generation of frame type gas turbine machines.   This alloy has been used for wheels in aircraft turbines for more than 20 years.   Alloys 718 contains a high concentrations of alloying elements and is therefore difficult to produce very large ingot sizes needed for the large frame type turbine wheel and spacer forgings.  </vt:lpstr>
      <vt:lpstr>                                Alloy 706 Nickel-based Alloy   This nickel based, precipitation hardened alloy is being used in the large frame type units. It offers a very significant increase in stress rupture and tensile yield strength compared to the other wheel alloys.   This alloy is similar to Alloy 718, but contains somewhat lower concentrations of alloying elements, and is therefore easier to produce in the very large ingots sizes needed for the large frame type gas turbines.  </vt:lpstr>
      <vt:lpstr>                                                    Cr-Mo-V Alloy  Turbine wheels and spacers having single shaft heavy duty gas turbines are made of Cr-1%, Mo1.25%, and V-0.25% steel.   This alloy is used in the quenched and tempered condition to enhance more toughness.   Stress rupture strength of the periphery is controlled by providing extra stock at the periphery to produce a slower cooling rate during quenching.  </vt:lpstr>
      <vt:lpstr>                                                      Cr Alloys This Category of alloys has a combination of properties that makes it especially valuable for turbine wheels.   These properties include good ductility at high-strength levels, uniform properties throughout thick sections and favorable strength at temperatures up to about 900°F (482ºC).   Alloy M-152 is a 2-3% nickel-containing member of the 12Cr family of alloys.   It features outstanding fracture toughness in addition to the properties common to other 12Cr alloys.   Alloys M-152 is intermediate in rupture strength, between Cr-Mo-Vo and A286 alloy and has higher tensile strength than either one.  </vt:lpstr>
      <vt:lpstr>                                                   A286 Alloy  It is an austenitic iron base alloy that has been used for years in aircraft engine applications.   Its use for industrial gas turbines started about 1965 Era, when technological advances made the production of sound ingots sufficient in size to produce these wheels possible.  </vt:lpstr>
      <vt:lpstr>   3) Material Used in Compressor Blades:   A compressor blade is a blade machined to a precise and exacting standard to be used for application inside a turbine or compressor engine.   The blades are the driving force to move air to the compression unit.   The air is then forced into the tank for a compressor unit.   The material, that compressor blades are typically made out, is of lightly weight, yet strong.   A compressor blade is generally made using an alloyed metal that is able to be machined to a precision angle and dimension.   Sometimes, the blades are machined out of aluminum because of the material’s weight and ease of shaping.     </vt:lpstr>
      <vt:lpstr>PowerPoint Presentation</vt:lpstr>
      <vt:lpstr>PowerPoint Presentation</vt:lpstr>
      <vt:lpstr>The composition of the new and conventional alloys throughout the turbine is shown in the Table 1. This Table describes materials used in the high temperature turbines.                                      Table 1: High Temperature Alloys Used in Different Components of Gas Turbine</vt:lpstr>
      <vt:lpstr>Compressor blade can also be made out of more expensive materials.   This is appropriate depending on the specific application in which it will be used.   A stronger and more lightweight material allows for a more stable and constant movement of as much air as possible without the blades suffering any material instability.   Compressor blading is variously made by forgings, extrusion or machining.   All production blades until recently have been made from Type AISI-403 or AISI-403+Cb (both 12Cr) stainless steels.   During the 1980s, a new compressor blade material, GTD-450 a precipitation hardened, martensitic stainless steel was introduced into production for advanced and updated machines as shown in Table 1.  Those material provides increased tensile strength without sacrificing stress corrosion resistance.</vt:lpstr>
      <vt:lpstr> Substantial increase in the high-cycle fatigue and corrosion fatigue strength are also achieved with this material, compared to Type AISI-403.  Superior corrosion resistance is also achieved due to high concentrations of chromium and molybdenum in compressors.  Compressor blades corrosion is usually caused by moisture and salt ingested by the turbine to avoid, thus coating of compressor blades is also highly recommended.   For small to intermediate gas turbine compressors, the temperature loadings experienced currently range from - 50 to about 500ºC.   In the short to medium term, the continued use of improved low-alloy and ferritic stainless steels will be adequate.   This situation will continue until significant increases in compressor temperatures are needed because of much higher-pressure ratios and rotor speeds. </vt:lpstr>
      <vt:lpstr>In such a situation, it is assumed that aero-derivative technology, such as titanium alloys, nickel alloys and composites will be employed.   This would, however, presents a significant increase in cost and manufacturing complexity (forgings, machining, joining, component lifting) as well as operational difficulties (component handling, overhaul, repair, cleaning) and may introduce additional problems associated with thermal mismatch and fretting fatigue from adjoining ferritic alloys.   Consideration has also been given towards lightweight materials, such as aluminum matrix composites, polymer composite blading and vanes, as well as intermetallic TiAl-based alloys to provide reduced rotor and overall engine mass, and lower disc stresses to enable higher rotational speeds.   In addition, design and materials concepts have evaluated the application of integrally bladed discs (bliscs) based on steel, titanium or nickel alloy technology using friction welding.</vt:lpstr>
      <vt:lpstr>   Issues associated with rotor corrosion are largely operator dependent, being influenced by the specific nature of the fuel, compressor washing and cleaning practices.   These are currently addressed by use of protective coatings.   Likewise, commercially available abradable tip sealing coatings are currently used to provide and maintain efficiency and currently present little technical risk.   4) Material Used in Combustors:   The combustor tolerates the highest gas temperatures in a gas turbine and is subject to a combination of creep, pressure loading, high cycle and thermal fatigue.   The materials used presently are generally wrought, sheet-formed nickel-based super alloys.     </vt:lpstr>
      <vt:lpstr>PowerPoint Presentation</vt:lpstr>
      <vt:lpstr>The composition of the new and conventional alloys throughout the turbine is shown in the Table 1. This Table describes materials used in the high temperature turbines.                                      Table 1: High Temperature Alloys Used in Different Components of Gas Turbine</vt:lpstr>
      <vt:lpstr> These provide good thermo mechanical fatigue, creep and oxidation resistance for static parts and are formable to fairly complex shapes, such as combustor barrels and transition ducts.   Equally of importance is their weldability, enabling design flexibility and the potential for successive repair and overhaul operations, which is crucial to reducing life cycle.   The current thermal barrier coatings technology for metallic combustor applications is based exclusively on multi-layered systems comprising of a MCrAlY bond coat and a ceramic topcoat applied using plasma spray deposition techniques.   Application of this technology generally aims to limit peak metal temperatures to 900 to 950°C.   Future developments are aimed at applying thicker coatings to enable higher flame temperatures and/or reduce metal temperatures further. </vt:lpstr>
      <vt:lpstr> Other programs are aimed at increasing the phase stability and resistance to sintering of the ceramic topcoat at temperatures above 1250°C and to the inclusion of diagnostic sensor layers within the coating that enable the plant and component condition to be actively monitored.   The primary basis for the material changes that have been made is improvement of high temperature creep rupture strength without sacrificing the oxidation / corrosion resistance.   Traditionally, combustor components have been fabricated out of sheet nickel-base super alloys.  Hastelloy X, a material with higher creep strength was used from 1960s to 1980s.   Nimonic 263 was subsequently introduced and has still higher creep strength (Schilke, 2004).   As firing temperatures further increased in the newer gas turbine models, HA-188, a cobalt base super alloy has been recently adopted for some combustion system components for improved creep rupture strength(Schilke, 2004) .  </vt:lpstr>
      <vt:lpstr> Coutsouradis et al. reviewed the applications of cobalt-base super alloys for combustor and other components in gas turbines (Coutsouradis et al., 1987).   Nickel base super alloys 617 and 230 find wide applications for combustor components (Wright &amp; Gibbons, 2007).   Table 3 gives the chemical composition of combustor materials.    Future combustor designs are aimed at replacement of conventional wrought nickel-based products with:   * Morele Nicapab-based alloys.   * Oxide   dispersion   strengthen      * Ceramic   matrix   composites.   </vt:lpstr>
      <vt:lpstr>              Table 3: Chemical composition of combustor materials.           </vt:lpstr>
      <vt:lpstr>                                                                                Conclusions   * Now in current scenario due increment in material cost, it is fairly clear that material advancement will become more prevalent in the Gas Turbine Engine industry in the future.   * There is some need to advance the manufacturing of material for cost reduction, increased materials performance and integrity.   * Due to application of advanced type of material in gas turbine engine, its fatigue life will be improved, and problem of hot corrosion at high temperature can also be solved by selecting of any good material.   * The  problem of oxidation  that occurs in some materials should be avoided.   * Otherwise, a new coating to be applied to existing materials.   * Selection of the material is one major problem in gas turbine.  </vt:lpstr>
      <vt:lpstr>                                     References  1) Prashant Singh, Kalpit P. Kaurase and Gaurav Soni, “Study of Materials used in Gas Turbine engine and swirler in combustion chamber”, IJARIIE-ISSN(O)-2395-4396, Vol-1, Issue-1, 2015. Nageswara Rao Muktinutalapati   2) Nageswara Rao Muktinutalapati , “Materials for Gas Turbines – An Overview”, VIT University, India ,www.intechopen.com.  3) P. W. Schilke, “Advanced Gas Turbine, Materials and Coating”, GE Energy, Schenectady, NY.  4) CARLOS A ESTRADA M.,”NEW TECHNOLOGY USED IN GAS TURBINE BLADE MATERIALS”, Scientia et Technica Año XIII, No 36, Septiembre 2007. Universidad Tecnológica de Pereira. ISSN 0122-1701, 297-301.          </vt:lpstr>
      <vt:lpstr>THANK YOU FOR KIND LISTENING  AND ATTENTION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Eng-Yahya</dc:creator>
  <cp:lastModifiedBy>Eng-Yahya</cp:lastModifiedBy>
  <cp:revision>130</cp:revision>
  <dcterms:created xsi:type="dcterms:W3CDTF">2017-01-29T13:19:40Z</dcterms:created>
  <dcterms:modified xsi:type="dcterms:W3CDTF">2017-02-01T23:05:13Z</dcterms:modified>
</cp:coreProperties>
</file>