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56" r:id="rId2"/>
    <p:sldId id="278" r:id="rId3"/>
    <p:sldId id="279" r:id="rId4"/>
    <p:sldId id="281" r:id="rId5"/>
    <p:sldId id="285" r:id="rId6"/>
    <p:sldId id="286" r:id="rId7"/>
    <p:sldId id="299" r:id="rId8"/>
    <p:sldId id="295" r:id="rId9"/>
    <p:sldId id="289" r:id="rId10"/>
    <p:sldId id="294" r:id="rId11"/>
    <p:sldId id="296" r:id="rId12"/>
    <p:sldId id="280" r:id="rId13"/>
    <p:sldId id="297" r:id="rId14"/>
    <p:sldId id="298" r:id="rId15"/>
    <p:sldId id="290" r:id="rId16"/>
    <p:sldId id="257" r:id="rId17"/>
    <p:sldId id="291" r:id="rId18"/>
    <p:sldId id="259" r:id="rId19"/>
    <p:sldId id="260" r:id="rId20"/>
    <p:sldId id="261" r:id="rId21"/>
    <p:sldId id="262" r:id="rId22"/>
    <p:sldId id="263" r:id="rId23"/>
    <p:sldId id="265" r:id="rId24"/>
    <p:sldId id="266" r:id="rId25"/>
    <p:sldId id="268" r:id="rId26"/>
    <p:sldId id="270" r:id="rId27"/>
    <p:sldId id="271" r:id="rId28"/>
    <p:sldId id="272" r:id="rId29"/>
    <p:sldId id="274" r:id="rId30"/>
    <p:sldId id="275" r:id="rId31"/>
    <p:sldId id="276" r:id="rId32"/>
    <p:sldId id="277" r:id="rId33"/>
    <p:sldId id="293" r:id="rId34"/>
    <p:sldId id="300" r:id="rId35"/>
    <p:sldId id="301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18" autoAdjust="0"/>
    <p:restoredTop sz="94982" autoAdjust="0"/>
  </p:normalViewPr>
  <p:slideViewPr>
    <p:cSldViewPr>
      <p:cViewPr>
        <p:scale>
          <a:sx n="96" d="100"/>
          <a:sy n="96" d="100"/>
        </p:scale>
        <p:origin x="-930" y="-6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E781000-EB47-454F-87EC-120D4AEEA62B}" type="datetimeFigureOut">
              <a:rPr lang="ar-IQ" smtClean="0"/>
              <a:pPr/>
              <a:t>09/02/1433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6C2581-94DB-40A2-A870-896B1E85D9A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67CA2-91A5-49E1-85FC-6495054869DD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ar-EG">
                <a:latin typeface="Arial" pitchFamily="34" charset="0"/>
                <a:cs typeface="Arial" pitchFamily="34" charset="0"/>
              </a:rPr>
              <a:t>الغردقة 12-15 يوليو 2009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35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ASQAE-ARADO</a:t>
            </a:r>
          </a:p>
        </p:txBody>
      </p:sp>
      <p:sp>
        <p:nvSpPr>
          <p:cNvPr id="57351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ar-EG">
                <a:latin typeface="Arial" pitchFamily="34" charset="0"/>
                <a:cs typeface="Arial" pitchFamily="34" charset="0"/>
              </a:rPr>
              <a:t>ورشة عمل تنظمها المنظمة العربية للتنمية الإداية بالتعاون مع الجمعية العربية لضمان الجودة في التعليم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A66FB-0CE0-4946-A5F6-592CE7B4FEBB}" type="slidenum">
              <a:rPr lang="ar-SA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34FD-1511-4113-81D0-B93FAB291E9D}" type="datetimeFigureOut">
              <a:rPr lang="ar-SA" smtClean="0"/>
              <a:pPr/>
              <a:t>09/02/1433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mohammed\Desktop\2.wav" TargetMode="External"/><Relationship Id="rId1" Type="http://schemas.openxmlformats.org/officeDocument/2006/relationships/audio" Target="file:///C:\Documents%20and%20Settings\mohammed\Desktop\1.wav" TargetMode="Externa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8072494" cy="142875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تقريرالتقييم الذاتي لكليات الهندسة 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8" y="2928934"/>
            <a:ext cx="5500726" cy="292895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Self- Assessment </a:t>
            </a:r>
          </a:p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(Self- Study)</a:t>
            </a:r>
          </a:p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Report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638175"/>
          </a:xfrm>
          <a:noFill/>
        </p:spPr>
        <p:txBody>
          <a:bodyPr lIns="91440" tIns="45720" rIns="91440" bIns="45720" anchor="ctr">
            <a:normAutofit fontScale="90000"/>
          </a:bodyPr>
          <a:lstStyle/>
          <a:p>
            <a:r>
              <a:rPr lang="ar-SA" sz="4200" dirty="0" smtClean="0">
                <a:solidFill>
                  <a:srgbClr val="FF0000"/>
                </a:solidFill>
                <a:cs typeface="PT Bold Heading" pitchFamily="2" charset="-78"/>
              </a:rPr>
              <a:t>ما </a:t>
            </a:r>
            <a:r>
              <a:rPr lang="ar-SA" sz="4200" dirty="0" err="1" smtClean="0">
                <a:solidFill>
                  <a:srgbClr val="FF0000"/>
                </a:solidFill>
                <a:cs typeface="PT Bold Heading" pitchFamily="2" charset="-78"/>
              </a:rPr>
              <a:t>هى</a:t>
            </a:r>
            <a:r>
              <a:rPr lang="ar-SA" sz="4200" dirty="0" smtClean="0">
                <a:solidFill>
                  <a:srgbClr val="FF0000"/>
                </a:solidFill>
                <a:cs typeface="PT Bold Heading" pitchFamily="2" charset="-78"/>
              </a:rPr>
              <a:t> خطوات عملية الاعتماد؟</a:t>
            </a:r>
            <a:endParaRPr lang="en-US" sz="4200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20713"/>
            <a:ext cx="8893175" cy="5949950"/>
          </a:xfrm>
          <a:noFill/>
        </p:spPr>
        <p:txBody>
          <a:bodyPr lIns="91440" tIns="45720" rIns="91440" bIns="45720"/>
          <a:lstStyle/>
          <a:p>
            <a:pPr marL="347663" indent="-347663" algn="just">
              <a:lnSpc>
                <a:spcPct val="115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ar-S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تقديم طلب من المؤسسة التعليمية الراغبة </a:t>
            </a:r>
            <a:r>
              <a:rPr lang="ar-S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فى</a:t>
            </a:r>
            <a:r>
              <a:rPr lang="ar-S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الاعتماد إلى جهة الاعتماد.</a:t>
            </a:r>
          </a:p>
          <a:p>
            <a:pPr marL="347663" indent="-347663" algn="just">
              <a:lnSpc>
                <a:spcPct val="115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ar-S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تقديم دراسة ذاتية للمؤسسة (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Self Study</a:t>
            </a:r>
            <a:r>
              <a:rPr lang="ar-E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7663" indent="-347663" algn="just">
              <a:lnSpc>
                <a:spcPct val="115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ar-S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تقييم </a:t>
            </a:r>
            <a:r>
              <a:rPr lang="ar-S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ميدانى</a:t>
            </a:r>
            <a:r>
              <a:rPr lang="ar-S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تشكل جهة الاعتماد فريق لزيارة المؤسسة التعليمية يعد تقريراً عن المؤسسة ويحدد ما إذا كانت المؤسسة أو البرنامج </a:t>
            </a:r>
            <a:r>
              <a:rPr lang="ar-S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الأكاديمى</a:t>
            </a:r>
            <a:r>
              <a:rPr lang="ar-S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يحقق المواصفات القياسية والمعايير أم لا.</a:t>
            </a:r>
          </a:p>
          <a:p>
            <a:pPr marL="347663" indent="-347663" algn="just">
              <a:lnSpc>
                <a:spcPct val="115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ar-S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النشر: تنشر نتيجة الاعتماد </a:t>
            </a:r>
            <a:r>
              <a:rPr lang="ar-S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فى</a:t>
            </a:r>
            <a:r>
              <a:rPr lang="ar-S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الصحف وعلى الموقع </a:t>
            </a:r>
            <a:r>
              <a:rPr lang="ar-S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الالكترونى</a:t>
            </a:r>
            <a:r>
              <a:rPr lang="ar-S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لجهة الاعتماد.</a:t>
            </a:r>
          </a:p>
          <a:p>
            <a:pPr marL="347663" indent="-347663" algn="just">
              <a:lnSpc>
                <a:spcPct val="115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ar-S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المراقبة: تراقب جهة الاعتماد كل مؤسسة (أو برنامج) حاصلة على الاعتماد خلال فترة الاعتماد الممنوحة للتأكد من أنها لا تزال مستمرة </a:t>
            </a:r>
            <a:r>
              <a:rPr lang="ar-S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فى</a:t>
            </a:r>
            <a:r>
              <a:rPr lang="ar-S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تحقيق المواصفات القياسية والمعايير الأكاديمية.</a:t>
            </a:r>
          </a:p>
          <a:p>
            <a:pPr marL="347663" indent="-347663" algn="just">
              <a:lnSpc>
                <a:spcPct val="115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ar-S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إعادة الاعتماد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Reaccredidation</a:t>
            </a:r>
            <a:r>
              <a:rPr lang="ar-E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S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يعاد التقييم دورياً لإعادة الاعتماد.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0025"/>
            <a:ext cx="7772400" cy="1143000"/>
          </a:xfrm>
          <a:noFill/>
        </p:spPr>
        <p:txBody>
          <a:bodyPr lIns="91440" tIns="45720" rIns="91440" bIns="45720" anchor="ctr"/>
          <a:lstStyle/>
          <a:p>
            <a:r>
              <a:rPr lang="ar-SA" sz="2800" dirty="0" smtClean="0">
                <a:solidFill>
                  <a:srgbClr val="FF0000"/>
                </a:solidFill>
                <a:cs typeface="PT Bold Heading" pitchFamily="2" charset="-78"/>
              </a:rPr>
              <a:t>ما </a:t>
            </a:r>
            <a:r>
              <a:rPr lang="ar-SA" sz="2800" dirty="0" err="1" smtClean="0">
                <a:solidFill>
                  <a:srgbClr val="FF0000"/>
                </a:solidFill>
                <a:cs typeface="PT Bold Heading" pitchFamily="2" charset="-78"/>
              </a:rPr>
              <a:t>هى</a:t>
            </a:r>
            <a:r>
              <a:rPr lang="ar-SA" sz="2800" dirty="0" smtClean="0">
                <a:solidFill>
                  <a:srgbClr val="FF0000"/>
                </a:solidFill>
                <a:cs typeface="PT Bold Heading" pitchFamily="2" charset="-78"/>
              </a:rPr>
              <a:t> فائدة إعلان حصول مؤسسة تعليمية على الاعتماد؟</a:t>
            </a:r>
            <a:endParaRPr lang="en-US" sz="2800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5929330"/>
            <a:ext cx="8229600" cy="647700"/>
          </a:xfrm>
          <a:noFill/>
        </p:spPr>
        <p:txBody>
          <a:bodyPr lIns="91440" tIns="45720" rIns="91440" bIns="45720"/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خلق روح المنافسة بين مؤسسات التعليم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العالى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95288" y="1395413"/>
            <a:ext cx="85693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 rtl="1" eaLnBrk="0" hangingPunct="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AutoNum type="arabicPeriod"/>
            </a:pPr>
            <a:r>
              <a:rPr kumimoji="0" lang="ar-SA" sz="32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أن يطمئن المستفيدون من الخدمة إلى جودة المؤسسة التعليمية وبرامجها الأكاديمية وهؤلاء المستفيدون هم: 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06375" y="2285993"/>
            <a:ext cx="8723343" cy="317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 rtl="1" eaLnBrk="0" hangingPunct="0">
              <a:spcBef>
                <a:spcPct val="20000"/>
              </a:spcBef>
              <a:buClr>
                <a:srgbClr val="FFFFFF"/>
              </a:buClr>
              <a:buFontTx/>
              <a:buBlip>
                <a:blip r:embed="rId2"/>
              </a:buBlip>
            </a:pPr>
            <a:r>
              <a:rPr kumimoji="0" lang="ar-SA" sz="26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أولياء الأمور: </a:t>
            </a:r>
            <a:r>
              <a:rPr kumimoji="0" lang="ar-IQ" sz="2600" b="1" dirty="0" err="1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ان</a:t>
            </a:r>
            <a:r>
              <a:rPr kumimoji="0" lang="ar-IQ" sz="26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ar-SA" sz="26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المؤسسة </a:t>
            </a:r>
            <a:r>
              <a:rPr kumimoji="0" lang="ar-SA" sz="26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أو </a:t>
            </a:r>
            <a:r>
              <a:rPr kumimoji="0" lang="ar-SA" sz="26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البرامج </a:t>
            </a:r>
            <a:r>
              <a:rPr kumimoji="0" lang="ar-SA" sz="26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الأكاديمية تحقق الحد الأدنى للمواصفات القياسية والمعايير المحددة له.</a:t>
            </a:r>
          </a:p>
          <a:p>
            <a:pPr marL="609600" indent="-609600" algn="just" rtl="1" eaLnBrk="0" hangingPunct="0">
              <a:spcBef>
                <a:spcPct val="20000"/>
              </a:spcBef>
              <a:buClr>
                <a:srgbClr val="FFFFFF"/>
              </a:buClr>
              <a:buFontTx/>
              <a:buBlip>
                <a:blip r:embed="rId2"/>
              </a:buBlip>
            </a:pPr>
            <a:r>
              <a:rPr kumimoji="0" lang="ar-SA" sz="26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أعض</a:t>
            </a:r>
            <a:r>
              <a:rPr kumimoji="0" lang="ar-EG" sz="26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ا</a:t>
            </a:r>
            <a:r>
              <a:rPr kumimoji="0" lang="ar-SA" sz="26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ء هيئة التدريس والإداريين: تحديد مواطن الضعف </a:t>
            </a:r>
            <a:r>
              <a:rPr kumimoji="0" lang="ar-SA" sz="26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ومواط</a:t>
            </a:r>
            <a:r>
              <a:rPr kumimoji="0" lang="ar-EG" sz="26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ن</a:t>
            </a:r>
            <a:r>
              <a:rPr kumimoji="0" lang="ar-SA" sz="26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القوة وخطط التحسين.</a:t>
            </a:r>
          </a:p>
          <a:p>
            <a:pPr marL="609600" indent="-609600" algn="just" rtl="1" eaLnBrk="0" hangingPunct="0">
              <a:spcBef>
                <a:spcPct val="20000"/>
              </a:spcBef>
              <a:buClr>
                <a:srgbClr val="FFFFFF"/>
              </a:buClr>
              <a:buFontTx/>
              <a:buBlip>
                <a:blip r:embed="rId2"/>
              </a:buBlip>
            </a:pPr>
            <a:r>
              <a:rPr kumimoji="0" lang="ar-SA" sz="26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رجال الأعمال: أن الخريجين قد أعدوا إعداداً جيداً لممارسة الحياة العملية.</a:t>
            </a:r>
          </a:p>
          <a:p>
            <a:pPr marL="609600" indent="-609600" algn="just" rtl="1" eaLnBrk="0" hangingPunct="0">
              <a:spcBef>
                <a:spcPct val="20000"/>
              </a:spcBef>
              <a:buClr>
                <a:srgbClr val="FFFFFF"/>
              </a:buClr>
              <a:buFontTx/>
              <a:buBlip>
                <a:blip r:embed="rId2"/>
              </a:buBlip>
            </a:pPr>
            <a:r>
              <a:rPr kumimoji="0" lang="ar-SA" sz="26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المجتمع: أن الخريج سيجد فرصة عمل مناسبة </a:t>
            </a:r>
            <a:r>
              <a:rPr kumimoji="0" lang="ar-SA" sz="26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فى</a:t>
            </a:r>
            <a:r>
              <a:rPr kumimoji="0" lang="ar-SA" sz="26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السوق المحلى </a:t>
            </a:r>
            <a:r>
              <a:rPr kumimoji="0" lang="ar-SA" sz="26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والإقليمى</a:t>
            </a:r>
            <a:r>
              <a:rPr kumimoji="0" lang="ar-SA" sz="26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ar-SA" sz="26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والعالمى</a:t>
            </a:r>
            <a:r>
              <a:rPr kumimoji="0" lang="ar-SA" sz="26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D: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8929687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FA987-CCB3-4458-B470-2A782BB3504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828800" y="3698875"/>
            <a:ext cx="6248400" cy="720725"/>
          </a:xfrm>
          <a:prstGeom prst="rect">
            <a:avLst/>
          </a:prstGeom>
          <a:solidFill>
            <a:srgbClr val="0000FF"/>
          </a:solidFill>
          <a:ln w="38100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EG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فكرة الاعتماد الأكاديمى</a:t>
            </a:r>
            <a:endParaRPr lang="en-GB" sz="4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abic Transparent" pitchFamily="2" charset="-78"/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1219200" y="2573338"/>
            <a:ext cx="7740650" cy="321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justLow" rtl="1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ar-SA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 </a:t>
            </a:r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لا تستطيع الكلية - مثلها فى ذلك مثل أى منشأة - أن تحسن فى أدائها بطريقة منهجية قبل التعرف على كل من</a:t>
            </a:r>
            <a:r>
              <a:rPr lang="ar-SA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 </a:t>
            </a:r>
            <a:r>
              <a:rPr lang="ar-SA" sz="24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الإيجابيات</a:t>
            </a:r>
            <a:r>
              <a:rPr lang="ar-SA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 و</a:t>
            </a:r>
            <a:r>
              <a:rPr lang="ar-SA" sz="24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السلبيات</a:t>
            </a:r>
            <a:r>
              <a:rPr lang="ar-SA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.</a:t>
            </a:r>
          </a:p>
          <a:p>
            <a:pPr marL="342900" indent="-342900" algn="justLow" rtl="1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endParaRPr lang="ar-SA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abic Transparent" pitchFamily="2" charset="-78"/>
            </a:endParaRPr>
          </a:p>
          <a:p>
            <a:pPr marL="342900" indent="-342900" algn="justLow" rtl="1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endParaRPr lang="ar-SA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abic Transparent" pitchFamily="2" charset="-78"/>
            </a:endParaRPr>
          </a:p>
          <a:p>
            <a:pPr marL="342900" indent="-342900" algn="justLow" rtl="1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ar-IQ" sz="2400">
                <a:solidFill>
                  <a:schemeClr val="bg1"/>
                </a:solidFill>
                <a:latin typeface="Arial" charset="0"/>
                <a:cs typeface="Arabic Transparent" pitchFamily="2" charset="-78"/>
              </a:rPr>
              <a:t>  </a:t>
            </a:r>
            <a:r>
              <a:rPr lang="ar-SA" sz="2400">
                <a:solidFill>
                  <a:schemeClr val="bg1"/>
                </a:solidFill>
                <a:latin typeface="Arial" charset="0"/>
                <a:cs typeface="Arabic Transparent" pitchFamily="2" charset="-78"/>
              </a:rPr>
              <a:t>      </a:t>
            </a:r>
            <a:r>
              <a:rPr lang="ar-IQ" sz="2400">
                <a:solidFill>
                  <a:schemeClr val="bg1"/>
                </a:solidFill>
                <a:latin typeface="Arial" charset="0"/>
                <a:cs typeface="Arabic Transparent" pitchFamily="2" charset="-78"/>
              </a:rPr>
              <a:t>   </a:t>
            </a:r>
            <a:r>
              <a:rPr lang="ar-SA" sz="2400" b="1">
                <a:solidFill>
                  <a:srgbClr val="FFFF00"/>
                </a:solidFill>
                <a:latin typeface="Arial" charset="0"/>
                <a:cs typeface="Arabic Transparent" pitchFamily="2" charset="-78"/>
              </a:rPr>
              <a:t>أى أن الكلية تحتاج إلى القيام بعمليات تقويم أكاديمى</a:t>
            </a:r>
            <a:r>
              <a:rPr lang="ar-SA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.</a:t>
            </a:r>
          </a:p>
          <a:p>
            <a:pPr marL="342900" indent="-342900" algn="justLow" rtl="1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endParaRPr lang="ar-SA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abic Transparent" pitchFamily="2" charset="-78"/>
            </a:endParaRPr>
          </a:p>
          <a:p>
            <a:pPr marL="342900" indent="-342900" algn="justLow" rtl="1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والتقويم يمكن أن يكون</a:t>
            </a:r>
            <a:r>
              <a:rPr lang="ar-SA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 </a:t>
            </a:r>
            <a:r>
              <a:rPr lang="ar-SA" sz="24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تقويماً ذاتياً</a:t>
            </a:r>
            <a:r>
              <a:rPr lang="ar-SA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 أو </a:t>
            </a:r>
            <a:r>
              <a:rPr lang="ar-SA" sz="24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اعتماداً خارجياً</a:t>
            </a:r>
            <a:r>
              <a:rPr lang="ar-SA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، </a:t>
            </a:r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ولكل منهما ميزاته، وحتى نستطيع أن نكسب</a:t>
            </a:r>
            <a:r>
              <a:rPr lang="ar-IQ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 </a:t>
            </a:r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ميزاتهما معا يجب أن نبدأ بعملية تقويم ذاتى يعقبها </a:t>
            </a:r>
            <a:r>
              <a:rPr lang="ar-EG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إ</a:t>
            </a:r>
            <a:r>
              <a:rPr lang="ar-SA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عتماد أكاديمى خارجى من بعض المؤسسات مثل</a:t>
            </a:r>
            <a:r>
              <a:rPr lang="ar-SA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 </a:t>
            </a:r>
            <a:r>
              <a:rPr lang="en-US" sz="24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(ABET)</a:t>
            </a:r>
            <a:r>
              <a:rPr lang="ar-SA" sz="24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abic Transparent" pitchFamily="2" charset="-78"/>
              </a:rPr>
              <a:t>.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F5F33-8D08-4DA7-ACA1-DA9B2777460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ccreditation </a:t>
            </a: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oard for </a:t>
            </a: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ngineering and </a:t>
            </a: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echnology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447800" y="4419600"/>
            <a:ext cx="7038975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 rtl="1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ar-SA" sz="3600" b="1">
                <a:solidFill>
                  <a:srgbClr val="8C2828"/>
                </a:solidFill>
                <a:latin typeface="Times New Roman" pitchFamily="18" charset="0"/>
                <a:cs typeface="Arabic Transparent" pitchFamily="2" charset="0"/>
              </a:rPr>
              <a:t>الاعتماد الأكاديمى</a:t>
            </a:r>
            <a:r>
              <a:rPr lang="en-US" sz="3600" b="1">
                <a:solidFill>
                  <a:srgbClr val="8C2828"/>
                </a:solidFill>
                <a:latin typeface="Times New Roman" pitchFamily="18" charset="0"/>
                <a:cs typeface="Arabic Transparent" pitchFamily="2" charset="0"/>
              </a:rPr>
              <a:t> </a:t>
            </a:r>
            <a:r>
              <a:rPr lang="ar-SA" sz="3600" b="1">
                <a:solidFill>
                  <a:srgbClr val="8C2828"/>
                </a:solidFill>
                <a:latin typeface="Times New Roman" pitchFamily="18" charset="0"/>
                <a:cs typeface="Arabic Transparent" pitchFamily="2" charset="0"/>
              </a:rPr>
              <a:t>للهندسة والتكنولوجيا</a:t>
            </a:r>
            <a:endParaRPr lang="en-US" sz="3600" b="1">
              <a:solidFill>
                <a:srgbClr val="8C2828"/>
              </a:solidFill>
              <a:latin typeface="Times New Roman" pitchFamily="18" charset="0"/>
              <a:cs typeface="Arabic Transparent" pitchFamily="2" charset="0"/>
            </a:endParaRPr>
          </a:p>
        </p:txBody>
      </p:sp>
      <p:sp>
        <p:nvSpPr>
          <p:cNvPr id="16389" name="WordArt 7"/>
          <p:cNvSpPr>
            <a:spLocks noChangeArrowheads="1" noChangeShapeType="1" noTextEdit="1"/>
          </p:cNvSpPr>
          <p:nvPr/>
        </p:nvSpPr>
        <p:spPr bwMode="auto">
          <a:xfrm>
            <a:off x="3124200" y="1143000"/>
            <a:ext cx="3200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Arial Black"/>
              </a:rPr>
              <a:t>ABET</a:t>
            </a:r>
            <a:endParaRPr lang="ar-IQ" sz="3600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prstShdw prst="shdw17" dist="17961" dir="2700000">
                  <a:srgbClr val="990000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8072494" cy="142875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SA" sz="4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تقريرالتقييم الذاتي لكليات الهندسة </a:t>
            </a:r>
            <a:endParaRPr lang="ar-SA" sz="4000" b="1" spc="50" dirty="0">
              <a:ln w="11430"/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1802" y="2285992"/>
            <a:ext cx="5500726" cy="292895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Self- Assessment </a:t>
            </a:r>
          </a:p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Report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500858" cy="72547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مخطط عملية ضمان الجودة في الكلية </a:t>
            </a:r>
            <a:endParaRPr lang="ar-S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8926" y="1285860"/>
            <a:ext cx="3429024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tx1"/>
                </a:solidFill>
              </a:rPr>
              <a:t>اجتماع بين مسؤول الجودة في الكلية مع العميد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2264" y="6000768"/>
            <a:ext cx="2143140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tx1"/>
                </a:solidFill>
              </a:rPr>
              <a:t>نشر التقرير النهائي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554" y="2500306"/>
            <a:ext cx="2500330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tx1"/>
                </a:solidFill>
              </a:rPr>
              <a:t>اجتماع لجنة الجودة مع رؤساء الاقسام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928934"/>
            <a:ext cx="1857388" cy="2857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tx1"/>
                </a:solidFill>
              </a:rPr>
              <a:t>البدء بكتابة التقريرالذاتي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7554" y="2000240"/>
            <a:ext cx="2571768" cy="2857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tx1"/>
                </a:solidFill>
              </a:rPr>
              <a:t>تشكيل لجنة جودة في الكلية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2264" y="5214950"/>
            <a:ext cx="2143140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tx1"/>
                </a:solidFill>
              </a:rPr>
              <a:t>الموافقة على الرد من قبل العميد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264" y="4857760"/>
            <a:ext cx="2143140" cy="2857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tx1"/>
                </a:solidFill>
              </a:rPr>
              <a:t>تقرير لجنة المراجعة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9454" y="3071810"/>
            <a:ext cx="1785950" cy="5715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tx1"/>
                </a:solidFill>
              </a:rPr>
              <a:t>الموافقة على تشكيل مجموعة المراجعة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9058" y="4071942"/>
            <a:ext cx="1714512" cy="2857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tx1"/>
                </a:solidFill>
              </a:rPr>
              <a:t>الزيارة الميدانية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5214950"/>
            <a:ext cx="1857388" cy="5715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tx1"/>
                </a:solidFill>
              </a:rPr>
              <a:t>رد لجنة الجودة في الكلية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3643314"/>
            <a:ext cx="185738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tx1"/>
                </a:solidFill>
              </a:rPr>
              <a:t>تقديم التقرير الذاتي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158" y="6000768"/>
            <a:ext cx="178595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tx1"/>
                </a:solidFill>
              </a:rPr>
              <a:t>البدء بتنفيذ المقترحات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4678" y="6429396"/>
            <a:ext cx="2786082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tx1"/>
                </a:solidFill>
              </a:rPr>
              <a:t>تقرير من التقدم في عملية التطوير </a:t>
            </a:r>
            <a:endParaRPr lang="ar-SA" sz="16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3" idx="2"/>
            <a:endCxn id="7" idx="0"/>
          </p:cNvCxnSpPr>
          <p:nvPr/>
        </p:nvCxnSpPr>
        <p:spPr>
          <a:xfrm rot="5400000">
            <a:off x="4536281" y="189308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537075" y="239235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1285852" y="2786058"/>
            <a:ext cx="20717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214414" y="2857496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357290" y="3429000"/>
            <a:ext cx="5572164" cy="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4786314" y="3786190"/>
            <a:ext cx="30718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4644232" y="3929066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285984" y="3857628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1" idx="2"/>
          </p:cNvCxnSpPr>
          <p:nvPr/>
        </p:nvCxnSpPr>
        <p:spPr>
          <a:xfrm rot="5400000">
            <a:off x="4679157" y="4464851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86314" y="4572008"/>
            <a:ext cx="28575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500958" y="471488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1285852" y="5000636"/>
            <a:ext cx="52864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1178695" y="510779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214546" y="5500702"/>
            <a:ext cx="4357718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6" idx="2"/>
          </p:cNvCxnSpPr>
          <p:nvPr/>
        </p:nvCxnSpPr>
        <p:spPr>
          <a:xfrm rot="5400000">
            <a:off x="1107257" y="346471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rot="5400000" flipH="1" flipV="1">
            <a:off x="7787504" y="371395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 rot="5400000">
            <a:off x="7536677" y="5822173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rot="10800000">
            <a:off x="1214414" y="5929330"/>
            <a:ext cx="65008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rot="5400000">
            <a:off x="1142976" y="592933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2143108" y="6143644"/>
            <a:ext cx="2643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rot="5400000">
            <a:off x="4643438" y="628652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u="sng" dirty="0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تقرير التقييم الذاتي </a:t>
            </a:r>
            <a:br>
              <a:rPr lang="ar-SA" u="sng" dirty="0" smtClean="0">
                <a:ln w="1905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b="1" dirty="0" smtClean="0"/>
              <a:t>يعرض معلومات مفصلة حول القسم </a:t>
            </a:r>
            <a:r>
              <a:rPr lang="ar-SA" b="1" dirty="0" err="1" smtClean="0"/>
              <a:t>او</a:t>
            </a:r>
            <a:r>
              <a:rPr lang="ar-SA" b="1" dirty="0" smtClean="0"/>
              <a:t> الكلية ، مهمتها ووظائفها </a:t>
            </a:r>
            <a:r>
              <a:rPr lang="ar-SA" b="1" dirty="0" err="1" smtClean="0"/>
              <a:t>وانشطتها</a:t>
            </a:r>
            <a:r>
              <a:rPr lang="ar-SA" b="1" dirty="0" smtClean="0"/>
              <a:t>.</a:t>
            </a:r>
          </a:p>
          <a:p>
            <a:r>
              <a:rPr lang="ar-SA" b="1" dirty="0" smtClean="0"/>
              <a:t>يعرض بيان مقتضب ولكن شامل لأهداف القسم </a:t>
            </a:r>
            <a:r>
              <a:rPr lang="ar-SA" b="1" dirty="0" err="1" smtClean="0"/>
              <a:t>والاهداف</a:t>
            </a:r>
            <a:r>
              <a:rPr lang="ar-SA" b="1" dirty="0" smtClean="0"/>
              <a:t> </a:t>
            </a:r>
            <a:r>
              <a:rPr lang="ar-SA" b="1" dirty="0" err="1" smtClean="0"/>
              <a:t>الاستراتيجية</a:t>
            </a:r>
            <a:r>
              <a:rPr lang="ar-SA" b="1" dirty="0" smtClean="0"/>
              <a:t> ويناقش كيفية تمشيها مع </a:t>
            </a:r>
            <a:r>
              <a:rPr lang="ar-SA" b="1" dirty="0" err="1" smtClean="0"/>
              <a:t>اهداف</a:t>
            </a:r>
            <a:r>
              <a:rPr lang="ar-SA" b="1" dirty="0" smtClean="0"/>
              <a:t> الجامعة.</a:t>
            </a:r>
          </a:p>
          <a:p>
            <a:r>
              <a:rPr lang="ar-SA" b="1" dirty="0" smtClean="0"/>
              <a:t>يقدم تحليلاً شام</a:t>
            </a:r>
            <a:r>
              <a:rPr lang="ar-IQ" b="1" dirty="0" smtClean="0"/>
              <a:t>ل</a:t>
            </a:r>
            <a:r>
              <a:rPr lang="ar-SA" b="1" dirty="0" err="1" smtClean="0"/>
              <a:t>اً</a:t>
            </a:r>
            <a:r>
              <a:rPr lang="ar-SA" b="1" dirty="0" smtClean="0"/>
              <a:t> لأنشطة القسم ونقاط القوة والضعف والفرص والتحديات (تحليل سوات ) والتي قد تستكمل عملية قياس رسمية مع واحد</a:t>
            </a:r>
            <a:r>
              <a:rPr lang="ar-IQ" b="1" dirty="0" smtClean="0"/>
              <a:t> </a:t>
            </a:r>
            <a:r>
              <a:rPr lang="ar-SA" b="1" dirty="0" err="1" smtClean="0"/>
              <a:t>او</a:t>
            </a:r>
            <a:r>
              <a:rPr lang="ar-SA" b="1" dirty="0" smtClean="0"/>
              <a:t> </a:t>
            </a:r>
            <a:r>
              <a:rPr lang="ar-SA" b="1" dirty="0" err="1" smtClean="0"/>
              <a:t>اكثر</a:t>
            </a:r>
            <a:r>
              <a:rPr lang="ar-SA" b="1" dirty="0" smtClean="0"/>
              <a:t> من </a:t>
            </a:r>
            <a:r>
              <a:rPr lang="ar-SA" b="1" dirty="0" err="1" smtClean="0"/>
              <a:t>الاقسام</a:t>
            </a:r>
            <a:r>
              <a:rPr lang="ar-SA" b="1" dirty="0" smtClean="0"/>
              <a:t> المماثلة في العراق </a:t>
            </a:r>
            <a:r>
              <a:rPr lang="ar-SA" b="1" dirty="0" err="1" smtClean="0"/>
              <a:t>او</a:t>
            </a:r>
            <a:r>
              <a:rPr lang="ar-SA" b="1" dirty="0" smtClean="0"/>
              <a:t> خارج العراق .</a:t>
            </a:r>
          </a:p>
          <a:p>
            <a:r>
              <a:rPr lang="ar-SA" b="1" dirty="0" smtClean="0"/>
              <a:t>يشخص نقاط الضعف وأوجه القصور في المسائل </a:t>
            </a:r>
            <a:r>
              <a:rPr lang="ar-SA" b="1" dirty="0" err="1" smtClean="0"/>
              <a:t>الاجرائية</a:t>
            </a:r>
            <a:r>
              <a:rPr lang="ar-SA" b="1" dirty="0" smtClean="0"/>
              <a:t> والتنظيمية وغيرها والتي هي تحت سيطرة  القسم ويمكن معالجتها داخلياً.</a:t>
            </a:r>
          </a:p>
          <a:p>
            <a:r>
              <a:rPr lang="ar-SA" b="1" dirty="0" smtClean="0"/>
              <a:t>يصف التصور الجماعي للأساتذة والطلاب ولأدوارهم وليس فقط في القسم ولكن في الجامعة أيضا، وعند الضرورة ،في التنمية الاجتماعية والثقافية والعلمية والاقتصادية للمجتمع المحلي والمجتمع الدولي .</a:t>
            </a:r>
          </a:p>
          <a:p>
            <a:r>
              <a:rPr lang="ar-SA" b="1" dirty="0" smtClean="0"/>
              <a:t>يحدد </a:t>
            </a:r>
            <a:r>
              <a:rPr lang="ar-SA" b="1" dirty="0" err="1" smtClean="0"/>
              <a:t>ا</a:t>
            </a:r>
            <a:r>
              <a:rPr lang="ar-IQ" b="1" dirty="0" smtClean="0"/>
              <a:t>و</a:t>
            </a:r>
            <a:r>
              <a:rPr lang="ar-SA" b="1" dirty="0" smtClean="0"/>
              <a:t>ج</a:t>
            </a:r>
            <a:r>
              <a:rPr lang="ar-IQ" b="1" dirty="0" smtClean="0"/>
              <a:t>ه </a:t>
            </a:r>
            <a:r>
              <a:rPr lang="ar-SA" b="1" dirty="0" smtClean="0"/>
              <a:t>النقص في الموارد ويوفر اقتراحات معقولة لزيادة الموارد.</a:t>
            </a:r>
          </a:p>
          <a:p>
            <a:r>
              <a:rPr lang="ar-SA" b="1" dirty="0" smtClean="0"/>
              <a:t>يسهل (بالاشتراك مع تقرير مراجعة الخبراء) لأعداد خطة عمل للقسم من اجل التحسين المستمر</a:t>
            </a:r>
            <a:r>
              <a:rPr lang="ar-IQ" b="1" dirty="0" smtClean="0"/>
              <a:t> </a:t>
            </a:r>
            <a:r>
              <a:rPr lang="ar-SA" b="1" dirty="0" smtClean="0"/>
              <a:t>للجودة.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محتويات تقريرالتقييم الذاتي للكلية (وبضمنها الاقسام )</a:t>
            </a:r>
            <a:endParaRPr lang="ar-S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ar-SA" sz="1800" b="1" dirty="0" smtClean="0">
                <a:solidFill>
                  <a:srgbClr val="C00000"/>
                </a:solidFill>
              </a:rPr>
              <a:t>موجز</a:t>
            </a:r>
          </a:p>
          <a:p>
            <a:pPr>
              <a:buFont typeface="Wingdings" pitchFamily="2" charset="2"/>
              <a:buChar char="§"/>
            </a:pPr>
            <a:r>
              <a:rPr lang="ar-SA" sz="1800" b="1" dirty="0" smtClean="0">
                <a:solidFill>
                  <a:srgbClr val="C00000"/>
                </a:solidFill>
              </a:rPr>
              <a:t>مقدمة </a:t>
            </a:r>
          </a:p>
          <a:p>
            <a:pPr>
              <a:buFont typeface="Wingdings" pitchFamily="2" charset="2"/>
              <a:buChar char="§"/>
            </a:pPr>
            <a:r>
              <a:rPr lang="ar-SA" sz="1800" b="1" dirty="0" smtClean="0">
                <a:solidFill>
                  <a:srgbClr val="C00000"/>
                </a:solidFill>
              </a:rPr>
              <a:t>تنظيم ادارة الكلية </a:t>
            </a:r>
          </a:p>
          <a:p>
            <a:pPr>
              <a:buFontTx/>
              <a:buChar char="-"/>
            </a:pPr>
            <a:r>
              <a:rPr lang="ar-SA" sz="1600" b="1" dirty="0" smtClean="0"/>
              <a:t>الاتصال بالكلية </a:t>
            </a:r>
          </a:p>
          <a:p>
            <a:pPr>
              <a:buFontTx/>
              <a:buChar char="-"/>
            </a:pPr>
            <a:r>
              <a:rPr lang="ar-SA" sz="1600" b="1" dirty="0" smtClean="0"/>
              <a:t>الهيكل الاداري للكلية </a:t>
            </a:r>
          </a:p>
          <a:p>
            <a:pPr>
              <a:buFontTx/>
              <a:buChar char="-"/>
            </a:pPr>
            <a:r>
              <a:rPr lang="ar-SA" sz="1600" b="1" dirty="0" smtClean="0"/>
              <a:t>تاريخ الكلية والبرامج </a:t>
            </a:r>
          </a:p>
          <a:p>
            <a:pPr>
              <a:buFontTx/>
              <a:buChar char="-"/>
            </a:pPr>
            <a:r>
              <a:rPr lang="ar-SA" sz="1600" b="1" dirty="0" smtClean="0"/>
              <a:t>تحليل سوات</a:t>
            </a:r>
          </a:p>
          <a:p>
            <a:pPr>
              <a:buFont typeface="Wingdings" pitchFamily="2" charset="2"/>
              <a:buChar char="§"/>
            </a:pPr>
            <a:r>
              <a:rPr lang="ar-SA" sz="1800" b="1" dirty="0" smtClean="0">
                <a:solidFill>
                  <a:srgbClr val="C00000"/>
                </a:solidFill>
              </a:rPr>
              <a:t>الطلبة </a:t>
            </a:r>
          </a:p>
          <a:p>
            <a:pPr>
              <a:buNone/>
            </a:pPr>
            <a:r>
              <a:rPr lang="ar-SA" sz="1600" b="1" dirty="0" smtClean="0"/>
              <a:t>-     القبول </a:t>
            </a:r>
          </a:p>
          <a:p>
            <a:pPr>
              <a:buNone/>
            </a:pPr>
            <a:r>
              <a:rPr lang="ar-SA" sz="1600" b="1" dirty="0" smtClean="0"/>
              <a:t>-     تقييم الطلبة </a:t>
            </a:r>
          </a:p>
          <a:p>
            <a:pPr>
              <a:buFontTx/>
              <a:buChar char="-"/>
            </a:pPr>
            <a:r>
              <a:rPr lang="ar-SA" sz="1600" b="1" dirty="0" smtClean="0"/>
              <a:t>مراقبة وتتبع تقدم الطلبة</a:t>
            </a:r>
          </a:p>
          <a:p>
            <a:pPr>
              <a:buFontTx/>
              <a:buChar char="-"/>
            </a:pPr>
            <a:r>
              <a:rPr lang="ar-SA" sz="1600" b="1" dirty="0" smtClean="0"/>
              <a:t>تقديم النصيحة للطلبة</a:t>
            </a:r>
          </a:p>
          <a:p>
            <a:pPr>
              <a:buFontTx/>
              <a:buChar char="-"/>
            </a:pPr>
            <a:r>
              <a:rPr lang="ar-SA" sz="1600" b="1" dirty="0" smtClean="0"/>
              <a:t>التعليم ونتائجة</a:t>
            </a:r>
          </a:p>
          <a:p>
            <a:pPr>
              <a:buFontTx/>
              <a:buChar char="-"/>
            </a:pPr>
            <a:r>
              <a:rPr lang="ar-SA" sz="1600" b="1" dirty="0" smtClean="0"/>
              <a:t>عدد الطلبة وتحليل سوات</a:t>
            </a:r>
          </a:p>
          <a:p>
            <a:pPr>
              <a:buFont typeface="Wingdings" pitchFamily="2" charset="2"/>
              <a:buChar char="§"/>
            </a:pPr>
            <a:r>
              <a:rPr lang="ar-SA" sz="1800" b="1" dirty="0" smtClean="0">
                <a:solidFill>
                  <a:schemeClr val="accent2">
                    <a:lumMod val="50000"/>
                  </a:schemeClr>
                </a:solidFill>
              </a:rPr>
              <a:t>الاهداف التربوية للشهادة ومؤامتها مع </a:t>
            </a:r>
            <a:r>
              <a:rPr lang="ar-SA" sz="1800" b="1" dirty="0" err="1" smtClean="0">
                <a:solidFill>
                  <a:schemeClr val="accent2">
                    <a:lumMod val="50000"/>
                  </a:schemeClr>
                </a:solidFill>
              </a:rPr>
              <a:t>اهداف</a:t>
            </a:r>
            <a:r>
              <a:rPr lang="ar-SA" sz="1800" b="1" dirty="0" smtClean="0">
                <a:solidFill>
                  <a:schemeClr val="accent2">
                    <a:lumMod val="50000"/>
                  </a:schemeClr>
                </a:solidFill>
              </a:rPr>
              <a:t> الجامعة</a:t>
            </a:r>
          </a:p>
          <a:p>
            <a:pPr>
              <a:buFontTx/>
              <a:buChar char="-"/>
            </a:pPr>
            <a:r>
              <a:rPr lang="ar-SA" sz="1600" b="1" dirty="0" smtClean="0"/>
              <a:t>مخرجات برنامج الشهادة وعلاقتها بالاهداف التربوية لها</a:t>
            </a:r>
          </a:p>
          <a:p>
            <a:pPr>
              <a:buFontTx/>
              <a:buChar char="-"/>
            </a:pPr>
            <a:r>
              <a:rPr lang="ar-SA" sz="1600" b="1" dirty="0" smtClean="0"/>
              <a:t>شروط الحصول على الشهادة</a:t>
            </a:r>
          </a:p>
          <a:p>
            <a:pPr>
              <a:buFont typeface="Wingdings" pitchFamily="2" charset="2"/>
              <a:buChar char="§"/>
            </a:pPr>
            <a:r>
              <a:rPr lang="ar-SA" sz="1800" b="1" dirty="0" smtClean="0">
                <a:solidFill>
                  <a:schemeClr val="accent2">
                    <a:lumMod val="50000"/>
                  </a:schemeClr>
                </a:solidFill>
              </a:rPr>
              <a:t>المناهج</a:t>
            </a:r>
          </a:p>
          <a:p>
            <a:pPr>
              <a:buNone/>
            </a:pPr>
            <a:r>
              <a:rPr lang="ar-SA" sz="1600" b="1" dirty="0" smtClean="0"/>
              <a:t>-    المحتويات</a:t>
            </a:r>
          </a:p>
          <a:p>
            <a:pPr>
              <a:buNone/>
            </a:pPr>
            <a:r>
              <a:rPr lang="ar-SA" sz="1600" b="1" dirty="0" smtClean="0"/>
              <a:t>-    المشاريع والتصاميم وال</a:t>
            </a:r>
            <a:r>
              <a:rPr lang="ar-IQ" sz="1600" b="1" dirty="0" smtClean="0"/>
              <a:t>ب</a:t>
            </a:r>
            <a:r>
              <a:rPr lang="ar-SA" sz="1600" b="1" dirty="0" smtClean="0"/>
              <a:t>حث</a:t>
            </a:r>
          </a:p>
          <a:p>
            <a:pPr>
              <a:buNone/>
            </a:pPr>
            <a:endParaRPr lang="ar-SA" sz="1600" b="1" dirty="0" smtClean="0"/>
          </a:p>
          <a:p>
            <a:pPr>
              <a:buNone/>
            </a:pPr>
            <a:endParaRPr lang="ar-SA" sz="1600" b="1" dirty="0" smtClean="0"/>
          </a:p>
          <a:p>
            <a:pPr>
              <a:buNone/>
            </a:pPr>
            <a:endParaRPr lang="ar-SA" sz="1600" b="1" dirty="0" smtClean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محتويات تقرير التقييم الذاتي للكلية (وبضمنها الاقسام)</a:t>
            </a:r>
            <a:endParaRPr lang="ar-S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786478"/>
          </a:xfrm>
        </p:spPr>
        <p:txBody>
          <a:bodyPr>
            <a:normAutofit fontScale="92500" lnSpcReduction="20000"/>
          </a:bodyPr>
          <a:lstStyle/>
          <a:p>
            <a:r>
              <a:rPr lang="ar-SA" sz="2200" b="1" dirty="0" smtClean="0">
                <a:solidFill>
                  <a:schemeClr val="accent2">
                    <a:lumMod val="50000"/>
                  </a:schemeClr>
                </a:solidFill>
              </a:rPr>
              <a:t>الهيئة التدريسية </a:t>
            </a:r>
          </a:p>
          <a:p>
            <a:pPr>
              <a:buFontTx/>
              <a:buChar char="-"/>
            </a:pPr>
            <a:r>
              <a:rPr lang="ar-SA" sz="1800" b="1" dirty="0" smtClean="0"/>
              <a:t>التدريسين في كل قسم ومسؤولياتهم</a:t>
            </a:r>
          </a:p>
          <a:p>
            <a:pPr>
              <a:buFontTx/>
              <a:buChar char="-"/>
            </a:pPr>
            <a:r>
              <a:rPr lang="ar-SA" sz="1800" b="1" dirty="0" smtClean="0"/>
              <a:t>تطوير قابليات التدريسين</a:t>
            </a:r>
          </a:p>
          <a:p>
            <a:pPr>
              <a:buFontTx/>
              <a:buChar char="-"/>
            </a:pPr>
            <a:r>
              <a:rPr lang="ar-SA" sz="1800" b="1" dirty="0" smtClean="0"/>
              <a:t>نسبة عدد الطلبة الى عدد الاساتذة من مختلف الدرجات العلمية والشهادات</a:t>
            </a:r>
          </a:p>
          <a:p>
            <a:pPr>
              <a:buFontTx/>
              <a:buChar char="-"/>
            </a:pPr>
            <a:r>
              <a:rPr lang="ar-SA" sz="1800" b="1" dirty="0" smtClean="0"/>
              <a:t>البحث العلمي ومخرجاته</a:t>
            </a:r>
          </a:p>
          <a:p>
            <a:pPr>
              <a:buFontTx/>
              <a:buChar char="-"/>
            </a:pPr>
            <a:r>
              <a:rPr lang="ar-SA" sz="1800" b="1" dirty="0" smtClean="0"/>
              <a:t>تحليل سوات</a:t>
            </a:r>
          </a:p>
          <a:p>
            <a:r>
              <a:rPr lang="ar-SA" sz="2200" b="1" dirty="0" smtClean="0">
                <a:solidFill>
                  <a:schemeClr val="accent2">
                    <a:lumMod val="50000"/>
                  </a:schemeClr>
                </a:solidFill>
              </a:rPr>
              <a:t>المختبرات والمرافق الاكاديمية </a:t>
            </a:r>
          </a:p>
          <a:p>
            <a:pPr>
              <a:buFontTx/>
              <a:buChar char="-"/>
            </a:pPr>
            <a:r>
              <a:rPr lang="ar-SA" sz="1800" b="1" dirty="0" smtClean="0"/>
              <a:t>نسبة عدد اجهزة الكومبيوتر في القسم والكلية وعدد الكتب في المكتبة لكل طالب</a:t>
            </a:r>
          </a:p>
          <a:p>
            <a:pPr>
              <a:buFontTx/>
              <a:buChar char="-"/>
            </a:pPr>
            <a:r>
              <a:rPr lang="ar-SA" sz="1800" b="1" dirty="0" smtClean="0"/>
              <a:t>مختبرات الطلبة</a:t>
            </a:r>
          </a:p>
          <a:p>
            <a:pPr>
              <a:buFontTx/>
              <a:buChar char="-"/>
            </a:pPr>
            <a:r>
              <a:rPr lang="ar-SA" sz="1800" b="1" dirty="0" smtClean="0"/>
              <a:t>معدل مساحة القاعات التدريسية لكل طالب</a:t>
            </a:r>
          </a:p>
          <a:p>
            <a:pPr>
              <a:buFontTx/>
              <a:buChar char="-"/>
            </a:pPr>
            <a:r>
              <a:rPr lang="ar-SA" sz="1800" b="1" dirty="0" smtClean="0"/>
              <a:t>مساحة المختبرات ومعدل مساحة مختبرات البحث لكل تدريسي</a:t>
            </a:r>
          </a:p>
          <a:p>
            <a:pPr>
              <a:buFontTx/>
              <a:buChar char="-"/>
            </a:pPr>
            <a:r>
              <a:rPr lang="ar-SA" sz="1800" b="1" dirty="0" smtClean="0"/>
              <a:t>الاجهزة</a:t>
            </a:r>
          </a:p>
          <a:p>
            <a:pPr>
              <a:buFontTx/>
              <a:buChar char="-"/>
            </a:pPr>
            <a:r>
              <a:rPr lang="ar-SA" sz="1800" b="1" dirty="0" smtClean="0"/>
              <a:t>مستوى تأثيث القاعات والمختبرات</a:t>
            </a:r>
          </a:p>
          <a:p>
            <a:pPr>
              <a:buFontTx/>
              <a:buChar char="-"/>
            </a:pPr>
            <a:r>
              <a:rPr lang="ar-SA" sz="1800" b="1" dirty="0" smtClean="0"/>
              <a:t>تحليل سوات</a:t>
            </a:r>
          </a:p>
          <a:p>
            <a:r>
              <a:rPr lang="ar-SA" sz="2200" b="1" dirty="0" smtClean="0">
                <a:solidFill>
                  <a:schemeClr val="accent2">
                    <a:lumMod val="50000"/>
                  </a:schemeClr>
                </a:solidFill>
              </a:rPr>
              <a:t>التخصيصات المالية </a:t>
            </a:r>
          </a:p>
          <a:p>
            <a:pPr>
              <a:buFontTx/>
              <a:buChar char="-"/>
            </a:pPr>
            <a:r>
              <a:rPr lang="ar-SA" sz="1800" b="1" dirty="0" smtClean="0"/>
              <a:t>طريقة الصرف</a:t>
            </a:r>
          </a:p>
          <a:p>
            <a:pPr>
              <a:buFontTx/>
              <a:buChar char="-"/>
            </a:pPr>
            <a:r>
              <a:rPr lang="ar-SA" sz="1800" b="1" dirty="0" smtClean="0"/>
              <a:t>مستوى الصرف </a:t>
            </a:r>
          </a:p>
          <a:p>
            <a:pPr>
              <a:buFontTx/>
              <a:buChar char="-"/>
            </a:pPr>
            <a:r>
              <a:rPr lang="ar-SA" sz="1800" b="1" dirty="0" smtClean="0"/>
              <a:t>نسبة الصرف على البحث العلمي</a:t>
            </a:r>
          </a:p>
          <a:p>
            <a:pPr>
              <a:buFontTx/>
              <a:buChar char="-"/>
            </a:pPr>
            <a:r>
              <a:rPr lang="ar-SA" sz="1800" b="1" dirty="0" smtClean="0"/>
              <a:t>مستوى الصرف على تطوير قابليات التدريسين</a:t>
            </a:r>
          </a:p>
          <a:p>
            <a:pPr>
              <a:buFontTx/>
              <a:buChar char="-"/>
            </a:pPr>
            <a:r>
              <a:rPr lang="ar-SA" sz="1800" b="1" dirty="0" smtClean="0"/>
              <a:t>تحليل سوات</a:t>
            </a:r>
            <a:endParaRPr lang="ar-SA" sz="1800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0638" y="2622550"/>
            <a:ext cx="1841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</a:pPr>
            <a:endParaRPr kumimoji="0" lang="en-US" sz="2000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21859" name="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731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878013" y="1435100"/>
            <a:ext cx="5202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SA" sz="4000">
                <a:effectLst>
                  <a:outerShdw blurRad="38100" dist="38100" dir="2700000" algn="tl">
                    <a:srgbClr val="FFFFFF"/>
                  </a:outerShdw>
                </a:effectLst>
                <a:latin typeface="Brush Script MT" pitchFamily="66" charset="0"/>
                <a:cs typeface="Andalus" pitchFamily="2" charset="-78"/>
              </a:rPr>
              <a:t>بسم الله الرحمن الرحيم</a:t>
            </a:r>
            <a:endParaRPr kumimoji="0" lang="en-US" sz="4000">
              <a:effectLst>
                <a:outerShdw blurRad="38100" dist="38100" dir="2700000" algn="tl">
                  <a:srgbClr val="FFFFFF"/>
                </a:outerShdw>
              </a:effectLst>
              <a:latin typeface="Brush Script MT" pitchFamily="66" charset="0"/>
              <a:cs typeface="Andalus" pitchFamily="2" charset="-78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238250" y="2486025"/>
            <a:ext cx="68405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kumimoji="0" lang="ar-SA" sz="40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ush Script MT" pitchFamily="66" charset="0"/>
                <a:cs typeface="Andalus" pitchFamily="2" charset="-78"/>
              </a:rPr>
              <a:t>وسع ربنا كل شئ علما على الله توكلنا </a:t>
            </a:r>
          </a:p>
          <a:p>
            <a:pPr algn="ctr" rtl="1">
              <a:defRPr/>
            </a:pPr>
            <a:r>
              <a:rPr kumimoji="0" lang="ar-SA" sz="40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ush Script MT" pitchFamily="66" charset="0"/>
                <a:cs typeface="Andalus" pitchFamily="2" charset="-78"/>
              </a:rPr>
              <a:t>ربنا افتح بيننا وبين قومنا بالحق </a:t>
            </a:r>
          </a:p>
          <a:p>
            <a:pPr algn="ctr" rtl="1">
              <a:defRPr/>
            </a:pPr>
            <a:r>
              <a:rPr kumimoji="0" lang="ar-SA" sz="40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ush Script MT" pitchFamily="66" charset="0"/>
                <a:cs typeface="Andalus" pitchFamily="2" charset="-78"/>
              </a:rPr>
              <a:t>وانت خير الفاتحين</a:t>
            </a:r>
            <a:endParaRPr kumimoji="0" lang="en-US" sz="400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ush Script MT" pitchFamily="66" charset="0"/>
              <a:cs typeface="Andalus" pitchFamily="2" charset="-78"/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042988" y="4876800"/>
            <a:ext cx="367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kumimoji="0" lang="ar-SA" sz="2000" b="1">
                <a:latin typeface="Bookman Old Style" pitchFamily="18" charset="0"/>
                <a:cs typeface="Andalus" pitchFamily="18" charset="-78"/>
              </a:rPr>
              <a:t>صدق الله العظيم    ” الأعراف   89 “</a:t>
            </a:r>
            <a:endParaRPr kumimoji="0" lang="en-US" sz="2000" b="1">
              <a:latin typeface="Bookman Old Style" pitchFamily="18" charset="0"/>
              <a:cs typeface="Andalus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title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سدي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59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0"/>
                </p:tgtEl>
              </p:cMediaNode>
            </p:audio>
          </p:childTnLst>
        </p:cTn>
      </p:par>
    </p:tnLst>
    <p:bldLst>
      <p:bldP spid="121861" grpId="0"/>
      <p:bldP spid="121862" grpId="0"/>
      <p:bldP spid="1218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تفاصيل محتويات التقرير الذاتي</a:t>
            </a:r>
            <a:endParaRPr lang="ar-S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ln w="1905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A" sz="2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المقدمة </a:t>
            </a:r>
          </a:p>
          <a:p>
            <a:r>
              <a:rPr lang="ar-SA" sz="2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تحديد مدى تناسق استراتيجية الكلية مع فعاليات ونشاط الاقسام</a:t>
            </a:r>
          </a:p>
          <a:p>
            <a:r>
              <a:rPr lang="ar-SA" sz="2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تحديد العوامل التي ساهمت في نجاح الكلية </a:t>
            </a:r>
          </a:p>
          <a:p>
            <a:r>
              <a:rPr lang="ar-SA" sz="2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تحديد العوامل التي تعيق اومن المحتمل ان تحول دون نجاح الكلية </a:t>
            </a:r>
          </a:p>
          <a:p>
            <a:r>
              <a:rPr lang="ar-SA" sz="2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التعليق على كفاءة الادارة في درء المخاطر المستقبلية</a:t>
            </a:r>
          </a:p>
          <a:p>
            <a:r>
              <a:rPr lang="ar-SA" sz="2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رصد تنفيذ الاستراتيجيات والسياسات الاكاديمية والادارية</a:t>
            </a:r>
          </a:p>
          <a:p>
            <a:r>
              <a:rPr lang="ar-SA" sz="2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نبذة تاريخية عن البرامج الاكاديمية </a:t>
            </a:r>
          </a:p>
          <a:p>
            <a:r>
              <a:rPr lang="ar-IQ" sz="2400" b="1" dirty="0" err="1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ال</a:t>
            </a:r>
            <a:r>
              <a:rPr lang="ar-SA" sz="2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محتويات التخصصية للبرامج </a:t>
            </a:r>
          </a:p>
          <a:p>
            <a:r>
              <a:rPr lang="ar-SA" sz="2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وسائل الحصول على الشهادة</a:t>
            </a:r>
          </a:p>
          <a:p>
            <a:r>
              <a:rPr lang="ar-SA" sz="24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نتائج الدورة السابقة للتقييم والمراجعة</a:t>
            </a:r>
          </a:p>
          <a:p>
            <a:pPr>
              <a:buNone/>
            </a:pPr>
            <a:endParaRPr lang="ar-SA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>
              <a:buNone/>
            </a:pPr>
            <a:r>
              <a:rPr lang="ar-SA" sz="2400" b="1" dirty="0" smtClean="0">
                <a:latin typeface="Simplified Arabic" pitchFamily="18" charset="-78"/>
                <a:cs typeface="Simplified Arabic" pitchFamily="18" charset="-78"/>
              </a:rPr>
              <a:t>لابد من الاجابة على :</a:t>
            </a:r>
            <a:endParaRPr lang="ar-SA" sz="2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>
              <a:buFontTx/>
              <a:buChar char="-"/>
            </a:pPr>
            <a:r>
              <a:rPr lang="ar-SA" sz="2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ماهي استراتيجيتكم للتعليم والتعلم ، والبحث؟</a:t>
            </a:r>
          </a:p>
          <a:p>
            <a:pPr>
              <a:buFontTx/>
              <a:buChar char="-"/>
            </a:pPr>
            <a:r>
              <a:rPr lang="ar-SA" sz="2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ماهي العوامل التي ساهمت في نجاح اوتحول دون نجاح الكلية ؟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تنظيم وادارة الكلية </a:t>
            </a:r>
            <a:endParaRPr lang="ar-SA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تقييم اداء الكلية بالنسبة لخططها الخاصة والخطة الاستراتيجية للجامعة </a:t>
            </a:r>
          </a:p>
          <a:p>
            <a:r>
              <a:rPr lang="ar-SA" sz="2400" b="1" dirty="0" smtClean="0">
                <a:solidFill>
                  <a:srgbClr val="C00000"/>
                </a:solidFill>
              </a:rPr>
              <a:t>تقييم فعالية التنظيم </a:t>
            </a:r>
            <a:r>
              <a:rPr lang="ar-SA" sz="2400" b="1" dirty="0" err="1" smtClean="0">
                <a:solidFill>
                  <a:srgbClr val="C00000"/>
                </a:solidFill>
              </a:rPr>
              <a:t>الاداري</a:t>
            </a:r>
            <a:endParaRPr lang="ar-SA" sz="2400" b="1" dirty="0" smtClean="0">
              <a:solidFill>
                <a:srgbClr val="C00000"/>
              </a:solidFill>
            </a:endParaRPr>
          </a:p>
          <a:p>
            <a:r>
              <a:rPr lang="ar-SA" sz="2400" b="1" dirty="0" smtClean="0">
                <a:solidFill>
                  <a:srgbClr val="C00000"/>
                </a:solidFill>
              </a:rPr>
              <a:t>تقييم بين الكلية والهياكل الجامعية الاخرى </a:t>
            </a:r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r>
              <a:rPr lang="ar-SA" sz="2400" b="1" dirty="0" smtClean="0">
                <a:solidFill>
                  <a:srgbClr val="002060"/>
                </a:solidFill>
              </a:rPr>
              <a:t>ولابد من الاجابة على :</a:t>
            </a:r>
          </a:p>
          <a:p>
            <a:pPr>
              <a:buFontTx/>
              <a:buChar char="-"/>
            </a:pPr>
            <a:r>
              <a:rPr lang="ar-SA" sz="2400" b="1" dirty="0" smtClean="0">
                <a:solidFill>
                  <a:srgbClr val="002060"/>
                </a:solidFill>
              </a:rPr>
              <a:t>كيف يتم تنظيم العمل الاداري في الكلية ؟</a:t>
            </a:r>
          </a:p>
          <a:p>
            <a:pPr>
              <a:buFontTx/>
              <a:buChar char="-"/>
            </a:pPr>
            <a:r>
              <a:rPr lang="ar-SA" sz="2400" b="1" dirty="0" smtClean="0">
                <a:solidFill>
                  <a:srgbClr val="002060"/>
                </a:solidFill>
              </a:rPr>
              <a:t>ماهي آليات التواصل والاتصال ؟ و</a:t>
            </a:r>
            <a:r>
              <a:rPr lang="ar-IQ" sz="2400" b="1" dirty="0" smtClean="0">
                <a:solidFill>
                  <a:srgbClr val="002060"/>
                </a:solidFill>
              </a:rPr>
              <a:t>م</a:t>
            </a:r>
            <a:r>
              <a:rPr lang="ar-SA" sz="2400" b="1" dirty="0" err="1" smtClean="0">
                <a:solidFill>
                  <a:srgbClr val="002060"/>
                </a:solidFill>
              </a:rPr>
              <a:t>اهي</a:t>
            </a:r>
            <a:r>
              <a:rPr lang="ar-SA" sz="2400" b="1" dirty="0" smtClean="0">
                <a:solidFill>
                  <a:srgbClr val="002060"/>
                </a:solidFill>
              </a:rPr>
              <a:t> الادلة ؟ وكيف يمكن ان تكون افضل ؟</a:t>
            </a:r>
          </a:p>
          <a:p>
            <a:pPr>
              <a:buFontTx/>
              <a:buChar char="-"/>
            </a:pPr>
            <a:r>
              <a:rPr lang="ar-SA" sz="2400" b="1" dirty="0" smtClean="0">
                <a:solidFill>
                  <a:srgbClr val="002060"/>
                </a:solidFill>
              </a:rPr>
              <a:t>هل يمكن تطوير التنظيم الاداري ؟</a:t>
            </a:r>
          </a:p>
          <a:p>
            <a:pPr>
              <a:buFontTx/>
              <a:buChar char="-"/>
            </a:pPr>
            <a:r>
              <a:rPr lang="ar-SA" sz="2400" b="1" dirty="0" smtClean="0">
                <a:solidFill>
                  <a:srgbClr val="002060"/>
                </a:solidFill>
              </a:rPr>
              <a:t>هل ادوار الموظفين والوظائف الرئيسية يفهم بوضوح؟</a:t>
            </a:r>
          </a:p>
          <a:p>
            <a:pPr>
              <a:buFontTx/>
              <a:buChar char="-"/>
            </a:pPr>
            <a:r>
              <a:rPr lang="ar-SA" sz="2400" b="1" dirty="0" smtClean="0">
                <a:solidFill>
                  <a:srgbClr val="002060"/>
                </a:solidFill>
              </a:rPr>
              <a:t>كيف يقارن العمل الاداري في الكلية مع تلك في بلدان اخرى مثل أوربا والولايات المتحدة الامريكية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b="1" u="sng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الاهداف التعليمية للبرامج</a:t>
            </a:r>
            <a:endParaRPr lang="ar-SA" b="1" u="sng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الرسالة </a:t>
            </a:r>
          </a:p>
          <a:p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الاهداف التعليمية للبرامج</a:t>
            </a:r>
          </a:p>
          <a:p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تناسق الاهداف التعليمية للبرامج مع رسالة الكلية </a:t>
            </a:r>
          </a:p>
          <a:p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محتويات البرامج</a:t>
            </a:r>
          </a:p>
          <a:p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طريقة المراجعة لأهداف البرامج التعليمية 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4500594" cy="725470"/>
          </a:xfrm>
        </p:spPr>
        <p:txBody>
          <a:bodyPr>
            <a:noAutofit/>
          </a:bodyPr>
          <a:lstStyle/>
          <a:p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الطلبة </a:t>
            </a:r>
            <a:endParaRPr lang="ar-SA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543956" cy="5786454"/>
          </a:xfrm>
        </p:spPr>
        <p:txBody>
          <a:bodyPr>
            <a:noAutofit/>
          </a:bodyPr>
          <a:lstStyle/>
          <a:p>
            <a:r>
              <a:rPr lang="ar-SA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استكشاف السبل التي يمكن للكلية من تطويرالدراسة بالاستناد على اراء التغذية المرتدة من الطلاب ،هل هناك مجال للتحسين ؟ كيف ؟</a:t>
            </a:r>
          </a:p>
          <a:p>
            <a:r>
              <a:rPr lang="ar-SA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استكشاف استجابة الكلية للتقارير الواردة من الزوار (والممتحنين الخارجيين في المستقبل ) </a:t>
            </a:r>
            <a:r>
              <a:rPr lang="ar-SA" sz="2400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والوزا</a:t>
            </a:r>
            <a:r>
              <a:rPr lang="ar-IQ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ر</a:t>
            </a:r>
            <a:r>
              <a:rPr lang="ar-SA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ة.. وكيف يتم تنفيذ القرارات الواردة من الوزارة اوهل يمكن اهمالها لمصلحة الكلية ؟</a:t>
            </a:r>
          </a:p>
          <a:p>
            <a:r>
              <a:rPr lang="ar-SA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مناقشة استخدام الكلية للمعايير الداخلية والخارجية في تصميم وتنفيذ البرامج (على سبيل المثال في اطار المؤهلات ، وستراتيجية الجامعة للتعليم والتعلم واذا لم تتوفر مثل هذه الستراتيجية هل تم الاعتماد على استراتيجية خارجية ) ؟</a:t>
            </a:r>
          </a:p>
          <a:p>
            <a:r>
              <a:rPr lang="ar-SA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القبول ..كمية / نوعية الطلبة وتوزيعهم الجغرافي والاجتماعي والاقتصادي والتوزيع من الجنسين.</a:t>
            </a:r>
          </a:p>
          <a:p>
            <a:r>
              <a:rPr lang="ar-SA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مناقشة الروابط بين التعليم والنشاط البحثي .</a:t>
            </a:r>
          </a:p>
          <a:p>
            <a:r>
              <a:rPr lang="ar-SA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مناقشة طرق واساليب تقديم النصيحة </a:t>
            </a:r>
            <a:r>
              <a:rPr lang="ar-SA" sz="2400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وتوجية</a:t>
            </a:r>
            <a:r>
              <a:rPr lang="ar-SA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 الطلب</a:t>
            </a:r>
            <a:r>
              <a:rPr lang="ar-IQ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ة</a:t>
            </a:r>
            <a:r>
              <a:rPr lang="ar-SA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 حول مستقبلهم الوظيفي .</a:t>
            </a:r>
          </a:p>
          <a:p>
            <a:r>
              <a:rPr lang="ar-SA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مناقشة النشاطات خارج الجامعة كالعمل في الصناعة والتدريب الصيفي .</a:t>
            </a:r>
          </a:p>
          <a:p>
            <a:r>
              <a:rPr lang="ar-SA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rPr>
              <a:t>نماذج من متطلبات التخرج وشهادات التخرج .</a:t>
            </a:r>
          </a:p>
          <a:p>
            <a:endParaRPr lang="ar-SA" sz="24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5072098" cy="6540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5400" b="1" dirty="0" smtClean="0">
                <a:ln w="11430"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الطلبة </a:t>
            </a:r>
            <a:endParaRPr lang="ar-SA" sz="5400" b="1" dirty="0">
              <a:ln w="11430"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86478"/>
          </a:xfrm>
        </p:spPr>
        <p:txBody>
          <a:bodyPr>
            <a:noAutofit/>
          </a:bodyPr>
          <a:lstStyle/>
          <a:p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ولابد من الاجابة على:</a:t>
            </a:r>
            <a:endParaRPr lang="ar-SA" sz="2000" b="1" dirty="0" smtClean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كيف يمكن للكلية من معرفة ان طرق التدريس تعزز تعلم الطلاب ؟ وماهي الادلة هناك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ماهو الدليل على ان التعليم هو على مستوى عالً ؟ ماهي آليات جمع الاستبيانات ؟ هل يوجد استعراض </a:t>
            </a:r>
            <a:r>
              <a:rPr lang="ar-SA" sz="2000" b="1" dirty="0" err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الاقران</a:t>
            </a: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؟ كيف هي ردود الفعل على وجود التعليم وكيف يتم معالجتها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ماذا تقدم الاحصاءات ومعايير التقييم وتحصيل الطلاب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هل ان معايير التقييم في الامتحانات تحقق النتائج المرجوة للتعلم ؟ ماهو الدليل هلى ان هذا </a:t>
            </a:r>
            <a:r>
              <a:rPr lang="ar-SA" sz="2000" b="1" dirty="0" err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الامر</a:t>
            </a: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صحيح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هل يتم اطلاع الطلاب على متطلبات التقييم ( الامتحانات)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هل يوجد دعم اكاديمي ومساعدات اخرى للطلاب للتغلب على مشاكلهم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ماذا يتم من اجراءات اذا ما ساءت الامور في الكلية او في القسم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ماهي الممارسات الجيدة في الكلية وماهو سبل توفيرها ؟ ماهي الادلة هناك ادلة على ان تعزيز البرامج عن طريق تبادل الممارسات الجيدة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هل البيانات الاحصائية الاساسية تشمل مايلي :</a:t>
            </a:r>
          </a:p>
          <a:p>
            <a:pPr marL="514350" indent="-514350">
              <a:buFontTx/>
              <a:buChar char="-"/>
            </a:pP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نسبة اعضاء هيئة التدريس ومؤهلاتهم الى الطلاب .</a:t>
            </a:r>
          </a:p>
          <a:p>
            <a:pPr marL="514350" indent="-514350">
              <a:buFontTx/>
              <a:buChar char="-"/>
            </a:pP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مؤهلات القبول ونسبة البنات الى الاولاد.</a:t>
            </a:r>
          </a:p>
          <a:p>
            <a:pPr marL="514350" indent="-514350">
              <a:buFontTx/>
              <a:buChar char="-"/>
            </a:pP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عدد طلبات القبول مقابل عدد القبول الفعلي .</a:t>
            </a:r>
          </a:p>
          <a:p>
            <a:pPr marL="514350" indent="-514350">
              <a:buFontTx/>
              <a:buChar char="-"/>
            </a:pPr>
            <a:r>
              <a:rPr lang="ar-SA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نسبة النجاح ونسبة ترك الدراسة والانتقال 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ar-SA" b="1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المناهج</a:t>
            </a:r>
            <a:endParaRPr lang="ar-SA" b="1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Autofit/>
          </a:bodyPr>
          <a:lstStyle/>
          <a:p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النظر في مدى ملاءمة البرنامج مع محتوى المناهج الدراسية ونتائج التعلم.</a:t>
            </a:r>
          </a:p>
          <a:p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النظر في نوعية التعليم وتوفير معايير منح الشهادات .</a:t>
            </a:r>
          </a:p>
          <a:p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النظر في مدى التجانس والتماسك الاكاديمي للبرامج .</a:t>
            </a:r>
          </a:p>
          <a:p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النظر في عملية التحسين المستمر للمناهج .</a:t>
            </a:r>
          </a:p>
          <a:p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رسم خريطة انسيابية لكل سنة .</a:t>
            </a:r>
          </a:p>
          <a:p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تناسق </a:t>
            </a:r>
            <a:r>
              <a:rPr lang="ar-S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</a:t>
            </a:r>
            <a:r>
              <a:rPr lang="ar-IQ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</a:t>
            </a:r>
            <a:r>
              <a:rPr lang="ar-SA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ناهج </a:t>
            </a:r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مع الاهداف التعليمية .</a:t>
            </a:r>
          </a:p>
          <a:p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تحقيق نواتج التعليم .</a:t>
            </a:r>
          </a:p>
          <a:p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توضيح احدى نواتج التصميمات الرئيسة .</a:t>
            </a:r>
          </a:p>
          <a:p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محتويات الكورسات والكتب الدراسية ونماذج من اعمال الطلبة الخ ...</a:t>
            </a:r>
          </a:p>
          <a:p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جداول مفصلة للمناهج من ناحية عدد الساعات في كل موضوع .</a:t>
            </a:r>
          </a:p>
          <a:p>
            <a:pPr>
              <a:buNone/>
            </a:pPr>
            <a:endParaRPr lang="ar-S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لماذا وضع المنهج بهذه الطريقة ؟ هل يعزز المنهج تقدم وتطور الطلاب ؟ هل يسهل المنهج تحقيق مخرجات التعلم المقصودة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ماهي الادلة المتوفرة للكلية على معايير البرامج المناسبة؟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هل وضعت الكلية او القسم المناهج الدراسية , ونتائج التعلم ،والتقييم مع بعض ؟ هل هناك اي ثغرات او تدخلات كبيرة ؟ </a:t>
            </a:r>
          </a:p>
          <a:p>
            <a:pPr marL="514350" indent="-514350">
              <a:buNone/>
            </a:pPr>
            <a:r>
              <a:rPr lang="ar-S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 اذا كان الامر كذلك , ماهي التغييرات المخطط لها ومتى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هل لدى الكلية عملية رسمية لتقييم ومراجعة المناهج / البرامج ؟ كيفية يتم تحسين هذه العمليات ؟</a:t>
            </a:r>
          </a:p>
          <a:p>
            <a:pPr marL="514350" indent="-514350">
              <a:buFont typeface="+mj-lt"/>
              <a:buAutoNum type="arabicPeriod"/>
            </a:pPr>
            <a:endParaRPr lang="ar-SA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7944" y="428604"/>
            <a:ext cx="4004518" cy="10715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ولابد من الاجابة على :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الهيئة التدريسية والمختبرات والمرافق الاكاديمية</a:t>
            </a:r>
            <a:endParaRPr lang="ar-SA" sz="3600" b="1" dirty="0">
              <a:ln>
                <a:solidFill>
                  <a:srgbClr val="002060"/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تقييم مدى كفاية الموارد البشرية الحالية </a:t>
            </a:r>
          </a:p>
          <a:p>
            <a:pPr>
              <a:buNone/>
            </a:pPr>
            <a:r>
              <a:rPr lang="ar-SA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(مستويات الاساتذة وعددهم ).</a:t>
            </a:r>
          </a:p>
          <a:p>
            <a:r>
              <a:rPr lang="ar-SA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استعر</a:t>
            </a:r>
            <a:r>
              <a:rPr lang="ar-IQ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</a:t>
            </a:r>
            <a:r>
              <a:rPr lang="ar-SA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ض فعالية استخدام الموارد المتاحة من قبل الكلية .</a:t>
            </a:r>
          </a:p>
          <a:p>
            <a:r>
              <a:rPr lang="ar-SA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استكشاف السبل التي تعزز تنمية قدرات التدريسين .</a:t>
            </a:r>
          </a:p>
          <a:p>
            <a:r>
              <a:rPr lang="ar-SA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معرفة دور الاساتذة في تصميم المناهج .</a:t>
            </a:r>
          </a:p>
          <a:p>
            <a:r>
              <a:rPr lang="ar-SA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معرفة دور العميد </a:t>
            </a:r>
            <a:r>
              <a:rPr lang="ar-SA" sz="2800" b="1" spc="50" dirty="0" err="1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ومسؤولي</a:t>
            </a:r>
            <a:r>
              <a:rPr lang="ar-SA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800" b="1" spc="50" dirty="0" err="1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IQ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كلية </a:t>
            </a:r>
            <a:r>
              <a:rPr lang="ar-SA" sz="2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 تصميم المناهج</a:t>
            </a:r>
            <a:r>
              <a:rPr lang="ar-SA" sz="24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ar-SA" sz="24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ولابد من الاجابة على :</a:t>
            </a:r>
            <a:endParaRPr lang="ar-SA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كيف يمكن للتدريسين من مواكبة احداث الافكار في مجال تكنولوجيا التربية والتعليم وطرق التدريس ؟ وهل هذا يعتمد عل الحافز الفردي والفائدة او هل هناك خطة او استراتيجية للكلية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ماهي انشطة التدريب التي تقدم للتدريسين الجدد؟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ماهي الانشطة التي تقدم لغرض التطوير المهني للموظفين من غير التدريسين؟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هل موارد برامج التعليم فقيرة / كافية / جيدة ؟ كيف يمكن ضمان بقائها او تطوير ها نحو مستوى ممتاز؟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الى اي مدى يتقيد التعليم والتعلم والبحث بتوفر الموارد والدعم على المستوى الجامعي  والوزاري 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هل المرافق التحتية من اجهزة الكومبيوتر والخدمات المكتبية وغيرها كافية لدعم التدريس والبحوث وانشطة التعليم والتعلم وهل هذه المرافق مدامة يشكل كافي ؟</a:t>
            </a:r>
          </a:p>
          <a:p>
            <a:pPr marL="514350" indent="-514350">
              <a:buFont typeface="+mj-lt"/>
              <a:buAutoNum type="arabicPeriod"/>
            </a:pPr>
            <a:endParaRPr lang="ar-SA" sz="24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البحث العلمي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AE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تقييم استراتيجية البحث العلمي في الكلية .</a:t>
            </a:r>
          </a:p>
          <a:p>
            <a:r>
              <a:rPr lang="ar-AE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تقييم الدرجة التي تعزز بها الكلية ثقافة البحث العلمي .</a:t>
            </a:r>
          </a:p>
          <a:p>
            <a:r>
              <a:rPr lang="ar-AE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تقييم ادارة النشاط البحثي من قبل الكلية .</a:t>
            </a:r>
          </a:p>
          <a:p>
            <a:r>
              <a:rPr lang="ar-AE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مناقشة الروابط بين البحث والتدريس .</a:t>
            </a:r>
          </a:p>
          <a:p>
            <a:r>
              <a:rPr lang="ar-AE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طرح نقاط القوة والتحديات التي تواجه البحث العلمي .</a:t>
            </a:r>
          </a:p>
          <a:p>
            <a:r>
              <a:rPr lang="ar-AE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تقييم اداء الكلية بالنسبة للبحوث المتعلقة بحل المشاكل المحلية ونقل المعرفة .</a:t>
            </a:r>
          </a:p>
          <a:p>
            <a:r>
              <a:rPr lang="ar-AE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تقييم مستويات التخصصات المالية للبحث وانتاجية البحث العلمي.</a:t>
            </a:r>
          </a:p>
          <a:p>
            <a:r>
              <a:rPr lang="ar-AE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تقييم اداء الكلية في دعم طلبة الدراسات العليا.</a:t>
            </a:r>
            <a:endParaRPr lang="en-US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1440" tIns="45720" rIns="91440" bIns="45720" anchor="ctr"/>
          <a:lstStyle/>
          <a:p>
            <a:r>
              <a:rPr lang="ar-SA" sz="3800" dirty="0" smtClean="0">
                <a:solidFill>
                  <a:srgbClr val="FF0000"/>
                </a:solidFill>
                <a:cs typeface="PT Bold Heading" pitchFamily="2" charset="-78"/>
              </a:rPr>
              <a:t>لماذا الجودة والاعتماد </a:t>
            </a:r>
            <a:r>
              <a:rPr lang="ar-SA" sz="3800" dirty="0" err="1" smtClean="0">
                <a:solidFill>
                  <a:srgbClr val="FF0000"/>
                </a:solidFill>
                <a:cs typeface="PT Bold Heading" pitchFamily="2" charset="-78"/>
              </a:rPr>
              <a:t>فى</a:t>
            </a:r>
            <a:r>
              <a:rPr lang="ar-SA" sz="3800" dirty="0" smtClean="0">
                <a:solidFill>
                  <a:srgbClr val="FF0000"/>
                </a:solidFill>
                <a:cs typeface="PT Bold Heading" pitchFamily="2" charset="-78"/>
              </a:rPr>
              <a:t> التعليم </a:t>
            </a:r>
            <a:r>
              <a:rPr lang="ar-SA" sz="3800" dirty="0" err="1" smtClean="0">
                <a:solidFill>
                  <a:srgbClr val="FF0000"/>
                </a:solidFill>
                <a:cs typeface="PT Bold Heading" pitchFamily="2" charset="-78"/>
              </a:rPr>
              <a:t>العالى</a:t>
            </a:r>
            <a:r>
              <a:rPr lang="ar-SA" sz="3800" dirty="0" smtClean="0">
                <a:solidFill>
                  <a:srgbClr val="FF0000"/>
                </a:solidFill>
                <a:cs typeface="PT Bold Heading" pitchFamily="2" charset="-78"/>
              </a:rPr>
              <a:t>؟</a:t>
            </a:r>
            <a:endParaRPr lang="en-US" sz="3800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4463"/>
            <a:ext cx="8002588" cy="5183187"/>
          </a:xfrm>
          <a:noFill/>
        </p:spPr>
        <p:txBody>
          <a:bodyPr lIns="91440" tIns="45720" rIns="91440" bIns="45720"/>
          <a:lstStyle/>
          <a:p>
            <a:pPr marL="631825" indent="-631825" algn="just">
              <a:lnSpc>
                <a:spcPct val="95000"/>
              </a:lnSpc>
              <a:spcBef>
                <a:spcPct val="10000"/>
              </a:spcBef>
              <a:buFontTx/>
              <a:buBlip>
                <a:blip r:embed="rId2"/>
              </a:buBlip>
            </a:pP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الشكوى الدائمة من المستفيد</a:t>
            </a:r>
            <a:r>
              <a:rPr lang="ar-IQ" sz="3000" b="1" dirty="0" smtClean="0"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ن من الخدمة.</a:t>
            </a:r>
          </a:p>
          <a:p>
            <a:pPr marL="631825" indent="-631825" algn="just">
              <a:lnSpc>
                <a:spcPct val="95000"/>
              </a:lnSpc>
              <a:spcBef>
                <a:spcPct val="10000"/>
              </a:spcBef>
              <a:buFontTx/>
              <a:buBlip>
                <a:blip r:embed="rId2"/>
              </a:buBlip>
            </a:pP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التقدم الهائل </a:t>
            </a:r>
            <a:r>
              <a:rPr lang="ar-SA" sz="3000" b="1" dirty="0" err="1" smtClean="0">
                <a:latin typeface="Times New Roman" pitchFamily="18" charset="0"/>
                <a:cs typeface="Times New Roman" pitchFamily="18" charset="0"/>
              </a:rPr>
              <a:t>فى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 العلوم المختلفة.</a:t>
            </a:r>
          </a:p>
          <a:p>
            <a:pPr marL="631825" indent="-631825" algn="just">
              <a:lnSpc>
                <a:spcPct val="95000"/>
              </a:lnSpc>
              <a:spcBef>
                <a:spcPct val="10000"/>
              </a:spcBef>
              <a:buFontTx/>
              <a:buBlip>
                <a:blip r:embed="rId2"/>
              </a:buBlip>
            </a:pP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نظم وتكنولوجيا المعلومات الحديثة.</a:t>
            </a:r>
          </a:p>
          <a:p>
            <a:pPr marL="631825" indent="-631825" algn="just">
              <a:lnSpc>
                <a:spcPct val="95000"/>
              </a:lnSpc>
              <a:spcBef>
                <a:spcPct val="10000"/>
              </a:spcBef>
              <a:buFontTx/>
              <a:buBlip>
                <a:blip r:embed="rId2"/>
              </a:buBlip>
            </a:pP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نظام العولمة الجديد.</a:t>
            </a:r>
          </a:p>
          <a:p>
            <a:pPr marL="631825" indent="-631825" algn="just">
              <a:lnSpc>
                <a:spcPct val="95000"/>
              </a:lnSpc>
              <a:spcBef>
                <a:spcPct val="10000"/>
              </a:spcBef>
              <a:buFontTx/>
              <a:buBlip>
                <a:blip r:embed="rId2"/>
              </a:buBlip>
            </a:pP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التنمية المستدامة.</a:t>
            </a:r>
          </a:p>
          <a:p>
            <a:pPr marL="631825" indent="-631825" algn="just">
              <a:lnSpc>
                <a:spcPct val="95000"/>
              </a:lnSpc>
              <a:spcBef>
                <a:spcPct val="10000"/>
              </a:spcBef>
              <a:buFontTx/>
              <a:buBlip>
                <a:blip r:embed="rId2"/>
              </a:buBlip>
            </a:pP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حاجة المجتمع المحلى والإقليمي والعالمي لخريج متميز ذو جودة عالية.</a:t>
            </a:r>
          </a:p>
          <a:p>
            <a:pPr marL="631825" indent="-631825" algn="just">
              <a:lnSpc>
                <a:spcPct val="95000"/>
              </a:lnSpc>
              <a:spcBef>
                <a:spcPct val="10000"/>
              </a:spcBef>
              <a:buFontTx/>
              <a:buBlip>
                <a:blip r:embed="rId2"/>
              </a:buBlip>
            </a:pP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تشجيع القدرة على الإبداع والابتكار.</a:t>
            </a:r>
          </a:p>
          <a:p>
            <a:pPr marL="631825" indent="-631825" algn="just">
              <a:lnSpc>
                <a:spcPct val="95000"/>
              </a:lnSpc>
              <a:spcBef>
                <a:spcPct val="10000"/>
              </a:spcBef>
              <a:buFontTx/>
              <a:buBlip>
                <a:blip r:embed="rId2"/>
              </a:buBlip>
            </a:pP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ضمان تبادل الاعتراف بين الجامعات العربية-</a:t>
            </a:r>
            <a:r>
              <a:rPr lang="ar-SA" sz="3000" b="1" dirty="0" err="1" smtClean="0">
                <a:latin typeface="Times New Roman" pitchFamily="18" charset="0"/>
                <a:cs typeface="Times New Roman" pitchFamily="18" charset="0"/>
              </a:rPr>
              <a:t>العربية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 والعربية-الأجنبية.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>
            <a:normAutofit/>
          </a:bodyPr>
          <a:lstStyle/>
          <a:p>
            <a:pPr algn="r"/>
            <a:r>
              <a:rPr lang="ar-AE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ولابد من الاجابة على :</a:t>
            </a:r>
            <a:endParaRPr lang="en-US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7056784" cy="46805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ar-AE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هل ترصد الكلية  بصورة منتظمة مدى فعالية الاشراف على طلبة البحث ونتائج امتحانات الحصول على الشهادات العليا؟</a:t>
            </a:r>
          </a:p>
          <a:p>
            <a:pPr marL="514350" indent="-514350" algn="r">
              <a:buFont typeface="+mj-lt"/>
              <a:buAutoNum type="arabicPeriod"/>
            </a:pPr>
            <a:r>
              <a:rPr lang="ar-AE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ماهو الدعم الذي تقدمة الكلية لطلبة البحث ؟</a:t>
            </a:r>
          </a:p>
          <a:p>
            <a:pPr marL="514350" indent="-514350" algn="r">
              <a:buFont typeface="+mj-lt"/>
              <a:buAutoNum type="arabicPeriod"/>
            </a:pPr>
            <a:r>
              <a:rPr lang="ar-AE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هل توجد خطط للكلية بشأن البحث العلمي ؟</a:t>
            </a:r>
          </a:p>
          <a:p>
            <a:pPr marL="514350" indent="-514350" algn="r">
              <a:buFont typeface="+mj-lt"/>
              <a:buAutoNum type="arabicPeriod"/>
            </a:pPr>
            <a:r>
              <a:rPr lang="ar-AE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ماهو نسبة الاساتذة الى طلبة الدراسات العليا ؟</a:t>
            </a:r>
          </a:p>
          <a:p>
            <a:pPr marL="514350" indent="-514350" algn="r">
              <a:buFont typeface="+mj-lt"/>
              <a:buAutoNum type="arabicPeriod"/>
            </a:pPr>
            <a:r>
              <a:rPr lang="ar-AE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ماهو مستوى التفاعل بين الطلاب والاساتذة في مناقشة بحوث الدراسات العليا , على سبيل المثال الحلقات الداسية البحثية ؟</a:t>
            </a:r>
          </a:p>
          <a:p>
            <a:pPr marL="514350" indent="-514350" algn="r">
              <a:buFont typeface="+mj-lt"/>
              <a:buAutoNum type="arabicPeriod"/>
            </a:pPr>
            <a:r>
              <a:rPr lang="ar-AE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ماهو معدل النشر عالمياً ؟</a:t>
            </a:r>
            <a:endParaRPr lang="en-US" sz="28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العلاقات الخارجية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AE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ينبغي على الكلية وصف علاقاتها مع الكليات الاخرى داخل الجامعة وبضمنها المكتبة ونظم المعلومات الادارية , الخ...</a:t>
            </a:r>
          </a:p>
          <a:p>
            <a:pPr>
              <a:buNone/>
            </a:pPr>
            <a:r>
              <a:rPr lang="ar-AE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  والجامعات العراقية والاجنبية والعلماء والاكاديمين في الخارج والمنظمات الخاصة والمؤسسات العامه والهيئات المهنية والقانونية وارباب العمل .وينبغي تقديم دليل على وجهات نظر اصحاب المصلحة الخارجيين ذات الصلة .</a:t>
            </a:r>
            <a:endParaRPr lang="en-US" b="1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AE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ولابد من الاجابةعلى: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872808" cy="3096344"/>
          </a:xfrm>
        </p:spPr>
        <p:txBody>
          <a:bodyPr>
            <a:normAutofit fontScale="4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ar-AE" sz="67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r>
              <a:rPr lang="ar-AE" sz="101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ar-AE" sz="7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هل هناك ترتيبات مرضية للمشاركة من قبل الاساتذة والطلاب في تدريب خارجي وفي برامج ارسال الطلاب الى الخارج وتبادل الطلاب؟</a:t>
            </a:r>
          </a:p>
          <a:p>
            <a:pPr algn="r"/>
            <a:r>
              <a:rPr lang="ar-AE" sz="7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2- هل هناك اية مساهمة من خارج الكلية في وضع المناهج وتطوير التدريس والبحث العلمي</a:t>
            </a:r>
            <a:r>
              <a:rPr lang="ar-AE" sz="70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؟</a:t>
            </a:r>
            <a:endParaRPr lang="en-US" sz="7000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فرعي 6"/>
          <p:cNvSpPr>
            <a:spLocks noGrp="1"/>
          </p:cNvSpPr>
          <p:nvPr>
            <p:ph type="subTitle" idx="1"/>
          </p:nvPr>
        </p:nvSpPr>
        <p:spPr>
          <a:xfrm>
            <a:off x="2000232" y="2285992"/>
            <a:ext cx="6400800" cy="1752600"/>
          </a:xfrm>
        </p:spPr>
        <p:txBody>
          <a:bodyPr/>
          <a:lstStyle/>
          <a:p>
            <a:pPr algn="just">
              <a:defRPr/>
            </a:pPr>
            <a:r>
              <a:rPr lang="ar-IQ" b="1" dirty="0" smtClean="0">
                <a:solidFill>
                  <a:srgbClr val="FF0000"/>
                </a:solidFill>
                <a:ea typeface="Majalla UI"/>
              </a:rPr>
              <a:t>ابرز التشكيلات </a:t>
            </a:r>
            <a:r>
              <a:rPr lang="ar-IQ" b="1" dirty="0" err="1" smtClean="0">
                <a:solidFill>
                  <a:srgbClr val="FF0000"/>
                </a:solidFill>
                <a:ea typeface="Majalla UI"/>
              </a:rPr>
              <a:t>الادارية</a:t>
            </a:r>
            <a:r>
              <a:rPr lang="ar-IQ" b="1" dirty="0" smtClean="0">
                <a:solidFill>
                  <a:srgbClr val="FF0000"/>
                </a:solidFill>
                <a:ea typeface="Majalla UI"/>
              </a:rPr>
              <a:t> التي تساهم في انجاز تقرير التقييم الذاتي </a:t>
            </a:r>
            <a:endParaRPr lang="ar-IQ" b="1" dirty="0">
              <a:solidFill>
                <a:srgbClr val="FF0000"/>
              </a:solidFill>
              <a:ea typeface="Majalla UI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786050" y="335756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←"/>
              <a:defRPr/>
            </a:pPr>
            <a:r>
              <a:rPr lang="ar-IQ" sz="2800" b="1" dirty="0" smtClean="0">
                <a:solidFill>
                  <a:srgbClr val="002060"/>
                </a:solidFill>
                <a:ea typeface="Majalla UI"/>
              </a:rPr>
              <a:t>وحدة التسجيل </a:t>
            </a:r>
          </a:p>
          <a:p>
            <a:pPr>
              <a:buFont typeface="Arial" pitchFamily="34" charset="0"/>
              <a:buChar char="←"/>
              <a:defRPr/>
            </a:pPr>
            <a:r>
              <a:rPr lang="ar-IQ" sz="2800" b="1" dirty="0" smtClean="0">
                <a:solidFill>
                  <a:srgbClr val="002060"/>
                </a:solidFill>
                <a:ea typeface="Majalla UI"/>
              </a:rPr>
              <a:t>شعبة الموارد البشرية</a:t>
            </a:r>
          </a:p>
          <a:p>
            <a:pPr>
              <a:buFont typeface="Arial" pitchFamily="34" charset="0"/>
              <a:buChar char="←"/>
              <a:defRPr/>
            </a:pPr>
            <a:r>
              <a:rPr lang="ar-IQ" sz="2800" b="1" dirty="0" smtClean="0">
                <a:solidFill>
                  <a:srgbClr val="002060"/>
                </a:solidFill>
                <a:ea typeface="Majalla UI"/>
              </a:rPr>
              <a:t>شعبة ضمان الجودة </a:t>
            </a:r>
          </a:p>
          <a:p>
            <a:pPr>
              <a:buFont typeface="Arial" pitchFamily="34" charset="0"/>
              <a:buChar char="←"/>
              <a:defRPr/>
            </a:pPr>
            <a:r>
              <a:rPr lang="ar-IQ" sz="2800" b="1" dirty="0" smtClean="0">
                <a:solidFill>
                  <a:srgbClr val="002060"/>
                </a:solidFill>
                <a:ea typeface="Majalla UI"/>
              </a:rPr>
              <a:t>اللجنة </a:t>
            </a:r>
            <a:r>
              <a:rPr lang="ar-IQ" sz="2800" b="1" dirty="0" err="1" smtClean="0">
                <a:solidFill>
                  <a:srgbClr val="002060"/>
                </a:solidFill>
                <a:ea typeface="Majalla UI"/>
              </a:rPr>
              <a:t>الامتحانية</a:t>
            </a:r>
            <a:endParaRPr lang="ar-IQ" sz="2800" b="1" dirty="0" smtClean="0">
              <a:solidFill>
                <a:srgbClr val="002060"/>
              </a:solidFill>
              <a:ea typeface="Majalla UI"/>
            </a:endParaRPr>
          </a:p>
          <a:p>
            <a:pPr>
              <a:buFont typeface="Arial" pitchFamily="34" charset="0"/>
              <a:buChar char="←"/>
              <a:defRPr/>
            </a:pPr>
            <a:r>
              <a:rPr lang="ar-IQ" sz="2800" b="1" dirty="0" smtClean="0">
                <a:solidFill>
                  <a:srgbClr val="002060"/>
                </a:solidFill>
                <a:ea typeface="Majalla UI"/>
              </a:rPr>
              <a:t>وحدة </a:t>
            </a:r>
            <a:r>
              <a:rPr lang="ar-IQ" sz="2800" b="1" dirty="0" err="1" smtClean="0">
                <a:solidFill>
                  <a:srgbClr val="002060"/>
                </a:solidFill>
                <a:ea typeface="Majalla UI"/>
              </a:rPr>
              <a:t>الاحصاء</a:t>
            </a:r>
            <a:r>
              <a:rPr lang="ar-IQ" sz="2800" b="1" dirty="0" smtClean="0">
                <a:solidFill>
                  <a:srgbClr val="002060"/>
                </a:solidFill>
                <a:ea typeface="Majalla UI"/>
              </a:rPr>
              <a:t> </a:t>
            </a:r>
            <a:endParaRPr lang="ar-IQ" sz="2800" b="1" dirty="0">
              <a:solidFill>
                <a:srgbClr val="002060"/>
              </a:solidFill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z="6600" b="1" i="1" smtClean="0">
                <a:solidFill>
                  <a:schemeClr val="accent2"/>
                </a:solidFill>
              </a:rPr>
              <a:t>أوعلى متن نفاثه </a:t>
            </a:r>
            <a:endParaRPr lang="en-US" sz="6600" b="1" i="1" smtClean="0">
              <a:solidFill>
                <a:schemeClr val="accent2"/>
              </a:solidFill>
            </a:endParaRPr>
          </a:p>
        </p:txBody>
      </p:sp>
      <p:pic>
        <p:nvPicPr>
          <p:cNvPr id="115717" name="Picture 5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76725" y="0"/>
            <a:ext cx="4867275" cy="6643710"/>
            <a:chOff x="2694" y="0"/>
            <a:chExt cx="3066" cy="4320"/>
          </a:xfrm>
        </p:grpSpPr>
        <p:pic>
          <p:nvPicPr>
            <p:cNvPr id="108551" name="Picture 6" descr="get-6-2007-xvmn7cmh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b="2512"/>
            <a:stretch>
              <a:fillRect/>
            </a:stretch>
          </p:blipFill>
          <p:spPr bwMode="auto">
            <a:xfrm>
              <a:off x="2694" y="0"/>
              <a:ext cx="306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52" name="Text Box 7"/>
            <p:cNvSpPr txBox="1">
              <a:spLocks noChangeArrowheads="1"/>
            </p:cNvSpPr>
            <p:nvPr/>
          </p:nvSpPr>
          <p:spPr bwMode="auto">
            <a:xfrm>
              <a:off x="2736" y="3409"/>
              <a:ext cx="3024" cy="9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i="1" dirty="0">
                  <a:solidFill>
                    <a:srgbClr val="FF0000"/>
                  </a:solidFill>
                </a:rPr>
                <a:t>أن نكون يدا واحدة</a:t>
              </a:r>
              <a:endParaRPr lang="ar-EG" sz="4400" b="1" i="1" dirty="0">
                <a:solidFill>
                  <a:srgbClr val="FF0000"/>
                </a:solidFill>
              </a:endParaRPr>
            </a:p>
            <a:p>
              <a:pPr algn="ctr"/>
              <a:endParaRPr lang="en-US" sz="4400" b="1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5722" name="Picture 10" descr="OnTar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0" y="5454650"/>
            <a:ext cx="4038600" cy="646331"/>
          </a:xfrm>
          <a:prstGeom prst="rect">
            <a:avLst/>
          </a:prstGeom>
          <a:solidFill>
            <a:srgbClr val="F4FAB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لتحقيق الاهداف المرجوة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0"/>
            <a:ext cx="8763000" cy="52629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ar-SA" altLang="zh-CN" sz="4800" b="1" dirty="0">
              <a:solidFill>
                <a:srgbClr val="C00000"/>
              </a:solidFill>
              <a:cs typeface="Simplified Arabic" pitchFamily="18" charset="-78"/>
            </a:endParaRPr>
          </a:p>
          <a:p>
            <a:pPr marL="457200" indent="-457200">
              <a:spcBef>
                <a:spcPct val="50000"/>
              </a:spcBef>
            </a:pPr>
            <a:endParaRPr lang="ar-SA" altLang="zh-CN" sz="4800" b="1" dirty="0">
              <a:solidFill>
                <a:srgbClr val="C00000"/>
              </a:solidFill>
              <a:cs typeface="Simplified Arabic" pitchFamily="18" charset="-78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ar-SA" altLang="zh-CN" sz="4800" b="1" dirty="0" smtClean="0">
                <a:solidFill>
                  <a:srgbClr val="C00000"/>
                </a:solidFill>
                <a:cs typeface="Simplified Arabic" pitchFamily="18" charset="-78"/>
              </a:rPr>
              <a:t>نشكركم </a:t>
            </a:r>
            <a:r>
              <a:rPr lang="ar-SA" altLang="zh-CN" sz="4800" b="1" dirty="0">
                <a:solidFill>
                  <a:srgbClr val="C00000"/>
                </a:solidFill>
                <a:cs typeface="Simplified Arabic" pitchFamily="18" charset="-78"/>
              </a:rPr>
              <a:t>لحسن استماعكم </a:t>
            </a:r>
          </a:p>
          <a:p>
            <a:pPr marL="457200" indent="-457200" algn="ctr">
              <a:spcBef>
                <a:spcPct val="50000"/>
              </a:spcBef>
            </a:pPr>
            <a:r>
              <a:rPr lang="ar-SA" altLang="zh-CN" sz="4800" b="1" dirty="0">
                <a:solidFill>
                  <a:srgbClr val="C00000"/>
                </a:solidFill>
                <a:cs typeface="Simplified Arabic" pitchFamily="18" charset="-78"/>
              </a:rPr>
              <a:t>والسلام عليكم ورحمة الله وبركاته</a:t>
            </a:r>
            <a:endParaRPr lang="ar-SA" altLang="zh-CN" sz="4800" b="1" dirty="0">
              <a:solidFill>
                <a:srgbClr val="C00000"/>
              </a:solidFill>
              <a:ea typeface="SimSun" pitchFamily="2" charset="-12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idx="1"/>
          </p:nvPr>
        </p:nvSpPr>
        <p:spPr>
          <a:xfrm>
            <a:off x="785814" y="1030288"/>
            <a:ext cx="7705725" cy="5256212"/>
          </a:xfrm>
        </p:spPr>
        <p:txBody>
          <a:bodyPr/>
          <a:lstStyle/>
          <a:p>
            <a:pPr eaLnBrk="1" hangingPunct="1"/>
            <a:r>
              <a:rPr lang="ar-SA" sz="3600" b="1" smtClean="0">
                <a:solidFill>
                  <a:srgbClr val="99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الجودة هى رضاء العميل </a:t>
            </a:r>
          </a:p>
          <a:p>
            <a:pPr algn="just" eaLnBrk="1" hangingPunct="1"/>
            <a:r>
              <a:rPr lang="ar-SA" sz="3600" b="1" smtClean="0">
                <a:solidFill>
                  <a:srgbClr val="99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الجودة هى التكامل فى الآداء والخلو من النواقص</a:t>
            </a:r>
          </a:p>
          <a:p>
            <a:pPr algn="just" eaLnBrk="1" hangingPunct="1">
              <a:buFontTx/>
              <a:buNone/>
            </a:pPr>
            <a:r>
              <a:rPr lang="ar-SA" sz="3600" b="1" smtClean="0">
                <a:solidFill>
                  <a:srgbClr val="99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			</a:t>
            </a:r>
            <a:r>
              <a:rPr lang="ar-SA" sz="3600" b="1" smtClean="0">
                <a:solidFill>
                  <a:srgbClr val="33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جوران </a:t>
            </a:r>
            <a:endParaRPr lang="ar-EG" sz="3600" b="1" smtClean="0">
              <a:solidFill>
                <a:srgbClr val="3333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ar-SA" sz="3600" b="1" smtClean="0">
              <a:solidFill>
                <a:srgbClr val="3333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 eaLnBrk="1" hangingPunct="1"/>
            <a:r>
              <a:rPr lang="ar-SA" sz="3600" b="1" smtClean="0">
                <a:solidFill>
                  <a:srgbClr val="99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الجودة هى عملية مستمرة لغلق الفجوات بين ماتحقق فى الواقع وبين ماكان مطلوبا تحقيقه</a:t>
            </a:r>
            <a:endParaRPr lang="en-US" sz="3600" b="1" smtClean="0">
              <a:solidFill>
                <a:srgbClr val="99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 eaLnBrk="1" hangingPunct="1"/>
            <a:r>
              <a:rPr lang="ar-SA" sz="3600" b="1" smtClean="0">
                <a:solidFill>
                  <a:srgbClr val="99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2800" b="1" smtClean="0">
                <a:solidFill>
                  <a:srgbClr val="99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Actual Performance vs Desired Outcome”</a:t>
            </a:r>
            <a:r>
              <a:rPr lang="ar-SA" sz="2800" b="1" smtClean="0">
                <a:solidFill>
                  <a:srgbClr val="99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“</a:t>
            </a:r>
          </a:p>
          <a:p>
            <a:pPr algn="just" eaLnBrk="1" hangingPunct="1">
              <a:buFontTx/>
              <a:buNone/>
            </a:pPr>
            <a:r>
              <a:rPr lang="ar-EG" sz="2800" b="1" smtClean="0">
                <a:solidFill>
                  <a:srgbClr val="99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  <a:r>
              <a:rPr lang="ar-SA" sz="2800" b="1" smtClean="0">
                <a:solidFill>
                  <a:srgbClr val="99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  <a:r>
              <a:rPr lang="ar-SA" sz="3600" b="1" smtClean="0">
                <a:solidFill>
                  <a:srgbClr val="99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         </a:t>
            </a:r>
            <a:r>
              <a:rPr lang="ar-SA" sz="3600" b="1" smtClean="0">
                <a:solidFill>
                  <a:srgbClr val="33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دونابيديان </a:t>
            </a:r>
            <a:endParaRPr lang="en-US" sz="3600" b="1" smtClean="0">
              <a:solidFill>
                <a:srgbClr val="99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AC29D-3FA0-4E8B-BF06-1CB58E332D01}" type="slidenum">
              <a:rPr lang="ar-SA"/>
              <a:pPr>
                <a:defRPr/>
              </a:pPr>
              <a:t>4</a:t>
            </a:fld>
            <a:endParaRPr lang="en-US"/>
          </a:p>
        </p:txBody>
      </p:sp>
      <p:sp>
        <p:nvSpPr>
          <p:cNvPr id="9221" name="Line 3"/>
          <p:cNvSpPr>
            <a:spLocks noChangeShapeType="1"/>
          </p:cNvSpPr>
          <p:nvPr/>
        </p:nvSpPr>
        <p:spPr bwMode="auto">
          <a:xfrm>
            <a:off x="609600" y="1752600"/>
            <a:ext cx="7924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4" y="285750"/>
            <a:ext cx="5572125" cy="928688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ar-EG"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الجودة في التعليم العالي</a:t>
            </a:r>
            <a:endParaRPr lang="en-US" sz="4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00813"/>
            <a:ext cx="2133600" cy="476250"/>
          </a:xfrm>
        </p:spPr>
        <p:txBody>
          <a:bodyPr/>
          <a:lstStyle/>
          <a:p>
            <a:pPr>
              <a:defRPr/>
            </a:pPr>
            <a:fld id="{198A76E8-C8C2-4F6C-B5AD-11AC17ABF0B1}" type="slidenum">
              <a:rPr lang="ar-SA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71500" y="1214438"/>
            <a:ext cx="8001000" cy="486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r-SA" sz="3000" b="1" dirty="0" smtClean="0">
                <a:solidFill>
                  <a:srgbClr val="000099"/>
                </a:solidFill>
              </a:rPr>
              <a:t>في </a:t>
            </a:r>
            <a:r>
              <a:rPr lang="ar-SA" sz="3000" b="1" dirty="0">
                <a:solidFill>
                  <a:srgbClr val="000099"/>
                </a:solidFill>
              </a:rPr>
              <a:t>العديد من نظم التعليم العالي في الدول </a:t>
            </a:r>
            <a:r>
              <a:rPr lang="ar-SA" sz="3000" b="1" dirty="0" smtClean="0">
                <a:solidFill>
                  <a:srgbClr val="000099"/>
                </a:solidFill>
              </a:rPr>
              <a:t>يستخدم </a:t>
            </a:r>
            <a:r>
              <a:rPr lang="ar-SA" sz="3000" b="1" dirty="0">
                <a:solidFill>
                  <a:srgbClr val="000099"/>
                </a:solidFill>
              </a:rPr>
              <a:t>تعريف الجودة علي أنها تحقيق الحد الأدنى المطلوب من المعايير </a:t>
            </a:r>
            <a:r>
              <a:rPr lang="ar-SA" sz="3000" b="1" dirty="0" smtClean="0">
                <a:solidFill>
                  <a:srgbClr val="000099"/>
                </a:solidFill>
              </a:rPr>
              <a:t>وفي </a:t>
            </a:r>
            <a:r>
              <a:rPr lang="ar-SA" sz="3000" b="1" dirty="0">
                <a:solidFill>
                  <a:srgbClr val="000099"/>
                </a:solidFill>
              </a:rPr>
              <a:t>هذه الحالة تكون البداية هي تحديد الحد الأدنى من المعايير التي يجب علي المؤسسة أو البرنامج تحقيقها ووضع آلية لتحسن الجودة . كذلك أيضاً يمكن تعريف مفهوم الجودة في هذا السياق علي أنها تعني رضاء العميل أي تحقيق توقعات العملاء ( الطلاب ، أولياء الأمور ،المجتمع بصفة عامة وأصحاب الأعمال) . </a:t>
            </a:r>
            <a:endParaRPr lang="en-US" sz="3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285750"/>
            <a:ext cx="5429250" cy="928688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ar-EG"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الجودة في التعليم العالي</a:t>
            </a:r>
            <a:endParaRPr lang="en-US" sz="4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00813"/>
            <a:ext cx="2133600" cy="476250"/>
          </a:xfrm>
        </p:spPr>
        <p:txBody>
          <a:bodyPr/>
          <a:lstStyle/>
          <a:p>
            <a:pPr>
              <a:defRPr/>
            </a:pPr>
            <a:fld id="{810B2632-EE17-4C2F-8196-C283208A37B6}" type="slidenum">
              <a:rPr lang="ar-SA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428625" y="1468439"/>
            <a:ext cx="8001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ar-SA" sz="3200" b="1" dirty="0">
                <a:solidFill>
                  <a:srgbClr val="000099"/>
                </a:solidFill>
              </a:rPr>
              <a:t>ويتضح مما سبق أن هناك عناصر مشتركة في التعريفات السابقة تشتمل علي الأتي :</a:t>
            </a:r>
            <a:endParaRPr lang="en-US" sz="3200" b="1" dirty="0">
              <a:solidFill>
                <a:srgbClr val="000099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3200" b="1" dirty="0">
                <a:solidFill>
                  <a:srgbClr val="000099"/>
                </a:solidFill>
              </a:rPr>
              <a:t>تحقيق الحد الأدنى من </a:t>
            </a:r>
            <a:r>
              <a:rPr lang="ar-SA" sz="3200" b="1" dirty="0" smtClean="0">
                <a:solidFill>
                  <a:srgbClr val="000099"/>
                </a:solidFill>
              </a:rPr>
              <a:t>المعايير.</a:t>
            </a:r>
            <a:endParaRPr lang="en-US" sz="3200" b="1" dirty="0">
              <a:solidFill>
                <a:srgbClr val="000099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3200" b="1" dirty="0">
                <a:solidFill>
                  <a:srgbClr val="000099"/>
                </a:solidFill>
              </a:rPr>
              <a:t>تحقيق الأهداف باستخدام </a:t>
            </a:r>
            <a:r>
              <a:rPr lang="ar-SA" sz="3200" b="1" dirty="0" err="1" smtClean="0">
                <a:solidFill>
                  <a:srgbClr val="000099"/>
                </a:solidFill>
              </a:rPr>
              <a:t>المدخلات</a:t>
            </a:r>
            <a:r>
              <a:rPr lang="ar-SA" sz="3200" b="1" dirty="0" smtClean="0">
                <a:solidFill>
                  <a:srgbClr val="000099"/>
                </a:solidFill>
              </a:rPr>
              <a:t> </a:t>
            </a:r>
            <a:r>
              <a:rPr lang="ar-SA" sz="3200" b="1" dirty="0">
                <a:solidFill>
                  <a:srgbClr val="000099"/>
                </a:solidFill>
              </a:rPr>
              <a:t>المتاحة .</a:t>
            </a:r>
            <a:endParaRPr lang="en-US" sz="3200" b="1" dirty="0">
              <a:solidFill>
                <a:srgbClr val="000099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3200" b="1" dirty="0">
                <a:solidFill>
                  <a:srgbClr val="000099"/>
                </a:solidFill>
              </a:rPr>
              <a:t>تحقيق رضاء وتوقعات العملاء سواء المباشرين أو غير المباشرين وأصحاب الأعمال.</a:t>
            </a:r>
            <a:endParaRPr lang="en-US" sz="3200" b="1" dirty="0">
              <a:solidFill>
                <a:srgbClr val="000099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3200" b="1" dirty="0">
                <a:solidFill>
                  <a:srgbClr val="000099"/>
                </a:solidFill>
              </a:rPr>
              <a:t>تحقيق التميز في الأداء .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/>
              <a:t>متطلبات الجودة</a:t>
            </a:r>
            <a:endParaRPr lang="en-US" b="1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ar-BH" sz="2800" b="1">
                <a:solidFill>
                  <a:srgbClr val="C00000"/>
                </a:solidFill>
              </a:rPr>
              <a:t>القناعة الكاملة والتفهم الكامل والالتزام من قبل المسئولين .</a:t>
            </a:r>
          </a:p>
          <a:p>
            <a:r>
              <a:rPr lang="ar-BH" sz="2800" b="1">
                <a:solidFill>
                  <a:srgbClr val="C00000"/>
                </a:solidFill>
              </a:rPr>
              <a:t>إشاعة الثقافة التنظيمية والمناخ التنظيمي الخاص بالجودة .</a:t>
            </a:r>
          </a:p>
          <a:p>
            <a:r>
              <a:rPr lang="ar-BH" sz="2800" b="1">
                <a:solidFill>
                  <a:srgbClr val="C00000"/>
                </a:solidFill>
              </a:rPr>
              <a:t>التعليم والتدريب المستمرين لكافة الأفراد العاملين بالمؤسسة التعليمية </a:t>
            </a:r>
          </a:p>
          <a:p>
            <a:r>
              <a:rPr lang="ar-BH" sz="2800" b="1">
                <a:solidFill>
                  <a:srgbClr val="C00000"/>
                </a:solidFill>
              </a:rPr>
              <a:t>التنسيق وتفعيل الاتصال بين الإدارات والأقسام على المستويين الأفقي والعمودي.</a:t>
            </a:r>
          </a:p>
          <a:p>
            <a:r>
              <a:rPr lang="ar-BH" sz="2800" b="1">
                <a:solidFill>
                  <a:srgbClr val="C00000"/>
                </a:solidFill>
              </a:rPr>
              <a:t>مشاركة جميع الجهات وجميع الأفراد العاملين في جهود تحسين جودة العملية التعليمية.</a:t>
            </a:r>
          </a:p>
          <a:p>
            <a:r>
              <a:rPr lang="ar-BH" sz="2800" b="1">
                <a:solidFill>
                  <a:srgbClr val="C00000"/>
                </a:solidFill>
              </a:rPr>
              <a:t>تأسيس نظام معلومات دقيق وفعال لإدارة الجودة ليكون بمثابة قاعدة معلومات وبيانات وتحديثها بين وقت وآخر</a:t>
            </a:r>
            <a:r>
              <a:rPr lang="ar-SA" sz="2800" b="1">
                <a:solidFill>
                  <a:srgbClr val="C00000"/>
                </a:solidFill>
              </a:rPr>
              <a:t> .</a:t>
            </a:r>
            <a:r>
              <a:rPr lang="ar-BH" sz="2800" b="1">
                <a:solidFill>
                  <a:srgbClr val="C00000"/>
                </a:solidFill>
              </a:rPr>
              <a:t> </a:t>
            </a:r>
            <a:endParaRPr lang="en-US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  <a:noFill/>
        </p:spPr>
        <p:txBody>
          <a:bodyPr lIns="91440" tIns="45720" rIns="91440" bIns="45720" anchor="ctr"/>
          <a:lstStyle/>
          <a:p>
            <a:r>
              <a:rPr lang="ar-SA" sz="4600" dirty="0" smtClean="0">
                <a:solidFill>
                  <a:srgbClr val="FF0000"/>
                </a:solidFill>
                <a:cs typeface="PT Bold Heading" pitchFamily="2" charset="-78"/>
              </a:rPr>
              <a:t>الرسالة</a:t>
            </a:r>
            <a:endParaRPr lang="en-US" sz="4600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78125"/>
            <a:ext cx="7772400" cy="1662113"/>
          </a:xfrm>
          <a:noFill/>
        </p:spPr>
        <p:txBody>
          <a:bodyPr lIns="91440" tIns="45720" rIns="91440" bIns="45720">
            <a:normAutofit lnSpcReduction="10000"/>
          </a:bodyPr>
          <a:lstStyle/>
          <a:p>
            <a:pPr marL="263525" indent="0" algn="just">
              <a:buFontTx/>
              <a:buNone/>
            </a:pPr>
            <a:r>
              <a:rPr lang="ar-SA" sz="3600" smtClean="0">
                <a:latin typeface="Times New Roman" pitchFamily="18" charset="0"/>
                <a:cs typeface="Times New Roman" pitchFamily="18" charset="0"/>
              </a:rPr>
              <a:t>هى عبارة مختصرة تبين بوضوح واجبات المؤسسة التعليمية وتوقعاتها ودورها فى تنمية المجتمع المحيط بها فى ضوء أهدافها الاستراتيجية المعلنة.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4005263"/>
            <a:ext cx="3240087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EG" b="1" dirty="0" smtClean="0">
                <a:solidFill>
                  <a:srgbClr val="3333CC"/>
                </a:solidFill>
              </a:rPr>
              <a:t> </a:t>
            </a:r>
            <a:endParaRPr lang="en-US" b="1" dirty="0" smtClean="0">
              <a:solidFill>
                <a:srgbClr val="3333CC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000101" y="2214556"/>
            <a:ext cx="8001056" cy="32146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ar-EG" b="1" dirty="0" smtClean="0">
                <a:solidFill>
                  <a:srgbClr val="3333CC"/>
                </a:solidFill>
              </a:rPr>
              <a:t>الاعتراف</a:t>
            </a:r>
            <a:r>
              <a:rPr lang="ar-EG" b="1" dirty="0" smtClean="0">
                <a:solidFill>
                  <a:srgbClr val="990000"/>
                </a:solidFill>
              </a:rPr>
              <a:t>، بواسطة </a:t>
            </a:r>
            <a:r>
              <a:rPr lang="ar-EG" b="1" dirty="0" smtClean="0">
                <a:solidFill>
                  <a:srgbClr val="3333CC"/>
                </a:solidFill>
              </a:rPr>
              <a:t>هيئة الاعتماد</a:t>
            </a:r>
            <a:r>
              <a:rPr lang="ar-EG" b="1" dirty="0" smtClean="0">
                <a:solidFill>
                  <a:srgbClr val="990000"/>
                </a:solidFill>
              </a:rPr>
              <a:t>، بأن المؤسسة التعليمية لها برامج تحقق المعايير الأكاديمية التي وضعتها لنفسها وأن هذه المؤسسة لها أنظمة مؤثرة وقادرة على ضمان الجودة وضمان التحسين المستمر لأنشطتها الأكاديمية</a:t>
            </a:r>
            <a:endParaRPr lang="en-US" b="1" dirty="0" smtClean="0">
              <a:solidFill>
                <a:srgbClr val="99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79752-D732-4CC5-9523-54F6C8872BA2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3286126" y="476250"/>
            <a:ext cx="2941638" cy="8810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ar-EG" sz="5400" b="1">
                <a:solidFill>
                  <a:srgbClr val="FFFF00"/>
                </a:solidFill>
              </a:rPr>
              <a:t>الاعتماد</a:t>
            </a:r>
            <a:endParaRPr lang="en-US" sz="5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978</TotalTime>
  <Words>2173</Words>
  <Application>Microsoft Office PowerPoint</Application>
  <PresentationFormat>عرض على الشاشة (3:4)‏</PresentationFormat>
  <Paragraphs>270</Paragraphs>
  <Slides>35</Slides>
  <Notes>2</Notes>
  <HiddenSlides>0</HiddenSlides>
  <MMClips>2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Office Theme</vt:lpstr>
      <vt:lpstr>تقريرالتقييم الذاتي لكليات الهندسة </vt:lpstr>
      <vt:lpstr>الشريحة 2</vt:lpstr>
      <vt:lpstr>لماذا الجودة والاعتماد فى التعليم العالى؟</vt:lpstr>
      <vt:lpstr>الشريحة 4</vt:lpstr>
      <vt:lpstr>الجودة في التعليم العالي</vt:lpstr>
      <vt:lpstr>الجودة في التعليم العالي</vt:lpstr>
      <vt:lpstr>متطلبات الجودة</vt:lpstr>
      <vt:lpstr>الرسالة</vt:lpstr>
      <vt:lpstr> </vt:lpstr>
      <vt:lpstr>ما هى خطوات عملية الاعتماد؟</vt:lpstr>
      <vt:lpstr>ما هى فائدة إعلان حصول مؤسسة تعليمية على الاعتماد؟</vt:lpstr>
      <vt:lpstr>الشريحة 12</vt:lpstr>
      <vt:lpstr>الشريحة 13</vt:lpstr>
      <vt:lpstr>الشريحة 14</vt:lpstr>
      <vt:lpstr>تقريرالتقييم الذاتي لكليات الهندسة </vt:lpstr>
      <vt:lpstr>   مخطط عملية ضمان الجودة في الكلية </vt:lpstr>
      <vt:lpstr>تقرير التقييم الذاتي  </vt:lpstr>
      <vt:lpstr>محتويات تقريرالتقييم الذاتي للكلية (وبضمنها الاقسام )</vt:lpstr>
      <vt:lpstr>محتويات تقرير التقييم الذاتي للكلية (وبضمنها الاقسام)</vt:lpstr>
      <vt:lpstr>تفاصيل محتويات التقرير الذاتي</vt:lpstr>
      <vt:lpstr>تنظيم وادارة الكلية </vt:lpstr>
      <vt:lpstr>الاهداف التعليمية للبرامج</vt:lpstr>
      <vt:lpstr>الطلبة </vt:lpstr>
      <vt:lpstr>الطلبة </vt:lpstr>
      <vt:lpstr>المناهج</vt:lpstr>
      <vt:lpstr>الشريحة 26</vt:lpstr>
      <vt:lpstr>الهيئة التدريسية والمختبرات والمرافق الاكاديمية</vt:lpstr>
      <vt:lpstr>ولابد من الاجابة على :</vt:lpstr>
      <vt:lpstr>البحث العلمي </vt:lpstr>
      <vt:lpstr>ولابد من الاجابة على :</vt:lpstr>
      <vt:lpstr>العلاقات الخارجية </vt:lpstr>
      <vt:lpstr>ولابد من الاجابةعلى:</vt:lpstr>
      <vt:lpstr>الشريحة 33</vt:lpstr>
      <vt:lpstr>أوعلى متن نفاثه </vt:lpstr>
      <vt:lpstr>الشريحة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تقرير التقييم الذاتي لكليات الهندسة</dc:title>
  <dc:creator>halawa</dc:creator>
  <cp:lastModifiedBy>abumada</cp:lastModifiedBy>
  <cp:revision>94</cp:revision>
  <dcterms:created xsi:type="dcterms:W3CDTF">2011-12-19T12:03:17Z</dcterms:created>
  <dcterms:modified xsi:type="dcterms:W3CDTF">2012-01-03T18:13:21Z</dcterms:modified>
</cp:coreProperties>
</file>