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5"/>
  </p:notesMasterIdLst>
  <p:sldIdLst>
    <p:sldId id="287" r:id="rId2"/>
    <p:sldId id="260" r:id="rId3"/>
    <p:sldId id="258" r:id="rId4"/>
    <p:sldId id="259" r:id="rId5"/>
    <p:sldId id="261" r:id="rId6"/>
    <p:sldId id="262" r:id="rId7"/>
    <p:sldId id="263" r:id="rId8"/>
    <p:sldId id="264" r:id="rId9"/>
    <p:sldId id="265" r:id="rId10"/>
    <p:sldId id="266" r:id="rId11"/>
    <p:sldId id="267" r:id="rId12"/>
    <p:sldId id="288" r:id="rId13"/>
    <p:sldId id="268" r:id="rId14"/>
    <p:sldId id="270" r:id="rId15"/>
    <p:sldId id="271" r:id="rId16"/>
    <p:sldId id="272" r:id="rId17"/>
    <p:sldId id="273" r:id="rId18"/>
    <p:sldId id="274" r:id="rId19"/>
    <p:sldId id="275" r:id="rId20"/>
    <p:sldId id="276" r:id="rId21"/>
    <p:sldId id="277" r:id="rId22"/>
    <p:sldId id="278" r:id="rId23"/>
    <p:sldId id="279" r:id="rId24"/>
    <p:sldId id="290" r:id="rId25"/>
    <p:sldId id="285" r:id="rId26"/>
    <p:sldId id="289" r:id="rId27"/>
    <p:sldId id="280" r:id="rId28"/>
    <p:sldId id="281" r:id="rId29"/>
    <p:sldId id="282" r:id="rId30"/>
    <p:sldId id="286" r:id="rId31"/>
    <p:sldId id="283" r:id="rId32"/>
    <p:sldId id="284" r:id="rId33"/>
    <p:sldId id="291"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795009C-C3E4-4EB8-89B5-DBF1AD5AF66D}" type="datetimeFigureOut">
              <a:rPr lang="ar-IQ" smtClean="0"/>
              <a:pPr/>
              <a:t>20/06/1433</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7A04CAE-DDC0-493B-9C11-E061DFEF6871}" type="slidenum">
              <a:rPr lang="ar-IQ" smtClean="0"/>
              <a:pPr/>
              <a:t>‹#›</a:t>
            </a:fld>
            <a:endParaRPr lang="ar-IQ" dirty="0"/>
          </a:p>
        </p:txBody>
      </p:sp>
    </p:spTree>
    <p:extLst>
      <p:ext uri="{BB962C8B-B14F-4D97-AF65-F5344CB8AC3E}">
        <p14:creationId xmlns:p14="http://schemas.microsoft.com/office/powerpoint/2010/main" xmlns="" val="17924173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D7A04CAE-DDC0-493B-9C11-E061DFEF6871}" type="slidenum">
              <a:rPr lang="ar-IQ" smtClean="0"/>
              <a:pPr/>
              <a:t>13</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20/06/1433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20/06/1433</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lpnote.com/forum/t2034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lpnote.com/forum/t2034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lpnote.com/forum/t2034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وزارة الصناعة والمعادن</a:t>
            </a:r>
            <a:endParaRPr lang="en-US" dirty="0"/>
          </a:p>
        </p:txBody>
      </p:sp>
      <p:sp>
        <p:nvSpPr>
          <p:cNvPr id="3" name="عنصر نائب للمحتوى 2"/>
          <p:cNvSpPr>
            <a:spLocks noGrp="1"/>
          </p:cNvSpPr>
          <p:nvPr>
            <p:ph idx="1"/>
          </p:nvPr>
        </p:nvSpPr>
        <p:spPr/>
        <p:txBody>
          <a:bodyPr/>
          <a:lstStyle/>
          <a:p>
            <a:pPr>
              <a:buNone/>
            </a:pPr>
            <a:endParaRPr lang="ar-IQ" b="1" dirty="0" smtClean="0">
              <a:solidFill>
                <a:schemeClr val="tx2"/>
              </a:solidFill>
            </a:endParaRPr>
          </a:p>
          <a:p>
            <a:pPr>
              <a:buNone/>
            </a:pPr>
            <a:endParaRPr lang="ar-IQ" b="1" dirty="0" smtClean="0">
              <a:solidFill>
                <a:schemeClr val="tx2"/>
              </a:solidFill>
            </a:endParaRPr>
          </a:p>
          <a:p>
            <a:pPr>
              <a:buNone/>
            </a:pPr>
            <a:endParaRPr lang="ar-IQ" b="1" dirty="0" smtClean="0">
              <a:solidFill>
                <a:schemeClr val="tx2"/>
              </a:solidFill>
            </a:endParaRPr>
          </a:p>
          <a:p>
            <a:pPr algn="ctr">
              <a:buNone/>
            </a:pPr>
            <a:r>
              <a:rPr lang="ar-IQ" sz="4400" b="1" dirty="0" smtClean="0">
                <a:solidFill>
                  <a:schemeClr val="tx2"/>
                </a:solidFill>
              </a:rPr>
              <a:t>ورقة شركة الصمود للصناعات الفولاذية</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معمل الكرينات الجسرية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الطاقة الانتاجية للمعمل : </a:t>
            </a:r>
            <a:r>
              <a:rPr lang="en-US" dirty="0" smtClean="0"/>
              <a:t>(60)</a:t>
            </a:r>
            <a:r>
              <a:rPr lang="ar-IQ" dirty="0" smtClean="0"/>
              <a:t> كرين / سنة </a:t>
            </a:r>
          </a:p>
          <a:p>
            <a:r>
              <a:rPr lang="ar-IQ" dirty="0" smtClean="0"/>
              <a:t> </a:t>
            </a:r>
            <a:r>
              <a:rPr lang="en-US" dirty="0" smtClean="0"/>
              <a:t>(10000)</a:t>
            </a:r>
            <a:r>
              <a:rPr lang="ar-IQ" dirty="0" smtClean="0"/>
              <a:t> عمود / سنة بطول 7 متر </a:t>
            </a:r>
            <a:endParaRPr lang="en-US" dirty="0" smtClean="0"/>
          </a:p>
          <a:p>
            <a:r>
              <a:rPr lang="ar-IQ" dirty="0" smtClean="0"/>
              <a:t>مساحة المعمل : </a:t>
            </a:r>
            <a:r>
              <a:rPr lang="en-US" dirty="0" smtClean="0"/>
              <a:t>(6810)</a:t>
            </a:r>
            <a:r>
              <a:rPr lang="ar-IQ" dirty="0" smtClean="0"/>
              <a:t> متر مربع وتشمل الابنية والمسقفات .</a:t>
            </a:r>
            <a:endParaRPr lang="en-US" dirty="0" smtClean="0"/>
          </a:p>
          <a:p>
            <a:r>
              <a:rPr lang="ar-IQ" dirty="0" smtClean="0"/>
              <a:t>يهدف المعمل الى انتاج :</a:t>
            </a:r>
            <a:endParaRPr lang="en-US" dirty="0" smtClean="0"/>
          </a:p>
          <a:p>
            <a:pPr lvl="0"/>
            <a:r>
              <a:rPr lang="ar-IQ" dirty="0" smtClean="0"/>
              <a:t>الكرينات الجسرية وبحمولات تتراوح من </a:t>
            </a:r>
            <a:r>
              <a:rPr lang="en-US" dirty="0" smtClean="0"/>
              <a:t>(50-5)</a:t>
            </a:r>
            <a:r>
              <a:rPr lang="ar-IQ" dirty="0" smtClean="0"/>
              <a:t> طن .</a:t>
            </a:r>
            <a:endParaRPr lang="en-US" dirty="0" smtClean="0"/>
          </a:p>
          <a:p>
            <a:pPr lvl="0"/>
            <a:r>
              <a:rPr lang="ar-IQ" dirty="0" smtClean="0"/>
              <a:t>المقاطع الملحومة لفضاءات الجسور .</a:t>
            </a:r>
            <a:endParaRPr lang="en-US" dirty="0" smtClean="0"/>
          </a:p>
          <a:p>
            <a:pPr lvl="0"/>
            <a:r>
              <a:rPr lang="ar-IQ" dirty="0" smtClean="0"/>
              <a:t>اعمدة الانارة بأنواعها المشبكة والمضلعة .</a:t>
            </a:r>
            <a:endParaRPr lang="en-US" dirty="0" smtClean="0"/>
          </a:p>
          <a:p>
            <a:pPr lvl="0"/>
            <a:r>
              <a:rPr lang="ar-IQ" dirty="0" smtClean="0"/>
              <a:t>مختلف انواع الهياكل الحديدية والخزانات .</a:t>
            </a:r>
            <a:endParaRPr lang="en-US" dirty="0" smtClean="0"/>
          </a:p>
          <a:p>
            <a:pPr lvl="0"/>
            <a:r>
              <a:rPr lang="ar-IQ" dirty="0" smtClean="0"/>
              <a:t>الكرفانات الثابتة والمتنقلة .</a:t>
            </a:r>
          </a:p>
          <a:p>
            <a:pPr lvl="0"/>
            <a:r>
              <a:rPr lang="ar-IQ" dirty="0" smtClean="0"/>
              <a:t>انتاج الاسيجة الواقية للخطوط السريعة</a:t>
            </a:r>
          </a:p>
          <a:p>
            <a:pPr lvl="0"/>
            <a:r>
              <a:rPr lang="ar-IQ" dirty="0" smtClean="0"/>
              <a:t>خط انتاج المسقفات القوسية : </a:t>
            </a:r>
            <a:r>
              <a:rPr lang="en-US" dirty="0" smtClean="0"/>
              <a:t>K-Span</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منتجات جديدة </a:t>
            </a:r>
            <a:endParaRPr lang="ar-IQ" dirty="0"/>
          </a:p>
        </p:txBody>
      </p:sp>
      <p:sp>
        <p:nvSpPr>
          <p:cNvPr id="3" name="عنصر نائب للمحتوى 2"/>
          <p:cNvSpPr>
            <a:spLocks noGrp="1"/>
          </p:cNvSpPr>
          <p:nvPr>
            <p:ph idx="1"/>
          </p:nvPr>
        </p:nvSpPr>
        <p:spPr/>
        <p:txBody>
          <a:bodyPr>
            <a:normAutofit fontScale="70000" lnSpcReduction="20000"/>
          </a:bodyPr>
          <a:lstStyle/>
          <a:p>
            <a:pPr lvl="0"/>
            <a:r>
              <a:rPr lang="ar-IQ" dirty="0" smtClean="0"/>
              <a:t>كابسة نفايات من 6 م</a:t>
            </a:r>
            <a:r>
              <a:rPr lang="ar-IQ" baseline="30000" dirty="0" smtClean="0"/>
              <a:t>3</a:t>
            </a:r>
            <a:r>
              <a:rPr lang="ar-IQ" dirty="0" smtClean="0"/>
              <a:t> – 16 م</a:t>
            </a:r>
            <a:r>
              <a:rPr lang="ar-IQ" baseline="30000" dirty="0" smtClean="0"/>
              <a:t>3</a:t>
            </a:r>
            <a:r>
              <a:rPr lang="ar-IQ" dirty="0" smtClean="0"/>
              <a:t> .</a:t>
            </a:r>
            <a:endParaRPr lang="en-US" dirty="0" smtClean="0"/>
          </a:p>
          <a:p>
            <a:pPr lvl="0"/>
            <a:r>
              <a:rPr lang="ar-IQ" dirty="0" smtClean="0"/>
              <a:t>كرين انقاذ حمولة </a:t>
            </a:r>
            <a:r>
              <a:rPr lang="en-US" dirty="0" smtClean="0"/>
              <a:t>(30-5) </a:t>
            </a:r>
            <a:r>
              <a:rPr lang="ar-IQ" dirty="0" smtClean="0"/>
              <a:t> طن .</a:t>
            </a:r>
            <a:endParaRPr lang="en-US" dirty="0" smtClean="0"/>
          </a:p>
          <a:p>
            <a:pPr lvl="0"/>
            <a:r>
              <a:rPr lang="ar-IQ" dirty="0" smtClean="0"/>
              <a:t>اليات سحب مياه ثقيلة من </a:t>
            </a:r>
            <a:r>
              <a:rPr lang="en-US" dirty="0" smtClean="0"/>
              <a:t>8000 </a:t>
            </a:r>
            <a:r>
              <a:rPr lang="ar-IQ" dirty="0" smtClean="0"/>
              <a:t> لتر الى </a:t>
            </a:r>
            <a:r>
              <a:rPr lang="en-US" dirty="0" smtClean="0"/>
              <a:t>20000</a:t>
            </a:r>
            <a:r>
              <a:rPr lang="ar-IQ" dirty="0" smtClean="0"/>
              <a:t> لتر .</a:t>
            </a:r>
            <a:endParaRPr lang="en-US" dirty="0" smtClean="0"/>
          </a:p>
          <a:p>
            <a:pPr lvl="0"/>
            <a:r>
              <a:rPr lang="ar-IQ" dirty="0" smtClean="0"/>
              <a:t>الية لفتح المجاري مع ملحقاتها .</a:t>
            </a:r>
            <a:endParaRPr lang="en-US" dirty="0" smtClean="0"/>
          </a:p>
          <a:p>
            <a:pPr lvl="0"/>
            <a:r>
              <a:rPr lang="ar-IQ" dirty="0" smtClean="0"/>
              <a:t>سيارات حوضية لنقل الماء </a:t>
            </a:r>
            <a:r>
              <a:rPr lang="en-US" dirty="0" smtClean="0"/>
              <a:t>(36000-8000) </a:t>
            </a:r>
            <a:r>
              <a:rPr lang="ar-IQ" dirty="0" smtClean="0"/>
              <a:t> لتر .</a:t>
            </a:r>
            <a:endParaRPr lang="en-US" dirty="0" smtClean="0"/>
          </a:p>
          <a:p>
            <a:pPr lvl="0"/>
            <a:r>
              <a:rPr lang="ar-IQ" dirty="0" smtClean="0"/>
              <a:t>سيارات حوضية لنقل الوقود </a:t>
            </a:r>
            <a:r>
              <a:rPr lang="en-US" dirty="0" smtClean="0"/>
              <a:t>(36000-8000) </a:t>
            </a:r>
            <a:r>
              <a:rPr lang="ar-IQ" dirty="0" smtClean="0"/>
              <a:t> لتر .</a:t>
            </a:r>
            <a:endParaRPr lang="en-US" dirty="0" smtClean="0"/>
          </a:p>
          <a:p>
            <a:pPr lvl="0"/>
            <a:r>
              <a:rPr lang="ar-IQ" dirty="0" smtClean="0"/>
              <a:t>سيارات اطفاء .</a:t>
            </a:r>
            <a:endParaRPr lang="en-US" dirty="0" smtClean="0"/>
          </a:p>
          <a:p>
            <a:pPr lvl="0"/>
            <a:r>
              <a:rPr lang="ar-IQ" dirty="0" smtClean="0"/>
              <a:t>آلية خاصة لمكافحة الشغب .</a:t>
            </a:r>
            <a:endParaRPr lang="en-US" dirty="0" smtClean="0"/>
          </a:p>
          <a:p>
            <a:pPr lvl="0"/>
            <a:r>
              <a:rPr lang="ar-IQ" dirty="0" smtClean="0"/>
              <a:t>كانسة شوارع .</a:t>
            </a:r>
            <a:endParaRPr lang="en-US" dirty="0" smtClean="0"/>
          </a:p>
          <a:p>
            <a:pPr lvl="0"/>
            <a:r>
              <a:rPr lang="ar-IQ" dirty="0" smtClean="0"/>
              <a:t>اليات نقل مبردة .</a:t>
            </a:r>
            <a:endParaRPr lang="en-US" dirty="0" smtClean="0"/>
          </a:p>
          <a:p>
            <a:pPr lvl="0"/>
            <a:r>
              <a:rPr lang="ar-IQ" dirty="0" smtClean="0"/>
              <a:t>سيارات نقل اموال .</a:t>
            </a:r>
            <a:endParaRPr lang="en-US" dirty="0" smtClean="0"/>
          </a:p>
          <a:p>
            <a:pPr lvl="0"/>
            <a:r>
              <a:rPr lang="ar-IQ" dirty="0" smtClean="0"/>
              <a:t>عيادات متنقلة .</a:t>
            </a:r>
            <a:endParaRPr lang="en-US"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55000" lnSpcReduction="20000"/>
          </a:bodyPr>
          <a:lstStyle/>
          <a:p>
            <a:pPr lvl="0"/>
            <a:r>
              <a:rPr lang="ar-IQ" dirty="0" smtClean="0"/>
              <a:t>سيارات نقل </a:t>
            </a:r>
            <a:r>
              <a:rPr lang="ar-IQ" dirty="0" err="1" smtClean="0"/>
              <a:t>سجناء .</a:t>
            </a:r>
            <a:endParaRPr lang="en-US" dirty="0" smtClean="0"/>
          </a:p>
          <a:p>
            <a:pPr lvl="0"/>
            <a:r>
              <a:rPr lang="ar-IQ" dirty="0" smtClean="0"/>
              <a:t>سيارة مصاحبة لنقل </a:t>
            </a:r>
            <a:r>
              <a:rPr lang="ar-IQ" dirty="0" err="1" smtClean="0"/>
              <a:t>السجناء .</a:t>
            </a:r>
            <a:endParaRPr lang="en-US" dirty="0" smtClean="0"/>
          </a:p>
          <a:p>
            <a:r>
              <a:rPr lang="ar-IQ" dirty="0" err="1" smtClean="0"/>
              <a:t>تصفيح</a:t>
            </a:r>
            <a:r>
              <a:rPr lang="ar-IQ" dirty="0" smtClean="0"/>
              <a:t> </a:t>
            </a:r>
            <a:r>
              <a:rPr lang="ar-IQ" dirty="0" err="1" smtClean="0"/>
              <a:t>سيارات .</a:t>
            </a:r>
            <a:r>
              <a:rPr lang="ar-IQ" dirty="0" smtClean="0"/>
              <a:t> عربة لنقل الاليات بدون جرار </a:t>
            </a:r>
            <a:r>
              <a:rPr lang="en-US" dirty="0" smtClean="0"/>
              <a:t>(60-35)</a:t>
            </a:r>
            <a:r>
              <a:rPr lang="ar-IQ" dirty="0" smtClean="0"/>
              <a:t> </a:t>
            </a:r>
            <a:r>
              <a:rPr lang="ar-IQ" dirty="0" err="1" smtClean="0"/>
              <a:t>طن .</a:t>
            </a:r>
            <a:endParaRPr lang="en-US" dirty="0" smtClean="0"/>
          </a:p>
          <a:p>
            <a:pPr lvl="0"/>
            <a:endParaRPr lang="en-US" dirty="0" smtClean="0"/>
          </a:p>
          <a:p>
            <a:pPr lvl="0"/>
            <a:r>
              <a:rPr lang="ar-IQ" dirty="0" smtClean="0"/>
              <a:t>كرين هياب </a:t>
            </a:r>
            <a:r>
              <a:rPr lang="en-US" dirty="0" smtClean="0"/>
              <a:t>(10-2)</a:t>
            </a:r>
            <a:r>
              <a:rPr lang="ar-IQ" dirty="0" smtClean="0"/>
              <a:t> </a:t>
            </a:r>
            <a:r>
              <a:rPr lang="ar-IQ" dirty="0" err="1" smtClean="0"/>
              <a:t>طن .</a:t>
            </a:r>
            <a:endParaRPr lang="en-US" dirty="0" smtClean="0"/>
          </a:p>
          <a:p>
            <a:pPr lvl="0"/>
            <a:r>
              <a:rPr lang="ar-IQ" dirty="0" smtClean="0"/>
              <a:t>كرين </a:t>
            </a:r>
            <a:r>
              <a:rPr lang="ar-IQ" dirty="0" err="1" smtClean="0"/>
              <a:t>تركس</a:t>
            </a:r>
            <a:r>
              <a:rPr lang="ar-IQ" dirty="0" smtClean="0"/>
              <a:t> 35 </a:t>
            </a:r>
            <a:r>
              <a:rPr lang="ar-IQ" dirty="0" err="1" smtClean="0"/>
              <a:t>طن .</a:t>
            </a:r>
            <a:endParaRPr lang="en-US" dirty="0" smtClean="0"/>
          </a:p>
          <a:p>
            <a:pPr lvl="0"/>
            <a:r>
              <a:rPr lang="ar-IQ" dirty="0" smtClean="0"/>
              <a:t>معدات واليات مختلفة لخدمة </a:t>
            </a:r>
            <a:r>
              <a:rPr lang="ar-IQ" dirty="0" err="1" smtClean="0"/>
              <a:t>المطارات .</a:t>
            </a:r>
            <a:endParaRPr lang="en-US" dirty="0" smtClean="0"/>
          </a:p>
          <a:p>
            <a:pPr lvl="0"/>
            <a:r>
              <a:rPr lang="ar-IQ" dirty="0" smtClean="0"/>
              <a:t>شاحنة </a:t>
            </a:r>
            <a:r>
              <a:rPr lang="ar-IQ" dirty="0" err="1" smtClean="0"/>
              <a:t>تموين .</a:t>
            </a:r>
            <a:endParaRPr lang="en-US" dirty="0" smtClean="0"/>
          </a:p>
          <a:p>
            <a:pPr lvl="0"/>
            <a:r>
              <a:rPr lang="ar-IQ" dirty="0" err="1" smtClean="0"/>
              <a:t>باص</a:t>
            </a:r>
            <a:r>
              <a:rPr lang="ar-IQ" dirty="0" smtClean="0"/>
              <a:t> </a:t>
            </a:r>
            <a:r>
              <a:rPr lang="ar-IQ" dirty="0" err="1" smtClean="0"/>
              <a:t>كوبس</a:t>
            </a:r>
            <a:r>
              <a:rPr lang="ar-IQ" dirty="0" smtClean="0"/>
              <a:t> </a:t>
            </a:r>
            <a:r>
              <a:rPr lang="ar-IQ" dirty="0" err="1" smtClean="0"/>
              <a:t>.</a:t>
            </a:r>
            <a:endParaRPr lang="en-US" dirty="0" smtClean="0"/>
          </a:p>
          <a:p>
            <a:pPr lvl="0"/>
            <a:r>
              <a:rPr lang="ar-IQ" dirty="0" smtClean="0"/>
              <a:t>عربة لنقل </a:t>
            </a:r>
            <a:r>
              <a:rPr lang="ar-IQ" dirty="0" err="1" smtClean="0"/>
              <a:t>الامتعة .</a:t>
            </a:r>
            <a:endParaRPr lang="en-US" dirty="0" smtClean="0"/>
          </a:p>
          <a:p>
            <a:pPr lvl="0"/>
            <a:r>
              <a:rPr lang="ar-IQ" dirty="0" err="1" smtClean="0"/>
              <a:t>البليت</a:t>
            </a:r>
            <a:r>
              <a:rPr lang="ar-IQ" dirty="0" smtClean="0"/>
              <a:t> </a:t>
            </a:r>
            <a:r>
              <a:rPr lang="ar-IQ" dirty="0" err="1" smtClean="0"/>
              <a:t>دوللي</a:t>
            </a:r>
            <a:r>
              <a:rPr lang="ar-IQ" dirty="0" smtClean="0"/>
              <a:t> </a:t>
            </a:r>
            <a:r>
              <a:rPr lang="ar-IQ" dirty="0" err="1" smtClean="0"/>
              <a:t>.</a:t>
            </a:r>
            <a:endParaRPr lang="en-US" dirty="0" smtClean="0"/>
          </a:p>
          <a:p>
            <a:pPr lvl="0"/>
            <a:r>
              <a:rPr lang="ar-IQ" dirty="0" smtClean="0"/>
              <a:t>حزام متنقل لنقل </a:t>
            </a:r>
            <a:r>
              <a:rPr lang="ar-IQ" dirty="0" err="1" smtClean="0"/>
              <a:t>الامتعة .</a:t>
            </a:r>
            <a:endParaRPr lang="en-US" dirty="0" smtClean="0"/>
          </a:p>
          <a:p>
            <a:pPr lvl="0"/>
            <a:r>
              <a:rPr lang="ar-IQ" dirty="0" smtClean="0"/>
              <a:t>درج </a:t>
            </a:r>
            <a:r>
              <a:rPr lang="ar-IQ" dirty="0" err="1" smtClean="0"/>
              <a:t>متحرك .</a:t>
            </a:r>
            <a:endParaRPr lang="en-US" dirty="0" smtClean="0"/>
          </a:p>
          <a:p>
            <a:pPr lvl="0"/>
            <a:r>
              <a:rPr lang="ar-IQ" dirty="0" err="1" smtClean="0"/>
              <a:t>قلاب</a:t>
            </a:r>
            <a:r>
              <a:rPr lang="ar-IQ" dirty="0" smtClean="0"/>
              <a:t> </a:t>
            </a:r>
            <a:r>
              <a:rPr lang="en-US" dirty="0" smtClean="0"/>
              <a:t>(16-8)</a:t>
            </a:r>
            <a:r>
              <a:rPr lang="ar-IQ" dirty="0" smtClean="0"/>
              <a:t> م</a:t>
            </a:r>
            <a:r>
              <a:rPr lang="en-US" baseline="30000" dirty="0" smtClean="0"/>
              <a:t>3</a:t>
            </a:r>
            <a:r>
              <a:rPr lang="ar-IQ" dirty="0" smtClean="0"/>
              <a:t> : </a:t>
            </a:r>
            <a:r>
              <a:rPr lang="ar-IQ" dirty="0" err="1" smtClean="0"/>
              <a:t>قلابات</a:t>
            </a:r>
            <a:r>
              <a:rPr lang="ar-IQ" dirty="0" smtClean="0"/>
              <a:t> </a:t>
            </a:r>
            <a:r>
              <a:rPr lang="ar-IQ" dirty="0" err="1" smtClean="0"/>
              <a:t>تريلر</a:t>
            </a:r>
            <a:r>
              <a:rPr lang="ar-IQ" dirty="0" smtClean="0"/>
              <a:t> لتحميل الرمل والصخور بسعات </a:t>
            </a:r>
            <a:r>
              <a:rPr lang="ar-IQ" dirty="0" err="1" smtClean="0"/>
              <a:t>مختلفة .</a:t>
            </a:r>
            <a:endParaRPr lang="en-US" dirty="0" smtClean="0"/>
          </a:p>
          <a:p>
            <a:pPr lvl="0"/>
            <a:r>
              <a:rPr lang="ar-IQ" dirty="0" smtClean="0"/>
              <a:t>رافعة انارة </a:t>
            </a:r>
            <a:r>
              <a:rPr lang="en-US" dirty="0" smtClean="0"/>
              <a:t>(40-11)</a:t>
            </a:r>
            <a:r>
              <a:rPr lang="ar-IQ" dirty="0" smtClean="0"/>
              <a:t> </a:t>
            </a:r>
            <a:r>
              <a:rPr lang="ar-IQ" dirty="0" err="1" smtClean="0"/>
              <a:t>م .</a:t>
            </a:r>
            <a:endParaRPr lang="en-US" dirty="0" smtClean="0"/>
          </a:p>
          <a:p>
            <a:r>
              <a:rPr lang="ar-IQ" dirty="0" smtClean="0"/>
              <a:t>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معمل الطرق المغلق</a:t>
            </a:r>
            <a:endParaRPr lang="ar-IQ" dirty="0"/>
          </a:p>
        </p:txBody>
      </p:sp>
      <p:sp>
        <p:nvSpPr>
          <p:cNvPr id="3" name="عنصر نائب للمحتوى 2"/>
          <p:cNvSpPr>
            <a:spLocks noGrp="1"/>
          </p:cNvSpPr>
          <p:nvPr>
            <p:ph idx="1"/>
          </p:nvPr>
        </p:nvSpPr>
        <p:spPr/>
        <p:txBody>
          <a:bodyPr>
            <a:normAutofit fontScale="85000" lnSpcReduction="20000"/>
          </a:bodyPr>
          <a:lstStyle/>
          <a:p>
            <a:pPr lvl="0"/>
            <a:r>
              <a:rPr lang="ar-IQ" dirty="0" smtClean="0"/>
              <a:t>الطاقة الانتاجية للمعمل : </a:t>
            </a:r>
            <a:r>
              <a:rPr lang="en-US" dirty="0" smtClean="0"/>
              <a:t>(600000)</a:t>
            </a:r>
            <a:r>
              <a:rPr lang="ar-IQ" dirty="0" smtClean="0"/>
              <a:t> مطروقة/سنة ، وزن المطروقة يتراوح من </a:t>
            </a:r>
            <a:r>
              <a:rPr lang="en-US" dirty="0" smtClean="0"/>
              <a:t>(0.1-120)</a:t>
            </a:r>
            <a:r>
              <a:rPr lang="ar-IQ" dirty="0" smtClean="0"/>
              <a:t> كغم</a:t>
            </a:r>
          </a:p>
          <a:p>
            <a:pPr lvl="0"/>
            <a:r>
              <a:rPr lang="ar-IQ" dirty="0" smtClean="0"/>
              <a:t>طاقة الكبس 800-6300 طن </a:t>
            </a:r>
            <a:endParaRPr lang="en-US" dirty="0" smtClean="0"/>
          </a:p>
          <a:p>
            <a:pPr lvl="0"/>
            <a:r>
              <a:rPr lang="ar-IQ" dirty="0" smtClean="0"/>
              <a:t>يقوم معمل بإنتاج مختلف انواع المطروقات المغلقة الحديدية وغير الحديدية وتشمل :</a:t>
            </a:r>
            <a:endParaRPr lang="en-US" dirty="0" smtClean="0"/>
          </a:p>
          <a:p>
            <a:pPr lvl="0"/>
            <a:r>
              <a:rPr lang="ar-IQ" dirty="0" smtClean="0"/>
              <a:t>المواد الاحتياطية الداخلة في انتاج اجزاء السيارات والجرارات والآلات الزراعية .</a:t>
            </a:r>
            <a:endParaRPr lang="en-US" dirty="0" smtClean="0"/>
          </a:p>
          <a:p>
            <a:pPr lvl="0"/>
            <a:r>
              <a:rPr lang="ar-IQ" dirty="0" smtClean="0"/>
              <a:t> الفلنجات قطر </a:t>
            </a:r>
            <a:r>
              <a:rPr lang="en-US" dirty="0" smtClean="0"/>
              <a:t>(0.5-6)</a:t>
            </a:r>
            <a:r>
              <a:rPr lang="ar-IQ" dirty="0" smtClean="0"/>
              <a:t> انج ولكافة الانواع الخاصة بأنابيب النفط والصمامات وغيرها .</a:t>
            </a:r>
            <a:endParaRPr lang="en-US" dirty="0" smtClean="0"/>
          </a:p>
          <a:p>
            <a:pPr lvl="0"/>
            <a:r>
              <a:rPr lang="ar-IQ" dirty="0" smtClean="0"/>
              <a:t>صامولات وبراغي متنوعة  لمعامل السمنت  </a:t>
            </a:r>
            <a:endParaRPr lang="en-US" dirty="0" smtClean="0"/>
          </a:p>
          <a:p>
            <a:pPr lvl="0"/>
            <a:r>
              <a:rPr lang="ar-IQ" dirty="0" smtClean="0"/>
              <a:t> منظومات تعليق الخطوط الكهربائية .</a:t>
            </a:r>
            <a:endParaRPr lang="en-US" dirty="0" smtClean="0"/>
          </a:p>
          <a:p>
            <a:pPr>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معمل الهياكل والأبراج</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مساحة المعمل : تبلغ مساحة المعمل </a:t>
            </a:r>
            <a:r>
              <a:rPr lang="en-US" dirty="0" smtClean="0"/>
              <a:t>(15000)</a:t>
            </a:r>
            <a:r>
              <a:rPr lang="ar-IQ" dirty="0" smtClean="0"/>
              <a:t> م</a:t>
            </a:r>
            <a:r>
              <a:rPr lang="en-US" baseline="30000" dirty="0" smtClean="0"/>
              <a:t>2</a:t>
            </a:r>
          </a:p>
          <a:p>
            <a:r>
              <a:rPr lang="ar-IQ" dirty="0" smtClean="0"/>
              <a:t>الطاقة الانتاجية : تبلغ الطاقة الانتاجية للمعمل </a:t>
            </a:r>
            <a:r>
              <a:rPr lang="en-US" dirty="0" smtClean="0"/>
              <a:t>(20000)</a:t>
            </a:r>
            <a:r>
              <a:rPr lang="ar-IQ" dirty="0" smtClean="0"/>
              <a:t> طن / سنة</a:t>
            </a:r>
            <a:endParaRPr lang="en-US" dirty="0" smtClean="0"/>
          </a:p>
          <a:p>
            <a:pPr lvl="0"/>
            <a:r>
              <a:rPr lang="ar-IQ" dirty="0" smtClean="0"/>
              <a:t>يهدف المعمل الى انتاج :</a:t>
            </a:r>
            <a:endParaRPr lang="en-US" dirty="0" smtClean="0"/>
          </a:p>
          <a:p>
            <a:pPr lvl="0"/>
            <a:r>
              <a:rPr lang="ar-IQ" dirty="0" smtClean="0"/>
              <a:t>مختلف انواع الهياكل الحديدية والمسقفات وبمواصفات قياسية او خاصة </a:t>
            </a:r>
            <a:endParaRPr lang="en-US" dirty="0" smtClean="0"/>
          </a:p>
          <a:p>
            <a:pPr lvl="0"/>
            <a:r>
              <a:rPr lang="ar-IQ" dirty="0" smtClean="0"/>
              <a:t>تركيبات الانارة بأنواعها .</a:t>
            </a:r>
            <a:endParaRPr lang="en-US" dirty="0" smtClean="0"/>
          </a:p>
          <a:p>
            <a:pPr lvl="0"/>
            <a:r>
              <a:rPr lang="ar-IQ" dirty="0" smtClean="0"/>
              <a:t>ابراج نقل الطاقة الكهربائية (الضغط العالي والواطيء) ، (المشبك والمدور) وابراج الاتصالات .</a:t>
            </a:r>
            <a:endParaRPr lang="en-US" dirty="0" smtClean="0"/>
          </a:p>
          <a:p>
            <a:pPr lvl="0"/>
            <a:r>
              <a:rPr lang="ar-IQ" dirty="0" smtClean="0"/>
              <a:t>كرفانات مختلفة ثابتة ومتنقلة .</a:t>
            </a:r>
            <a:endParaRPr lang="en-US" dirty="0" smtClean="0"/>
          </a:p>
          <a:p>
            <a:r>
              <a:rPr lang="ar-IQ" dirty="0" smtClean="0"/>
              <a:t>الابواب والشبابيك من الالمنيوم والحديد</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مشروع الدرفلة</a:t>
            </a:r>
            <a:endParaRPr lang="ar-IQ" dirty="0"/>
          </a:p>
        </p:txBody>
      </p:sp>
      <p:sp>
        <p:nvSpPr>
          <p:cNvPr id="3" name="عنصر نائب للمحتوى 2"/>
          <p:cNvSpPr>
            <a:spLocks noGrp="1"/>
          </p:cNvSpPr>
          <p:nvPr>
            <p:ph idx="1"/>
          </p:nvPr>
        </p:nvSpPr>
        <p:spPr/>
        <p:txBody>
          <a:bodyPr/>
          <a:lstStyle/>
          <a:p>
            <a:r>
              <a:rPr lang="ar-IQ" sz="2400" b="1" dirty="0" smtClean="0"/>
              <a:t>الطاقة الانتاجية للمشروع تتراوح بين (450 ـ 600) الف طن /سنة</a:t>
            </a:r>
          </a:p>
          <a:p>
            <a:r>
              <a:rPr lang="ar-IQ" sz="2400" b="1" dirty="0" smtClean="0"/>
              <a:t>يهدف مشروع الدرفلة الى انتاج قضبان حديد  التسليح وبأقطار تتراوح </a:t>
            </a:r>
          </a:p>
          <a:p>
            <a:pPr>
              <a:buNone/>
            </a:pPr>
            <a:r>
              <a:rPr lang="ar-IQ" sz="2400" b="1" dirty="0" smtClean="0"/>
              <a:t>    </a:t>
            </a:r>
            <a:r>
              <a:rPr lang="ar-IQ" sz="2400" b="1" dirty="0" err="1" smtClean="0"/>
              <a:t>من </a:t>
            </a:r>
            <a:r>
              <a:rPr lang="ar-IQ" sz="2400" b="1" dirty="0" smtClean="0"/>
              <a:t>( 8 ـ 42) ملم </a:t>
            </a:r>
          </a:p>
          <a:p>
            <a:pPr>
              <a:buNone/>
            </a:pPr>
            <a:r>
              <a:rPr lang="ar-IQ" sz="2400" b="1" dirty="0" smtClean="0"/>
              <a:t> انتاج كافة انواع الحديد الهندسي والتي تشمل انواع مختلفة من حديد الزاوية وحسب المواصفات العالمية </a:t>
            </a:r>
            <a:endParaRPr lang="ar-IQ"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مشروع الصب المستمر</a:t>
            </a:r>
            <a:endParaRPr lang="ar-IQ" dirty="0"/>
          </a:p>
        </p:txBody>
      </p:sp>
      <p:sp>
        <p:nvSpPr>
          <p:cNvPr id="3" name="عنصر نائب للمحتوى 2"/>
          <p:cNvSpPr>
            <a:spLocks noGrp="1"/>
          </p:cNvSpPr>
          <p:nvPr>
            <p:ph idx="1"/>
          </p:nvPr>
        </p:nvSpPr>
        <p:spPr/>
        <p:txBody>
          <a:bodyPr/>
          <a:lstStyle/>
          <a:p>
            <a:r>
              <a:rPr lang="ar-IQ" dirty="0" smtClean="0"/>
              <a:t>الطاقة الانتاجية للمشروع : </a:t>
            </a:r>
            <a:r>
              <a:rPr lang="en-US" dirty="0" smtClean="0"/>
              <a:t>(250000)</a:t>
            </a:r>
            <a:r>
              <a:rPr lang="ar-IQ" dirty="0" smtClean="0"/>
              <a:t> طن / سنة .</a:t>
            </a:r>
            <a:endParaRPr lang="en-US" dirty="0" smtClean="0"/>
          </a:p>
          <a:p>
            <a:r>
              <a:rPr lang="ar-IQ" dirty="0" smtClean="0"/>
              <a:t>مساحة المشروع : </a:t>
            </a:r>
            <a:r>
              <a:rPr lang="en-US" dirty="0" smtClean="0"/>
              <a:t>(7600)</a:t>
            </a:r>
            <a:r>
              <a:rPr lang="ar-IQ" dirty="0" smtClean="0"/>
              <a:t> متر مربع</a:t>
            </a:r>
          </a:p>
          <a:p>
            <a:r>
              <a:rPr lang="ar-IQ" dirty="0" smtClean="0"/>
              <a:t>يهدف المشروع الى انتاج العروق الفولاذية ومن انواع مختلفة من الفولاذ الكاربوني والسبائكي وبأبعاد </a:t>
            </a:r>
            <a:r>
              <a:rPr lang="en-US" dirty="0" smtClean="0"/>
              <a:t>(100×100)</a:t>
            </a:r>
            <a:r>
              <a:rPr lang="ar-IQ" dirty="0" smtClean="0"/>
              <a:t> ملم و </a:t>
            </a:r>
            <a:r>
              <a:rPr lang="en-US" dirty="0" smtClean="0"/>
              <a:t>(130×130)</a:t>
            </a:r>
            <a:r>
              <a:rPr lang="ar-IQ" dirty="0" smtClean="0"/>
              <a:t> ملم وطول </a:t>
            </a:r>
            <a:r>
              <a:rPr lang="en-US" dirty="0" smtClean="0"/>
              <a:t>(12-6)</a:t>
            </a:r>
            <a:r>
              <a:rPr lang="ar-IQ" dirty="0" smtClean="0"/>
              <a:t> متر وضمن المواصفات القياسية .</a:t>
            </a:r>
            <a:endParaRPr lang="en-US" dirty="0" smtClean="0"/>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مشروع الطرق الدوار</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الطاقة الانتاجية للمشروع </a:t>
            </a:r>
            <a:r>
              <a:rPr lang="en-US" dirty="0" smtClean="0"/>
              <a:t>(30000)</a:t>
            </a:r>
            <a:r>
              <a:rPr lang="ar-IQ" dirty="0" smtClean="0"/>
              <a:t> طن / سنة</a:t>
            </a:r>
          </a:p>
          <a:p>
            <a:pPr lvl="1"/>
            <a:endParaRPr lang="ar-IQ" dirty="0" smtClean="0"/>
          </a:p>
          <a:p>
            <a:r>
              <a:rPr lang="ar-IQ" dirty="0" smtClean="0"/>
              <a:t>يهدف المشروع الى أنتاج قضبان مربعة ومستطيلة ودائرية صلدة ومجوفة وبأقطار  </a:t>
            </a:r>
            <a:r>
              <a:rPr lang="en-US" dirty="0" smtClean="0"/>
              <a:t>(400-80)</a:t>
            </a:r>
            <a:r>
              <a:rPr lang="ar-IQ" dirty="0" smtClean="0"/>
              <a:t> ملم وبأطوال </a:t>
            </a:r>
            <a:r>
              <a:rPr lang="en-US" dirty="0" smtClean="0"/>
              <a:t>(10-2) </a:t>
            </a:r>
            <a:r>
              <a:rPr lang="ar-IQ" dirty="0" smtClean="0"/>
              <a:t>متر .</a:t>
            </a:r>
            <a:endParaRPr lang="en-US" dirty="0" smtClean="0"/>
          </a:p>
          <a:p>
            <a:r>
              <a:rPr lang="ar-IQ" dirty="0" smtClean="0"/>
              <a:t>ومن اهم منتجات المشروع والتي تخدم قطاع الصناعات النفطية :</a:t>
            </a:r>
            <a:endParaRPr lang="en-US" dirty="0" smtClean="0"/>
          </a:p>
          <a:p>
            <a:pPr lvl="0"/>
            <a:r>
              <a:rPr lang="ar-IQ" dirty="0" smtClean="0"/>
              <a:t>انابيب حفر ابار النفط  </a:t>
            </a:r>
            <a:r>
              <a:rPr lang="en-US" dirty="0" smtClean="0"/>
              <a:t>(6.5-3.5)</a:t>
            </a:r>
            <a:r>
              <a:rPr lang="ar-IQ" dirty="0" smtClean="0"/>
              <a:t> انج .</a:t>
            </a:r>
            <a:endParaRPr lang="en-US" dirty="0" smtClean="0"/>
          </a:p>
          <a:p>
            <a:pPr lvl="0"/>
            <a:r>
              <a:rPr lang="ar-IQ" dirty="0" smtClean="0"/>
              <a:t>انابيب التبطين وشفتات لمضخات الطرد المركزي .</a:t>
            </a:r>
            <a:endParaRPr lang="en-US" dirty="0" smtClean="0"/>
          </a:p>
          <a:p>
            <a:pPr lvl="0"/>
            <a:r>
              <a:rPr lang="ar-IQ" dirty="0" smtClean="0"/>
              <a:t>تصنيع </a:t>
            </a:r>
            <a:r>
              <a:rPr lang="en-US" dirty="0" smtClean="0"/>
              <a:t>Tool Joint</a:t>
            </a:r>
            <a:r>
              <a:rPr lang="ar-IQ" dirty="0" smtClean="0"/>
              <a:t> لرأس عدة الحفر .</a:t>
            </a:r>
            <a:endParaRPr lang="en-US" dirty="0" smtClean="0"/>
          </a:p>
          <a:p>
            <a:pPr lvl="0"/>
            <a:r>
              <a:rPr lang="ar-IQ" dirty="0" smtClean="0"/>
              <a:t>تصنيع الاسطوانات الهيدروليكية للرافعة الجسرية .</a:t>
            </a:r>
            <a:endParaRPr lang="en-US" dirty="0" smtClean="0"/>
          </a:p>
          <a:p>
            <a:pPr lvl="0"/>
            <a:r>
              <a:rPr lang="ar-IQ" dirty="0" smtClean="0"/>
              <a:t>تصنيع الشفتات الخاصة بالمحركات الكهربائية .</a:t>
            </a:r>
            <a:endParaRPr lang="en-US" dirty="0" smtClean="0"/>
          </a:p>
          <a:p>
            <a:pPr lvl="0"/>
            <a:r>
              <a:rPr lang="ar-IQ" dirty="0" smtClean="0"/>
              <a:t>انابيب التشغيل </a:t>
            </a:r>
            <a:r>
              <a:rPr lang="en-US" dirty="0" smtClean="0"/>
              <a:t>(5.625-4) </a:t>
            </a:r>
            <a:r>
              <a:rPr lang="ar-IQ" dirty="0" smtClean="0"/>
              <a:t> انج .</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مشروع الانابيب الملحومة </a:t>
            </a:r>
            <a:endParaRPr lang="ar-IQ" dirty="0"/>
          </a:p>
        </p:txBody>
      </p:sp>
      <p:sp>
        <p:nvSpPr>
          <p:cNvPr id="3" name="عنصر نائب للمحتوى 2"/>
          <p:cNvSpPr>
            <a:spLocks noGrp="1"/>
          </p:cNvSpPr>
          <p:nvPr>
            <p:ph idx="1"/>
          </p:nvPr>
        </p:nvSpPr>
        <p:spPr>
          <a:xfrm>
            <a:off x="457200" y="1357298"/>
            <a:ext cx="8229600" cy="4768865"/>
          </a:xfrm>
        </p:spPr>
        <p:txBody>
          <a:bodyPr>
            <a:normAutofit fontScale="92500" lnSpcReduction="10000"/>
          </a:bodyPr>
          <a:lstStyle/>
          <a:p>
            <a:r>
              <a:rPr lang="ar-IQ" dirty="0" smtClean="0"/>
              <a:t>مساحة المشروع 1000 متر مربع </a:t>
            </a:r>
          </a:p>
          <a:p>
            <a:r>
              <a:rPr lang="ar-IQ" dirty="0" smtClean="0"/>
              <a:t>بطاقة انتاجية </a:t>
            </a:r>
            <a:r>
              <a:rPr lang="en-US" dirty="0" smtClean="0"/>
              <a:t>(40000) </a:t>
            </a:r>
            <a:r>
              <a:rPr lang="ar-IQ" dirty="0" smtClean="0"/>
              <a:t> طن / سنة</a:t>
            </a:r>
          </a:p>
          <a:p>
            <a:r>
              <a:rPr lang="ar-IQ" dirty="0" smtClean="0"/>
              <a:t>يهدف هذا المعمل الى أنتاج انواع مختلفة من الانابيبب بسمك</a:t>
            </a:r>
            <a:r>
              <a:rPr lang="en-US" dirty="0" smtClean="0"/>
              <a:t>(10-3) </a:t>
            </a:r>
            <a:r>
              <a:rPr lang="ar-IQ" dirty="0" smtClean="0"/>
              <a:t> ملم , </a:t>
            </a:r>
            <a:r>
              <a:rPr lang="en-US" dirty="0" smtClean="0"/>
              <a:t>(3-0.4) </a:t>
            </a:r>
            <a:r>
              <a:rPr lang="ar-IQ" dirty="0" smtClean="0"/>
              <a:t> ملم </a:t>
            </a:r>
          </a:p>
          <a:p>
            <a:pPr lvl="0"/>
            <a:r>
              <a:rPr lang="ar-IQ" dirty="0" smtClean="0"/>
              <a:t>انابيب مدورة بأقطار خارجية من </a:t>
            </a:r>
            <a:r>
              <a:rPr lang="en-US" dirty="0" smtClean="0"/>
              <a:t>(10-3)</a:t>
            </a:r>
            <a:r>
              <a:rPr lang="ar-IQ" dirty="0" smtClean="0"/>
              <a:t> انج .</a:t>
            </a:r>
            <a:endParaRPr lang="en-US" dirty="0" smtClean="0"/>
          </a:p>
          <a:p>
            <a:r>
              <a:rPr lang="ar-IQ" dirty="0" smtClean="0"/>
              <a:t>انابيب مربعة </a:t>
            </a:r>
            <a:r>
              <a:rPr lang="en-US" dirty="0" smtClean="0"/>
              <a:t>(60×60)</a:t>
            </a:r>
            <a:r>
              <a:rPr lang="ar-IQ" dirty="0" smtClean="0"/>
              <a:t> ملم الى </a:t>
            </a:r>
            <a:r>
              <a:rPr lang="en-US" dirty="0" smtClean="0"/>
              <a:t>(200×200) </a:t>
            </a:r>
            <a:r>
              <a:rPr lang="ar-IQ" dirty="0" smtClean="0"/>
              <a:t> ملم </a:t>
            </a:r>
          </a:p>
          <a:p>
            <a:pPr lvl="0"/>
            <a:r>
              <a:rPr lang="ar-IQ" dirty="0" smtClean="0"/>
              <a:t>انابيب مدورة  (</a:t>
            </a:r>
            <a:r>
              <a:rPr lang="en-US" dirty="0" smtClean="0"/>
              <a:t>1</a:t>
            </a:r>
            <a:r>
              <a:rPr lang="ar-IQ" dirty="0" smtClean="0"/>
              <a:t> انج ، </a:t>
            </a:r>
            <a:r>
              <a:rPr lang="en-US" dirty="0" smtClean="0"/>
              <a:t>1¼</a:t>
            </a:r>
            <a:r>
              <a:rPr lang="ar-IQ" dirty="0" smtClean="0"/>
              <a:t> انج ، </a:t>
            </a:r>
            <a:r>
              <a:rPr lang="en-US" dirty="0" smtClean="0"/>
              <a:t>1½</a:t>
            </a:r>
            <a:r>
              <a:rPr lang="ar-IQ" dirty="0" smtClean="0"/>
              <a:t> انج ، </a:t>
            </a:r>
            <a:r>
              <a:rPr lang="en-US" dirty="0" smtClean="0"/>
              <a:t>2</a:t>
            </a:r>
            <a:r>
              <a:rPr lang="ar-IQ" dirty="0" smtClean="0"/>
              <a:t> انج) .</a:t>
            </a:r>
            <a:endParaRPr lang="en-US" dirty="0" smtClean="0"/>
          </a:p>
          <a:p>
            <a:pPr lvl="0"/>
            <a:r>
              <a:rPr lang="ar-IQ" dirty="0" smtClean="0"/>
              <a:t>انابيب مربعة  ( </a:t>
            </a:r>
            <a:r>
              <a:rPr lang="en-US" dirty="0" smtClean="0"/>
              <a:t>1×1</a:t>
            </a:r>
            <a:r>
              <a:rPr lang="ar-IQ" dirty="0" smtClean="0"/>
              <a:t> انج ، </a:t>
            </a:r>
            <a:r>
              <a:rPr lang="en-US" dirty="0" smtClean="0"/>
              <a:t>1¼ ×1¼</a:t>
            </a:r>
            <a:r>
              <a:rPr lang="ar-IQ" dirty="0" smtClean="0"/>
              <a:t> انج ،  </a:t>
            </a:r>
            <a:r>
              <a:rPr lang="en-US" dirty="0" smtClean="0"/>
              <a:t>1½ × 1½</a:t>
            </a:r>
            <a:r>
              <a:rPr lang="ar-IQ" dirty="0" smtClean="0"/>
              <a:t> انج ) .</a:t>
            </a:r>
            <a:endParaRPr lang="en-US" dirty="0" smtClean="0"/>
          </a:p>
          <a:p>
            <a:pPr lvl="0"/>
            <a:r>
              <a:rPr lang="ar-IQ" dirty="0" smtClean="0"/>
              <a:t>انابيب مستطيلة ( </a:t>
            </a:r>
            <a:r>
              <a:rPr lang="en-US" dirty="0" smtClean="0"/>
              <a:t>1 × 2</a:t>
            </a:r>
            <a:r>
              <a:rPr lang="ar-IQ" dirty="0" smtClean="0"/>
              <a:t> ) انج .</a:t>
            </a:r>
          </a:p>
          <a:p>
            <a:pPr lvl="0"/>
            <a:endParaRPr lang="en-US" dirty="0" smtClean="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مشروع اعدادالسكراب</a:t>
            </a:r>
            <a:endParaRPr lang="ar-IQ" dirty="0"/>
          </a:p>
        </p:txBody>
      </p:sp>
      <p:sp>
        <p:nvSpPr>
          <p:cNvPr id="3" name="عنصر نائب للمحتوى 2"/>
          <p:cNvSpPr>
            <a:spLocks noGrp="1"/>
          </p:cNvSpPr>
          <p:nvPr>
            <p:ph idx="1"/>
          </p:nvPr>
        </p:nvSpPr>
        <p:spPr/>
        <p:txBody>
          <a:bodyPr/>
          <a:lstStyle/>
          <a:p>
            <a:r>
              <a:rPr lang="ar-IQ" dirty="0" smtClean="0"/>
              <a:t>الطاقة الانتاجية لهذا المشروع </a:t>
            </a:r>
            <a:r>
              <a:rPr lang="en-US" dirty="0" smtClean="0"/>
              <a:t>(180000)</a:t>
            </a:r>
            <a:r>
              <a:rPr lang="ar-IQ" dirty="0" smtClean="0"/>
              <a:t> طن / سنة</a:t>
            </a:r>
          </a:p>
          <a:p>
            <a:r>
              <a:rPr lang="ar-IQ" dirty="0" smtClean="0"/>
              <a:t>يهدف الى ضمان تهيئة وتجهيز معمل المسبك الثقيل ومشروع الصب المستمر بالكميات والمواصفات المطلوبة من السكراب .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محاور الورقة </a:t>
            </a:r>
            <a:endParaRPr lang="ar-IQ" dirty="0"/>
          </a:p>
        </p:txBody>
      </p:sp>
      <p:sp>
        <p:nvSpPr>
          <p:cNvPr id="3" name="عنصر نائب للمحتوى 2"/>
          <p:cNvSpPr>
            <a:spLocks noGrp="1"/>
          </p:cNvSpPr>
          <p:nvPr>
            <p:ph idx="1"/>
          </p:nvPr>
        </p:nvSpPr>
        <p:spPr/>
        <p:txBody>
          <a:bodyPr>
            <a:normAutofit fontScale="92500"/>
          </a:bodyPr>
          <a:lstStyle/>
          <a:p>
            <a:pPr lvl="0"/>
            <a:r>
              <a:rPr lang="ar-IQ" b="1" dirty="0" smtClean="0"/>
              <a:t>تعريف شركة الصمود</a:t>
            </a:r>
            <a:endParaRPr lang="en-US" dirty="0" smtClean="0"/>
          </a:p>
          <a:p>
            <a:pPr lvl="0"/>
            <a:r>
              <a:rPr lang="ar-IQ" b="1" dirty="0" smtClean="0"/>
              <a:t>دور مهندس الانتاج في  الصناعات الحديدية</a:t>
            </a:r>
            <a:endParaRPr lang="en-US" dirty="0" smtClean="0"/>
          </a:p>
          <a:p>
            <a:pPr lvl="0"/>
            <a:r>
              <a:rPr lang="ar-IQ" b="1" dirty="0" smtClean="0"/>
              <a:t>ادوات مهندس الانتاج في الصناعات الحديدية</a:t>
            </a:r>
            <a:endParaRPr lang="en-US" dirty="0" smtClean="0"/>
          </a:p>
          <a:p>
            <a:pPr lvl="0"/>
            <a:r>
              <a:rPr lang="ar-IQ" b="1" dirty="0" smtClean="0"/>
              <a:t>مهارات مهندس الانتاج الحديث</a:t>
            </a:r>
            <a:endParaRPr lang="en-US" dirty="0" smtClean="0"/>
          </a:p>
          <a:p>
            <a:pPr lvl="0"/>
            <a:r>
              <a:rPr lang="ar-IQ" b="1" dirty="0" smtClean="0"/>
              <a:t>متطلبات</a:t>
            </a:r>
            <a:r>
              <a:rPr lang="en-US" b="1" dirty="0" smtClean="0"/>
              <a:t> </a:t>
            </a:r>
            <a:r>
              <a:rPr lang="ar-IQ" b="1" dirty="0" smtClean="0"/>
              <a:t> مهندس الانتاج في ظل متطلبات السوق</a:t>
            </a:r>
            <a:endParaRPr lang="en-US" dirty="0" smtClean="0"/>
          </a:p>
          <a:p>
            <a:pPr lvl="0"/>
            <a:r>
              <a:rPr lang="ar-IQ" b="1" dirty="0" smtClean="0"/>
              <a:t>مدى تحقق متطلبات الجودة الشاملة في تعليم هندسة الانتاج</a:t>
            </a:r>
            <a:endParaRPr lang="en-US" dirty="0" smtClean="0"/>
          </a:p>
          <a:p>
            <a:pPr lvl="0"/>
            <a:r>
              <a:rPr lang="ar-IQ" b="1" dirty="0" smtClean="0"/>
              <a:t>العلاقة بين هندسة الانتاج والمعايير الاقتصادية</a:t>
            </a:r>
            <a:endParaRPr lang="en-US" dirty="0" smtClean="0"/>
          </a:p>
          <a:p>
            <a:pPr lvl="0"/>
            <a:r>
              <a:rPr lang="ar-IQ" dirty="0" smtClean="0"/>
              <a:t>المقترحات</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مشروع التشغيل الميكانيكي</a:t>
            </a:r>
            <a:endParaRPr lang="ar-IQ" dirty="0"/>
          </a:p>
        </p:txBody>
      </p:sp>
      <p:sp>
        <p:nvSpPr>
          <p:cNvPr id="3" name="عنصر نائب للمحتوى 2"/>
          <p:cNvSpPr>
            <a:spLocks noGrp="1"/>
          </p:cNvSpPr>
          <p:nvPr>
            <p:ph idx="1"/>
          </p:nvPr>
        </p:nvSpPr>
        <p:spPr/>
        <p:txBody>
          <a:bodyPr/>
          <a:lstStyle/>
          <a:p>
            <a:r>
              <a:rPr lang="ar-IQ" dirty="0" smtClean="0"/>
              <a:t> مشروع قيد الانشاء </a:t>
            </a:r>
          </a:p>
          <a:p>
            <a:r>
              <a:rPr lang="ar-IQ" dirty="0" smtClean="0"/>
              <a:t>تم تجميع </a:t>
            </a:r>
            <a:r>
              <a:rPr lang="ar-IQ" dirty="0" err="1" smtClean="0"/>
              <a:t>مكائن</a:t>
            </a:r>
            <a:r>
              <a:rPr lang="ar-IQ" dirty="0" smtClean="0"/>
              <a:t> تشغيل اعتيادية </a:t>
            </a:r>
            <a:r>
              <a:rPr lang="ar-IQ" dirty="0" err="1" smtClean="0"/>
              <a:t>ومكائن</a:t>
            </a:r>
            <a:r>
              <a:rPr lang="ar-IQ" dirty="0" smtClean="0"/>
              <a:t> مبرمجة لتصنيع قوالب الطرق المغلق بالدرجة الاساس </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دور مهندس الانتاج في  الصناعات الحديدية</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lvl="0"/>
            <a:r>
              <a:rPr lang="ar-IQ" dirty="0" smtClean="0"/>
              <a:t>التعامل مع تكنلوجيا تصنيع المنتج الحديدي </a:t>
            </a:r>
          </a:p>
          <a:p>
            <a:pPr lvl="0"/>
            <a:r>
              <a:rPr lang="ar-IQ" dirty="0" smtClean="0"/>
              <a:t>ادارة العملية الانتاجية</a:t>
            </a:r>
          </a:p>
          <a:p>
            <a:pPr lvl="0"/>
            <a:r>
              <a:rPr lang="ar-IQ" dirty="0" smtClean="0"/>
              <a:t>اعداد التصاميم والمخططات التصنيعية</a:t>
            </a:r>
          </a:p>
          <a:p>
            <a:pPr lvl="0"/>
            <a:r>
              <a:rPr lang="ar-IQ" dirty="0" smtClean="0"/>
              <a:t>التعامل مع البرامجيات الحديثة في التصميم والتصنيع</a:t>
            </a:r>
          </a:p>
          <a:p>
            <a:pPr lvl="0"/>
            <a:r>
              <a:rPr lang="ar-IQ" dirty="0" smtClean="0"/>
              <a:t>تحقيق جودة المنتجات</a:t>
            </a:r>
          </a:p>
          <a:p>
            <a:pPr lvl="0"/>
            <a:r>
              <a:rPr lang="ar-IQ" dirty="0" smtClean="0"/>
              <a:t>تحديد المواصفات </a:t>
            </a:r>
          </a:p>
          <a:p>
            <a:pPr lvl="0"/>
            <a:r>
              <a:rPr lang="ar-IQ" dirty="0" smtClean="0"/>
              <a:t>التعامل مع المكائن والمعدات</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ادوات  ومهارات مهندس الانتاج في الصناعات الحديدية</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fontScale="85000" lnSpcReduction="20000"/>
          </a:bodyPr>
          <a:lstStyle/>
          <a:p>
            <a:r>
              <a:rPr lang="ar-IQ" dirty="0" smtClean="0"/>
              <a:t> ادوات التفكير الخلاق عصف الافكار العقلانية والموضوعية</a:t>
            </a:r>
          </a:p>
          <a:p>
            <a:r>
              <a:rPr lang="ar-IQ" dirty="0" smtClean="0"/>
              <a:t>جداول المواصفات القياسية</a:t>
            </a:r>
          </a:p>
          <a:p>
            <a:r>
              <a:rPr lang="ar-IQ" dirty="0" smtClean="0"/>
              <a:t>البرامجيات  الادارية</a:t>
            </a:r>
          </a:p>
          <a:p>
            <a:r>
              <a:rPr lang="ar-IQ" dirty="0" smtClean="0"/>
              <a:t>برامجيات التصميم والرسم الهندسي</a:t>
            </a:r>
          </a:p>
          <a:p>
            <a:r>
              <a:rPr lang="ar-IQ" dirty="0" smtClean="0"/>
              <a:t>مهارات ادارة الذات لزيادة الكفاءة والفعالية</a:t>
            </a:r>
          </a:p>
          <a:p>
            <a:r>
              <a:rPr lang="ar-IQ" dirty="0" smtClean="0"/>
              <a:t>مهارات الوظائف الادارية في التخطيط والتنظيم والتنفيذ والمتابعة والتقييم</a:t>
            </a:r>
          </a:p>
          <a:p>
            <a:r>
              <a:rPr lang="ar-IQ" dirty="0" smtClean="0"/>
              <a:t>مهارات الاتصال </a:t>
            </a:r>
          </a:p>
          <a:p>
            <a:r>
              <a:rPr lang="ar-IQ" dirty="0" smtClean="0"/>
              <a:t>مهارات قياس الجودة </a:t>
            </a:r>
          </a:p>
          <a:p>
            <a:r>
              <a:rPr lang="ar-IQ" dirty="0" smtClean="0"/>
              <a:t>التدريب والتطوير المستمرين</a:t>
            </a:r>
          </a:p>
          <a:p>
            <a:r>
              <a:rPr lang="ar-IQ" dirty="0" smtClean="0"/>
              <a:t>مهرات حل المشاكل الفنية والادارية</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مهارات مهندس الانتاج الحديث</a:t>
            </a:r>
            <a:r>
              <a:rPr lang="en-US" dirty="0" smtClean="0"/>
              <a:t/>
            </a:r>
            <a:br>
              <a:rPr lang="en-US" dirty="0" smtClean="0"/>
            </a:br>
            <a:endParaRPr lang="en-US" dirty="0"/>
          </a:p>
        </p:txBody>
      </p:sp>
      <p:sp>
        <p:nvSpPr>
          <p:cNvPr id="3" name="عنصر نائب للمحتوى 2"/>
          <p:cNvSpPr>
            <a:spLocks noGrp="1"/>
          </p:cNvSpPr>
          <p:nvPr>
            <p:ph idx="1"/>
          </p:nvPr>
        </p:nvSpPr>
        <p:spPr>
          <a:xfrm>
            <a:off x="457200" y="1124744"/>
            <a:ext cx="8229600" cy="5001419"/>
          </a:xfrm>
        </p:spPr>
        <p:txBody>
          <a:bodyPr>
            <a:normAutofit fontScale="77500" lnSpcReduction="20000"/>
          </a:bodyPr>
          <a:lstStyle/>
          <a:p>
            <a:pPr algn="ctr"/>
            <a:r>
              <a:rPr lang="ar-IQ" sz="4100" b="1" dirty="0" smtClean="0"/>
              <a:t>فهم الوقت </a:t>
            </a:r>
          </a:p>
          <a:p>
            <a:pPr>
              <a:buNone/>
            </a:pPr>
            <a:r>
              <a:rPr lang="ar-IQ" b="1" dirty="0" smtClean="0"/>
              <a:t>الوقت هو </a:t>
            </a:r>
            <a:r>
              <a:rPr lang="ar-IQ" b="1" dirty="0" err="1" smtClean="0"/>
              <a:t>الحياة </a:t>
            </a:r>
            <a:r>
              <a:rPr lang="ar-IQ" b="1" dirty="0" smtClean="0"/>
              <a:t>, الوقت  وعاء </a:t>
            </a:r>
            <a:r>
              <a:rPr lang="ar-IQ" b="1" dirty="0" err="1" smtClean="0"/>
              <a:t>الاعمال </a:t>
            </a:r>
            <a:r>
              <a:rPr lang="ar-IQ" b="1" dirty="0" smtClean="0"/>
              <a:t>, الوقت ميزة  في الصناعة </a:t>
            </a:r>
          </a:p>
          <a:p>
            <a:pPr>
              <a:buNone/>
            </a:pPr>
            <a:r>
              <a:rPr lang="ar-IQ" b="1" dirty="0" smtClean="0"/>
              <a:t>الوقت دافع وموجه,  الوقت اداة سيطرة وتحكم  </a:t>
            </a:r>
          </a:p>
          <a:p>
            <a:endParaRPr lang="ar-IQ" b="1" dirty="0" smtClean="0"/>
          </a:p>
          <a:p>
            <a:pPr algn="ctr">
              <a:buNone/>
            </a:pPr>
            <a:r>
              <a:rPr lang="ar-SA" b="1" dirty="0" smtClean="0"/>
              <a:t> الاختبار </a:t>
            </a:r>
            <a:r>
              <a:rPr lang="ar-IQ" b="1" dirty="0" smtClean="0"/>
              <a:t>الوقت </a:t>
            </a:r>
            <a:r>
              <a:rPr lang="ar-SA" b="1" dirty="0" smtClean="0"/>
              <a:t>الشخصي</a:t>
            </a:r>
            <a:endParaRPr lang="ar-IQ" b="1" dirty="0" smtClean="0"/>
          </a:p>
          <a:p>
            <a:endParaRPr lang="en-US" b="1" dirty="0" smtClean="0"/>
          </a:p>
          <a:p>
            <a:r>
              <a:rPr lang="ar-SA" b="1" dirty="0" smtClean="0"/>
              <a:t> </a:t>
            </a:r>
            <a:r>
              <a:rPr lang="ar-IQ" b="1" dirty="0" smtClean="0"/>
              <a:t>- </a:t>
            </a:r>
            <a:r>
              <a:rPr lang="ar-SA" b="1" dirty="0" smtClean="0"/>
              <a:t>هل تتعامل مع كل </a:t>
            </a:r>
            <a:r>
              <a:rPr lang="ar-IQ" b="1" dirty="0" smtClean="0"/>
              <a:t>موضوع </a:t>
            </a:r>
            <a:r>
              <a:rPr lang="ar-SA" b="1" dirty="0" smtClean="0"/>
              <a:t>عمل مرة واحدة فقط ؟</a:t>
            </a:r>
            <a:endParaRPr lang="en-US" dirty="0" smtClean="0"/>
          </a:p>
          <a:p>
            <a:r>
              <a:rPr lang="ar-SA" b="1" dirty="0" smtClean="0"/>
              <a:t> -  هل تبدأ مشاريعك وتنهيها في</a:t>
            </a:r>
            <a:r>
              <a:rPr lang="en-US" b="1" dirty="0" smtClean="0"/>
              <a:t> </a:t>
            </a:r>
            <a:r>
              <a:rPr lang="ar-SA" b="1" dirty="0" smtClean="0">
                <a:hlinkClick r:id="rId2"/>
              </a:rPr>
              <a:t>الوقت</a:t>
            </a:r>
            <a:r>
              <a:rPr lang="en-US" b="1" dirty="0" smtClean="0">
                <a:hlinkClick r:id="rId2"/>
              </a:rPr>
              <a:t> </a:t>
            </a:r>
            <a:r>
              <a:rPr lang="ar-SA" b="1" dirty="0" smtClean="0"/>
              <a:t>المحدد لذلك ؟</a:t>
            </a:r>
            <a:r>
              <a:rPr lang="en-US" b="1" dirty="0" smtClean="0"/>
              <a:t/>
            </a:r>
            <a:br>
              <a:rPr lang="en-US" b="1" dirty="0" smtClean="0"/>
            </a:br>
            <a:r>
              <a:rPr lang="ar-SA" b="1" dirty="0" smtClean="0"/>
              <a:t>  -  هل يعلم الناس أفضل وقت للعثور عليك ؟</a:t>
            </a:r>
            <a:endParaRPr lang="en-US" dirty="0" smtClean="0"/>
          </a:p>
          <a:p>
            <a:r>
              <a:rPr lang="ar-SA" b="1" dirty="0" smtClean="0"/>
              <a:t>  - هل تقوم كل يوم بعمل شيء يقربك من أهدافك بعيدة المدى؟</a:t>
            </a:r>
            <a:endParaRPr lang="en-US" dirty="0" smtClean="0"/>
          </a:p>
          <a:p>
            <a:r>
              <a:rPr lang="ar-SA" b="1" dirty="0" smtClean="0"/>
              <a:t> </a:t>
            </a:r>
            <a:r>
              <a:rPr lang="en-US" b="1" dirty="0" smtClean="0"/>
              <a:t>-   </a:t>
            </a:r>
            <a:r>
              <a:rPr lang="ar-SA" b="1" dirty="0" smtClean="0"/>
              <a:t>هل تستطيع العودة إلى العمل – بعد مقاطعتك فيه – دون أن تتفقد القوة النافعة ؟</a:t>
            </a:r>
            <a:r>
              <a:rPr lang="en-US" b="1" dirty="0" smtClean="0"/>
              <a:t/>
            </a:r>
            <a:br>
              <a:rPr lang="en-US" b="1"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ctr">
              <a:buFontTx/>
              <a:buChar char="-"/>
            </a:pPr>
            <a:r>
              <a:rPr lang="ar-SA" b="1" dirty="0" smtClean="0"/>
              <a:t>هل تتعامل بفعالية مع الزوار المعلمين الذين يهدرون </a:t>
            </a:r>
            <a:r>
              <a:rPr lang="ar-SA" b="1" dirty="0" err="1" smtClean="0"/>
              <a:t>وقتك ؟</a:t>
            </a:r>
            <a:r>
              <a:rPr lang="en-US" b="1" dirty="0" smtClean="0"/>
              <a:t/>
            </a:r>
            <a:br>
              <a:rPr lang="en-US" b="1" dirty="0" smtClean="0"/>
            </a:br>
            <a:r>
              <a:rPr lang="en-US" b="1" dirty="0" smtClean="0"/>
              <a:t> -  </a:t>
            </a:r>
            <a:r>
              <a:rPr lang="ar-SA" b="1" dirty="0" smtClean="0"/>
              <a:t>هل تركز على منع وقوع المشكلات أكثر من محاولة حلها عندما </a:t>
            </a:r>
            <a:r>
              <a:rPr lang="ar-SA" b="1" dirty="0" err="1" smtClean="0"/>
              <a:t>تقع ؟</a:t>
            </a:r>
            <a:r>
              <a:rPr lang="en-US" b="1" dirty="0" smtClean="0"/>
              <a:t> </a:t>
            </a:r>
            <a:br>
              <a:rPr lang="en-US" b="1" dirty="0" smtClean="0"/>
            </a:br>
            <a:r>
              <a:rPr lang="en-US" b="1" dirty="0" smtClean="0"/>
              <a:t> </a:t>
            </a:r>
            <a:r>
              <a:rPr lang="ar-SA" b="1" dirty="0" smtClean="0"/>
              <a:t> -  هل يكون لديك وقت متبق قبل الوصول إلى الوعد </a:t>
            </a:r>
            <a:r>
              <a:rPr lang="ar-SA" b="1" dirty="0" err="1" smtClean="0"/>
              <a:t>النهائي ؟</a:t>
            </a:r>
            <a:r>
              <a:rPr lang="en-US" b="1" dirty="0" smtClean="0"/>
              <a:t> </a:t>
            </a:r>
            <a:endParaRPr lang="ar-IQ" b="1" dirty="0" smtClean="0"/>
          </a:p>
          <a:p>
            <a:pPr algn="ctr">
              <a:buFontTx/>
              <a:buChar char="-"/>
            </a:pPr>
            <a:r>
              <a:rPr lang="ar-SA" b="1" dirty="0" smtClean="0"/>
              <a:t>  هل تصل إلى العمل وإلى الاجتماعات وإلى الأحداث</a:t>
            </a:r>
            <a:r>
              <a:rPr lang="ar-IQ" b="1" dirty="0" smtClean="0"/>
              <a:t> </a:t>
            </a:r>
            <a:r>
              <a:rPr lang="ar-SA" b="1" dirty="0" smtClean="0"/>
              <a:t>في</a:t>
            </a:r>
            <a:r>
              <a:rPr lang="en-US" b="1" dirty="0" smtClean="0"/>
              <a:t> </a:t>
            </a:r>
            <a:r>
              <a:rPr lang="ar-SA" b="1" dirty="0" smtClean="0">
                <a:hlinkClick r:id="rId2"/>
              </a:rPr>
              <a:t>الوقت</a:t>
            </a:r>
            <a:r>
              <a:rPr lang="en-US" b="1" dirty="0" smtClean="0">
                <a:hlinkClick r:id="rId2"/>
              </a:rPr>
              <a:t> </a:t>
            </a:r>
            <a:r>
              <a:rPr lang="ar-SA" b="1" dirty="0" err="1" smtClean="0"/>
              <a:t>المناسب ؟</a:t>
            </a:r>
            <a:r>
              <a:rPr lang="en-US" b="1" dirty="0" smtClean="0"/>
              <a:t/>
            </a:r>
            <a:br>
              <a:rPr lang="en-US" b="1" dirty="0" smtClean="0"/>
            </a:br>
            <a:r>
              <a:rPr lang="en-US" b="1" dirty="0" smtClean="0"/>
              <a:t>  </a:t>
            </a:r>
            <a:r>
              <a:rPr lang="ar-SA" b="1" dirty="0" smtClean="0"/>
              <a:t>-  هل تقوم بعملية التفويض بطريقة </a:t>
            </a:r>
            <a:r>
              <a:rPr lang="ar-SA" b="1" dirty="0" err="1" smtClean="0"/>
              <a:t>جيدة ؟</a:t>
            </a:r>
            <a:endParaRPr lang="ar-IQ" b="1" dirty="0" smtClean="0"/>
          </a:p>
          <a:p>
            <a:pPr algn="ctr">
              <a:buFontTx/>
              <a:buChar char="-"/>
            </a:pPr>
            <a:r>
              <a:rPr lang="ar-SA" b="1" dirty="0" smtClean="0"/>
              <a:t>هل تعد قوائم بالمهام </a:t>
            </a:r>
            <a:r>
              <a:rPr lang="ar-SA" b="1" dirty="0" err="1" smtClean="0"/>
              <a:t>اليومية ؟</a:t>
            </a:r>
            <a:r>
              <a:rPr lang="en-US" b="1" dirty="0" smtClean="0"/>
              <a:t> </a:t>
            </a:r>
            <a:r>
              <a:rPr lang="ar-IQ" b="1" dirty="0" err="1" smtClean="0"/>
              <a:t>-</a:t>
            </a:r>
            <a:r>
              <a:rPr lang="ar-IQ" b="1" dirty="0" smtClean="0"/>
              <a:t> </a:t>
            </a:r>
          </a:p>
          <a:p>
            <a:pPr algn="ctr">
              <a:buFontTx/>
              <a:buChar char="-"/>
            </a:pPr>
            <a:r>
              <a:rPr lang="ar-SA" b="1" dirty="0" smtClean="0"/>
              <a:t>هل تنتهي من جميع عناصر تلك </a:t>
            </a:r>
            <a:r>
              <a:rPr lang="ar-SA" b="1" dirty="0" err="1" smtClean="0"/>
              <a:t>القوائم .؟</a:t>
            </a:r>
            <a:r>
              <a:rPr lang="en-US" b="1" dirty="0" smtClean="0"/>
              <a:t/>
            </a:r>
            <a:br>
              <a:rPr lang="en-US" b="1" dirty="0" smtClean="0"/>
            </a:br>
            <a:r>
              <a:rPr lang="en-US" b="1" dirty="0" smtClean="0"/>
              <a:t>  </a:t>
            </a:r>
            <a:r>
              <a:rPr lang="ar-SA" b="1" dirty="0" smtClean="0"/>
              <a:t>-  هل تجدد أهدافك المهنية والشخصية </a:t>
            </a:r>
            <a:r>
              <a:rPr lang="ar-SA" b="1" dirty="0" err="1" smtClean="0"/>
              <a:t>وتطورها ؟</a:t>
            </a:r>
            <a:r>
              <a:rPr lang="en-US" b="1" dirty="0" smtClean="0"/>
              <a:t> </a:t>
            </a:r>
            <a:br>
              <a:rPr lang="en-US" b="1" dirty="0" smtClean="0"/>
            </a:br>
            <a:r>
              <a:rPr lang="en-US" b="1" dirty="0" smtClean="0"/>
              <a:t>  </a:t>
            </a:r>
            <a:r>
              <a:rPr lang="ar-SA" b="1" dirty="0" smtClean="0"/>
              <a:t>-  هل مكتبك نظيف </a:t>
            </a:r>
            <a:r>
              <a:rPr lang="ar-SA" b="1" dirty="0" err="1" smtClean="0"/>
              <a:t>ومنظم ؟</a:t>
            </a:r>
            <a:r>
              <a:rPr lang="en-US" b="1" dirty="0" smtClean="0"/>
              <a:t/>
            </a:r>
            <a:br>
              <a:rPr lang="en-US" b="1" dirty="0" smtClean="0"/>
            </a:br>
            <a:r>
              <a:rPr lang="en-US" b="1" dirty="0" smtClean="0"/>
              <a:t> </a:t>
            </a:r>
            <a:r>
              <a:rPr lang="ar-SA" b="1" dirty="0" smtClean="0"/>
              <a:t> -  هل تعثر على العناصر بسهولة في </a:t>
            </a:r>
            <a:r>
              <a:rPr lang="ar-SA" b="1" dirty="0" err="1" smtClean="0"/>
              <a:t>ملفاتك ؟</a:t>
            </a:r>
            <a:r>
              <a:rPr lang="en-US" b="1" dirty="0" smtClean="0"/>
              <a:t> </a:t>
            </a:r>
            <a:br>
              <a:rPr lang="en-US" b="1"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a:bodyPr>
          <a:lstStyle/>
          <a:p>
            <a:r>
              <a:rPr lang="ar-SA" b="1" dirty="0" smtClean="0"/>
              <a:t>النتيجة</a:t>
            </a:r>
            <a:r>
              <a:rPr lang="en-US" b="1" dirty="0" smtClean="0"/>
              <a:t>:</a:t>
            </a:r>
            <a:br>
              <a:rPr lang="en-US" b="1" dirty="0" smtClean="0"/>
            </a:br>
            <a:r>
              <a:rPr lang="ar-SA" b="1" dirty="0" smtClean="0"/>
              <a:t>حدد عدد الإجابات من كل اختيار(غالباً، وأحياناً ، ونادراً) ، ثم أعطي أربع نقاط لكل اختيار غالبا,</a:t>
            </a:r>
            <a:r>
              <a:rPr lang="en-US" b="1" dirty="0" smtClean="0"/>
              <a:t> </a:t>
            </a:r>
            <a:r>
              <a:rPr lang="ar-IQ" b="1" dirty="0" smtClean="0"/>
              <a:t> </a:t>
            </a:r>
            <a:r>
              <a:rPr lang="ar-SA" b="1" dirty="0" smtClean="0"/>
              <a:t>ونقطتين عن اختيار أحياناً, </a:t>
            </a:r>
            <a:r>
              <a:rPr lang="en-US" b="1" dirty="0" smtClean="0"/>
              <a:t> </a:t>
            </a:r>
            <a:r>
              <a:rPr lang="ar-SA" b="1" dirty="0" smtClean="0"/>
              <a:t>وصفراً عن اختيار نادراً ثم اجمع النقاط التي تحرزها ، ثم ضع نفسك في المجموعة المناسبة من المجموعات التالية</a:t>
            </a:r>
            <a:r>
              <a:rPr lang="en-US" b="1" dirty="0" smtClean="0"/>
              <a:t> :.</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r>
              <a:rPr lang="en-US" b="1" dirty="0" smtClean="0"/>
              <a:t>60-49 </a:t>
            </a:r>
            <a:r>
              <a:rPr lang="ar-SA" b="1" dirty="0" smtClean="0"/>
              <a:t>تدير وقتك </a:t>
            </a:r>
            <a:r>
              <a:rPr lang="ar-SA" b="1" dirty="0" err="1" smtClean="0"/>
              <a:t>بكفاءة </a:t>
            </a:r>
            <a:r>
              <a:rPr lang="ar-SA" b="1" dirty="0" smtClean="0"/>
              <a:t>، وتسيطر على معظم الأيام ومعظم المواقف</a:t>
            </a:r>
            <a:r>
              <a:rPr lang="en-US" b="1" dirty="0" smtClean="0"/>
              <a:t>.</a:t>
            </a:r>
            <a:br>
              <a:rPr lang="en-US" b="1" dirty="0" smtClean="0"/>
            </a:br>
            <a:r>
              <a:rPr lang="en-US" b="1" dirty="0" smtClean="0"/>
              <a:t>  37-48 </a:t>
            </a:r>
            <a:r>
              <a:rPr lang="ar-SA" b="1" dirty="0" smtClean="0"/>
              <a:t>تدير بعض وقتك </a:t>
            </a:r>
            <a:r>
              <a:rPr lang="ar-SA" b="1" dirty="0" err="1" smtClean="0"/>
              <a:t>بكفاءة.</a:t>
            </a:r>
            <a:r>
              <a:rPr lang="ar-SA" b="1" dirty="0" smtClean="0"/>
              <a:t> في بعض الأحيان، تحتاج مع ذلك إلى أن تكون أكثر تمسكا </a:t>
            </a:r>
            <a:r>
              <a:rPr lang="en-US" b="1" dirty="0" smtClean="0"/>
              <a:t> </a:t>
            </a:r>
            <a:br>
              <a:rPr lang="en-US" b="1" dirty="0" smtClean="0"/>
            </a:br>
            <a:r>
              <a:rPr lang="en-US" b="1" dirty="0" smtClean="0"/>
              <a:t>  25-36 </a:t>
            </a:r>
            <a:r>
              <a:rPr lang="ar-SA" b="1" dirty="0" smtClean="0"/>
              <a:t>أنت غالبا ما تكون ضحية </a:t>
            </a:r>
            <a:r>
              <a:rPr lang="ar-SA" b="1" dirty="0" err="1" smtClean="0"/>
              <a:t>للوقت .</a:t>
            </a:r>
            <a:r>
              <a:rPr lang="ar-SA" b="1" dirty="0" smtClean="0"/>
              <a:t> لا تجعل كل يوم يسيطر عليك </a:t>
            </a:r>
            <a:r>
              <a:rPr lang="ar-IQ" b="1" dirty="0" smtClean="0"/>
              <a:t>ابحث عن حل لمشكلتك </a:t>
            </a:r>
            <a:r>
              <a:rPr lang="en-US" b="1" dirty="0" smtClean="0"/>
              <a:t/>
            </a:r>
            <a:br>
              <a:rPr lang="en-US" b="1" dirty="0" smtClean="0"/>
            </a:br>
            <a:r>
              <a:rPr lang="en-US" b="1" dirty="0" smtClean="0"/>
              <a:t>   13-24</a:t>
            </a:r>
            <a:r>
              <a:rPr lang="ar-SA" b="1" dirty="0" smtClean="0"/>
              <a:t>أنت قريب جدا من مرحلة فقدان </a:t>
            </a:r>
            <a:r>
              <a:rPr lang="ar-SA" b="1" dirty="0" err="1" smtClean="0"/>
              <a:t>السيطرة </a:t>
            </a:r>
            <a:r>
              <a:rPr lang="ar-SA" b="1" dirty="0" smtClean="0"/>
              <a:t>، وبعيد جدا عن </a:t>
            </a:r>
            <a:r>
              <a:rPr lang="ar-SA" b="1" dirty="0" err="1" smtClean="0"/>
              <a:t>التنظيم </a:t>
            </a:r>
            <a:r>
              <a:rPr lang="ar-SA" b="1" dirty="0" smtClean="0"/>
              <a:t>، والتمتع بوقت </a:t>
            </a:r>
            <a:r>
              <a:rPr lang="ar-SA" b="1" dirty="0" err="1" smtClean="0"/>
              <a:t>جيد.</a:t>
            </a:r>
            <a:r>
              <a:rPr lang="ar-SA" b="1" dirty="0" smtClean="0"/>
              <a:t> انك بحاجة إلى تنظيم</a:t>
            </a:r>
            <a:r>
              <a:rPr lang="en-US" b="1" dirty="0" smtClean="0"/>
              <a:t> </a:t>
            </a:r>
            <a:r>
              <a:rPr lang="ar-SA" b="1" dirty="0" smtClean="0">
                <a:hlinkClick r:id="rId2"/>
              </a:rPr>
              <a:t>الوقت</a:t>
            </a:r>
            <a:r>
              <a:rPr lang="en-US" b="1" dirty="0" smtClean="0">
                <a:hlinkClick r:id="rId2"/>
              </a:rPr>
              <a:t> </a:t>
            </a:r>
            <a:r>
              <a:rPr lang="ar-SA" b="1" dirty="0" smtClean="0"/>
              <a:t>بحسب الأولويات</a:t>
            </a:r>
            <a:r>
              <a:rPr lang="en-US" b="1" dirty="0" smtClean="0"/>
              <a:t> .</a:t>
            </a:r>
            <a:br>
              <a:rPr lang="en-US" b="1" dirty="0" smtClean="0"/>
            </a:br>
            <a:r>
              <a:rPr lang="ar-SA" b="1" dirty="0" smtClean="0"/>
              <a:t>صفر-12</a:t>
            </a:r>
            <a:r>
              <a:rPr lang="en-US" b="1" dirty="0" smtClean="0"/>
              <a:t>  </a:t>
            </a:r>
            <a:r>
              <a:rPr lang="ar-SA" b="1" dirty="0" smtClean="0"/>
              <a:t>أنت مرتبك ومشتت </a:t>
            </a:r>
            <a:r>
              <a:rPr lang="ar-SA" b="1" dirty="0" err="1" smtClean="0"/>
              <a:t>ومحبط </a:t>
            </a:r>
            <a:r>
              <a:rPr lang="ar-SA" b="1" dirty="0" smtClean="0"/>
              <a:t>، ويحتمل انك واقع تحت ضغوط </a:t>
            </a:r>
            <a:r>
              <a:rPr lang="ar-SA" b="1" dirty="0" err="1" smtClean="0"/>
              <a:t>هائلة .</a:t>
            </a:r>
            <a:r>
              <a:rPr lang="ar-SA" b="1" dirty="0" smtClean="0"/>
              <a:t> ضع الأساليب التي يعرضها هذا الكتاب موضع التنفيذ سوف تتعامل الفصول البارزة مع مشكلاتك</a:t>
            </a:r>
            <a:r>
              <a:rPr lang="en-US" b="1" dirty="0" smtClean="0"/>
              <a:t>,</a:t>
            </a:r>
            <a:r>
              <a:rPr lang="ar-SA" b="1" dirty="0" smtClean="0"/>
              <a:t> عليك بدراستها</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متطلبات</a:t>
            </a:r>
            <a:r>
              <a:rPr lang="en-US" b="1" dirty="0" smtClean="0"/>
              <a:t> </a:t>
            </a:r>
            <a:r>
              <a:rPr lang="ar-IQ" b="1" dirty="0" smtClean="0"/>
              <a:t> مهندس الانتاج في ظل متطلبات السوق</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r>
              <a:rPr lang="ar-IQ" dirty="0" smtClean="0">
                <a:solidFill>
                  <a:srgbClr val="FF0000"/>
                </a:solidFill>
              </a:rPr>
              <a:t>التمكن من اللغة الانكليزية </a:t>
            </a:r>
          </a:p>
          <a:p>
            <a:r>
              <a:rPr lang="ar-IQ" dirty="0" smtClean="0">
                <a:solidFill>
                  <a:srgbClr val="FF0000"/>
                </a:solidFill>
              </a:rPr>
              <a:t>التمكن من قيادة الحاسوب</a:t>
            </a:r>
          </a:p>
          <a:p>
            <a:r>
              <a:rPr lang="ar-IQ" dirty="0" smtClean="0">
                <a:solidFill>
                  <a:srgbClr val="FF0000"/>
                </a:solidFill>
              </a:rPr>
              <a:t>التمكن من البرامجيات التصميمة</a:t>
            </a:r>
          </a:p>
          <a:p>
            <a:r>
              <a:rPr lang="ar-IQ" dirty="0" smtClean="0">
                <a:solidFill>
                  <a:srgbClr val="FF0000"/>
                </a:solidFill>
              </a:rPr>
              <a:t>التمكن من البرامجيات الادارية</a:t>
            </a:r>
          </a:p>
          <a:p>
            <a:r>
              <a:rPr lang="ar-IQ" dirty="0" smtClean="0">
                <a:solidFill>
                  <a:srgbClr val="FF0000"/>
                </a:solidFill>
              </a:rPr>
              <a:t>التمكن من ادوات قياس فعالية الذات </a:t>
            </a:r>
          </a:p>
          <a:p>
            <a:r>
              <a:rPr lang="ar-IQ" dirty="0" smtClean="0">
                <a:solidFill>
                  <a:srgbClr val="FF0000"/>
                </a:solidFill>
              </a:rPr>
              <a:t>التمكن من ادارة المعرفة المتراكة </a:t>
            </a:r>
          </a:p>
          <a:p>
            <a:r>
              <a:rPr lang="ar-IQ" dirty="0" smtClean="0">
                <a:solidFill>
                  <a:srgbClr val="FF0000"/>
                </a:solidFill>
              </a:rPr>
              <a:t>التطوير والتدريب الذاتي</a:t>
            </a:r>
            <a:endParaRPr 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مدى تحقق متطلبات الجودة الشاملة في تعليم هندسة الانتاج</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r>
              <a:rPr lang="ar-IQ" dirty="0" smtClean="0"/>
              <a:t>سؤال مهم هل يحقق قسم النتاج والمعادن معايير الجودة الشاملة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b="1" dirty="0" smtClean="0"/>
              <a:t>العلاقة بين هندسة الانتاج والمعايير الاقتصادية</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fontScale="85000" lnSpcReduction="10000"/>
          </a:bodyPr>
          <a:lstStyle/>
          <a:p>
            <a:r>
              <a:rPr lang="ar-IQ" dirty="0" smtClean="0"/>
              <a:t> </a:t>
            </a:r>
            <a:r>
              <a:rPr lang="ar-SA" sz="2800" b="1" dirty="0" smtClean="0"/>
              <a:t>النظم الاقتصادية والمشكلة الاقتصادية</a:t>
            </a:r>
            <a:endParaRPr lang="en-US" sz="2800" dirty="0" smtClean="0"/>
          </a:p>
          <a:p>
            <a:pPr>
              <a:buNone/>
            </a:pPr>
            <a:r>
              <a:rPr lang="ar-SA" dirty="0" smtClean="0"/>
              <a:t> </a:t>
            </a:r>
            <a:r>
              <a:rPr lang="ar-SA" sz="2400" dirty="0" smtClean="0"/>
              <a:t>حاجات البشر كثيرة ومتنوعة، وتغطية الحاجات تغطية نسبية. أما الرغبات فهي غير محدودة</a:t>
            </a:r>
            <a:endParaRPr lang="ar-IQ" sz="2400" dirty="0" smtClean="0"/>
          </a:p>
          <a:p>
            <a:pPr>
              <a:buNone/>
            </a:pPr>
            <a:endParaRPr lang="en-US" sz="2400" dirty="0" smtClean="0"/>
          </a:p>
          <a:p>
            <a:r>
              <a:rPr lang="ar-SA" b="1" u="sng" dirty="0" smtClean="0"/>
              <a:t>المشكلة الاقتصادية مشكلة ندرة: </a:t>
            </a:r>
            <a:r>
              <a:rPr lang="ar-SA" dirty="0" smtClean="0"/>
              <a:t>يقصد بالندرة هنا الندرة النسبية </a:t>
            </a:r>
            <a:r>
              <a:rPr lang="en-US" dirty="0" smtClean="0"/>
              <a:t>Proportional Scarcity</a:t>
            </a:r>
            <a:r>
              <a:rPr lang="ar-SA" dirty="0" smtClean="0"/>
              <a:t>، وليست الندرة المطلقة </a:t>
            </a:r>
            <a:r>
              <a:rPr lang="en-US" dirty="0" smtClean="0"/>
              <a:t>Absolute Scarcity</a:t>
            </a:r>
            <a:r>
              <a:rPr lang="ar-SA" dirty="0" smtClean="0"/>
              <a:t>، فالموارد متوفرة وليست نادرة الوجود، ولكن نظراً لزيادة الحاجات فإن هذه الموارد تصبح نادرة بالنسبة للحاجة إليها. ولأجل حل هذه المشكلة الاقتصادية نجد أن الأنظمة الاقتصادية تحاول أن تعالج مسألة الندرة بزيادة الموارد باستغلال الموارد المتاحة وتنميتها من أجل تغطية الحاجات المتعددة ومهما عمل البشر في تغطية الرغبات فلن تنتهي مشكلة الندرة..</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97502"/>
          </a:xfrm>
        </p:spPr>
        <p:txBody>
          <a:bodyPr/>
          <a:lstStyle/>
          <a:p>
            <a:r>
              <a:rPr lang="ar-IQ" dirty="0" smtClean="0"/>
              <a:t>تأسست</a:t>
            </a:r>
            <a:br>
              <a:rPr lang="ar-IQ" dirty="0" smtClean="0"/>
            </a:br>
            <a:r>
              <a:rPr lang="ar-IQ" dirty="0" smtClean="0"/>
              <a:t> شركة الصمود العامة للصناعات الفولاذية بتاريخ 5-2-1995</a:t>
            </a:r>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r>
              <a:rPr lang="ar-SA" b="1" u="sng" dirty="0" smtClean="0"/>
              <a:t>المشكلة الاقتصادية مشكلة اختيار:</a:t>
            </a:r>
            <a:endParaRPr lang="en-US" dirty="0" smtClean="0"/>
          </a:p>
          <a:p>
            <a:r>
              <a:rPr lang="ar-SA" dirty="0" smtClean="0"/>
              <a:t>- واختيار سلعة أو خدمة معينة إنما يعني التضحية بأخرى</a:t>
            </a:r>
            <a:endParaRPr lang="en-US" dirty="0" smtClean="0"/>
          </a:p>
          <a:p>
            <a:r>
              <a:rPr lang="ar-SA" dirty="0" smtClean="0"/>
              <a:t>- تسمى تكلفة الاختيار المتمثلة فيما تم التضحية به (تكلفة الفرصة البديلة </a:t>
            </a:r>
            <a:r>
              <a:rPr lang="en-US" dirty="0" smtClean="0"/>
              <a:t>Opportunity Cost</a:t>
            </a:r>
            <a:r>
              <a:rPr lang="ar-SA" dirty="0" smtClean="0"/>
              <a:t>).  </a:t>
            </a:r>
            <a:endParaRPr lang="en-US" dirty="0" smtClean="0"/>
          </a:p>
          <a:p>
            <a:r>
              <a:rPr lang="ar-SA" dirty="0" smtClean="0"/>
              <a:t>- ولحل المشكلة الاقتصادية فإنه ينبغي الإجابة على الأسئلة الأساسية:</a:t>
            </a:r>
            <a:endParaRPr lang="en-US" dirty="0" smtClean="0"/>
          </a:p>
          <a:p>
            <a:r>
              <a:rPr lang="ar-SA" b="1" dirty="0" smtClean="0"/>
              <a:t>ماذا ننتج؟</a:t>
            </a:r>
            <a:r>
              <a:rPr lang="ar-SA" dirty="0" smtClean="0"/>
              <a:t> </a:t>
            </a:r>
            <a:r>
              <a:rPr lang="ar-SA" b="1" dirty="0" smtClean="0"/>
              <a:t>كيف ننتج؟</a:t>
            </a:r>
            <a:r>
              <a:rPr lang="ar-SA" dirty="0" smtClean="0"/>
              <a:t> </a:t>
            </a:r>
            <a:r>
              <a:rPr lang="ar-SA" b="1" dirty="0" smtClean="0"/>
              <a:t>لمن ننتج</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IQ" dirty="0" smtClean="0"/>
              <a:t>المقترحات</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fontScale="70000" lnSpcReduction="20000"/>
          </a:bodyPr>
          <a:lstStyle/>
          <a:p>
            <a:r>
              <a:rPr lang="ar-IQ" dirty="0" smtClean="0">
                <a:solidFill>
                  <a:srgbClr val="C00000"/>
                </a:solidFill>
              </a:rPr>
              <a:t>جعل الدراسة خمسة سنوات على ان تكون السنة الخامسة سنة عمل في احدى الشركات </a:t>
            </a:r>
          </a:p>
          <a:p>
            <a:r>
              <a:rPr lang="ar-IQ" dirty="0" smtClean="0">
                <a:solidFill>
                  <a:srgbClr val="00B0F0"/>
                </a:solidFill>
              </a:rPr>
              <a:t>الاستفادة من تخصيصات خطط البحث في الشركات العامة لانجاز بحوث مشتركة </a:t>
            </a:r>
          </a:p>
          <a:p>
            <a:r>
              <a:rPr lang="ar-IQ" dirty="0" smtClean="0">
                <a:solidFill>
                  <a:srgbClr val="C00000"/>
                </a:solidFill>
              </a:rPr>
              <a:t>تغيير الدرجات العلمية للمهندسين من خلال بحث رصين يقدمه المهندس للنقابة التي بدورها ترسله للجامعة لتقييمه وتقويمه</a:t>
            </a:r>
          </a:p>
          <a:p>
            <a:r>
              <a:rPr lang="ar-IQ" dirty="0" smtClean="0">
                <a:solidFill>
                  <a:srgbClr val="00B0F0"/>
                </a:solidFill>
              </a:rPr>
              <a:t>انشاء مركز العراقي للتكنلوجيا والمكتبة الاكترونية</a:t>
            </a:r>
          </a:p>
          <a:p>
            <a:r>
              <a:rPr lang="ar-IQ" dirty="0" smtClean="0">
                <a:solidFill>
                  <a:srgbClr val="C00000"/>
                </a:solidFill>
              </a:rPr>
              <a:t>فتح الدراسة الاكترونية عن بعد</a:t>
            </a:r>
          </a:p>
          <a:p>
            <a:r>
              <a:rPr lang="ar-IQ" dirty="0" smtClean="0">
                <a:solidFill>
                  <a:srgbClr val="00B0F0"/>
                </a:solidFill>
              </a:rPr>
              <a:t>العمل على اعداد قانون تمول بموجبه الدولة مجاميع المشاريع الصناعية والخدمية من الخرجيين بهدف تحول الصناعة من القطاع العام الى الخاص  وتقليل البطالة والمساعدة على خلق رجال اعمال وصناعيين مع استرداد الدولة لتمويلها على مدى زمني يقترح</a:t>
            </a:r>
          </a:p>
          <a:p>
            <a:r>
              <a:rPr lang="ar-IQ" dirty="0" smtClean="0">
                <a:solidFill>
                  <a:srgbClr val="C00000"/>
                </a:solidFill>
              </a:rPr>
              <a:t>اضافة مادة تدريسية نستطيع ان نسميها القيم الهندسية . الهدف منها فهم القيم والمفاهيم ذات العلاقة في التصنيع وكيفية ترجمتها من خلال التكنلوجيا الى منتجات او الى صفات جديدة في المنتجات  ومن هذه المفاهيم والقيم , الميزة التنافسية ,الجودة الشاملة ,اقتصاديات الوقت , االانتاج في الوقت المحدد </a:t>
            </a:r>
            <a:r>
              <a:rPr lang="en-US" dirty="0" smtClean="0">
                <a:solidFill>
                  <a:srgbClr val="C00000"/>
                </a:solidFill>
              </a:rPr>
              <a:t> just in time  </a:t>
            </a:r>
            <a:r>
              <a:rPr lang="ar-IQ" dirty="0" smtClean="0">
                <a:solidFill>
                  <a:srgbClr val="C00000"/>
                </a:solidFill>
              </a:rPr>
              <a:t> ,6 </a:t>
            </a:r>
            <a:r>
              <a:rPr lang="en-US" dirty="0" smtClean="0">
                <a:solidFill>
                  <a:srgbClr val="C00000"/>
                </a:solidFill>
              </a:rPr>
              <a:t>sigma</a:t>
            </a:r>
            <a:r>
              <a:rPr lang="ar-IQ" dirty="0" smtClean="0">
                <a:solidFill>
                  <a:srgbClr val="C00000"/>
                </a:solidFill>
              </a:rPr>
              <a:t> , طرق التفكير , تقنيات تحليل الانتاج  لحل المشاكل الانتاجية,معنى تحقيق الاحتياجات في المنتج</a:t>
            </a:r>
            <a:endParaRPr lang="en-US" dirty="0" smtClean="0">
              <a:solidFill>
                <a:srgbClr val="C00000"/>
              </a:solidFill>
            </a:endParaRPr>
          </a:p>
        </p:txBody>
      </p:sp>
      <p:sp>
        <p:nvSpPr>
          <p:cNvPr id="4" name="مستطيل 3"/>
          <p:cNvSpPr/>
          <p:nvPr/>
        </p:nvSpPr>
        <p:spPr>
          <a:xfrm>
            <a:off x="4793856" y="3244334"/>
            <a:ext cx="248786" cy="369332"/>
          </a:xfrm>
          <a:prstGeom prst="rect">
            <a:avLst/>
          </a:prstGeom>
        </p:spPr>
        <p:txBody>
          <a:bodyPr wrap="none">
            <a:spAutoFit/>
          </a:bodyPr>
          <a:lstStyle/>
          <a:p>
            <a:pPr lvl="0"/>
            <a:r>
              <a:rPr lang="ar-IQ" dirty="0" smtClean="0"/>
              <a: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lvl="1" algn="ctr"/>
            <a:r>
              <a:rPr lang="ar-IQ" dirty="0" smtClean="0">
                <a:solidFill>
                  <a:srgbClr val="FF0000"/>
                </a:solidFill>
              </a:rPr>
              <a:t>تنظيم مؤتمر الصناعات الحديدية في العراق </a:t>
            </a:r>
          </a:p>
          <a:p>
            <a:pPr>
              <a:buFontTx/>
              <a:buChar char="-"/>
            </a:pPr>
            <a:r>
              <a:rPr lang="ar-IQ" dirty="0" smtClean="0">
                <a:solidFill>
                  <a:srgbClr val="00B0F0"/>
                </a:solidFill>
              </a:rPr>
              <a:t>تقييم هذه الصناعة في العراق</a:t>
            </a:r>
          </a:p>
          <a:p>
            <a:pPr>
              <a:buNone/>
            </a:pPr>
            <a:r>
              <a:rPr lang="ar-IQ" dirty="0" smtClean="0">
                <a:solidFill>
                  <a:srgbClr val="00B0F0"/>
                </a:solidFill>
              </a:rPr>
              <a:t> - تحديد متطلباتها ليتم عكسها في البرامج التدريسية</a:t>
            </a:r>
          </a:p>
          <a:p>
            <a:pPr>
              <a:buNone/>
            </a:pPr>
            <a:r>
              <a:rPr lang="ar-IQ" dirty="0" smtClean="0">
                <a:solidFill>
                  <a:srgbClr val="00B0F0"/>
                </a:solidFill>
              </a:rPr>
              <a:t> - تحديد ما نملك من تكنلوجيا في هذا المجال  وما نحتاج منها</a:t>
            </a:r>
          </a:p>
          <a:p>
            <a:pPr>
              <a:buNone/>
            </a:pPr>
            <a:r>
              <a:rPr lang="ar-IQ" dirty="0" smtClean="0">
                <a:solidFill>
                  <a:srgbClr val="00B0F0"/>
                </a:solidFill>
              </a:rPr>
              <a:t> - التخطيط الستراتيجي للصناعات الحديدية</a:t>
            </a:r>
          </a:p>
          <a:p>
            <a:pPr>
              <a:buNone/>
            </a:pPr>
            <a:r>
              <a:rPr lang="ar-IQ" dirty="0" smtClean="0">
                <a:solidFill>
                  <a:srgbClr val="00B0F0"/>
                </a:solidFill>
              </a:rPr>
              <a:t> - دراسة المشكلة الاقتصادية في الصناعات الحديدية</a:t>
            </a:r>
            <a:endParaRPr lang="en-US" dirty="0">
              <a:solidFill>
                <a:srgbClr val="00B0F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buNone/>
            </a:pPr>
            <a:endParaRPr lang="ar-IQ" dirty="0" smtClean="0"/>
          </a:p>
          <a:p>
            <a:pPr>
              <a:buNone/>
            </a:pPr>
            <a:endParaRPr lang="ar-IQ" dirty="0" smtClean="0"/>
          </a:p>
          <a:p>
            <a:pPr>
              <a:buNone/>
            </a:pPr>
            <a:endParaRPr lang="ar-IQ" dirty="0" smtClean="0"/>
          </a:p>
          <a:p>
            <a:pPr algn="ctr">
              <a:buNone/>
            </a:pPr>
            <a:r>
              <a:rPr lang="ar-IQ" sz="4800" b="1" dirty="0" smtClean="0"/>
              <a:t>السلام عليكم ورحمة الله وبركاته</a:t>
            </a:r>
            <a:endParaRPr lang="en-US"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موقع الشركة ومساحتها </a:t>
            </a:r>
            <a:endParaRPr lang="ar-IQ" dirty="0"/>
          </a:p>
        </p:txBody>
      </p:sp>
      <p:sp>
        <p:nvSpPr>
          <p:cNvPr id="3" name="عنصر نائب للمحتوى 2"/>
          <p:cNvSpPr>
            <a:spLocks noGrp="1"/>
          </p:cNvSpPr>
          <p:nvPr>
            <p:ph idx="1"/>
          </p:nvPr>
        </p:nvSpPr>
        <p:spPr/>
        <p:txBody>
          <a:bodyPr>
            <a:normAutofit/>
          </a:bodyPr>
          <a:lstStyle/>
          <a:p>
            <a:r>
              <a:rPr lang="ar-IQ" b="1" dirty="0" smtClean="0"/>
              <a:t>موقع الشركة :</a:t>
            </a:r>
            <a:endParaRPr lang="en-US" dirty="0" smtClean="0"/>
          </a:p>
          <a:p>
            <a:r>
              <a:rPr lang="ar-IQ" dirty="0" smtClean="0"/>
              <a:t>تقع الشركة شمال مدينة بغداد في منطقة التاجي, على الطريق السريع  بغداد - بالموصل والمحافظات الشمالية .</a:t>
            </a:r>
            <a:endParaRPr lang="en-US" dirty="0" smtClean="0"/>
          </a:p>
          <a:p>
            <a:r>
              <a:rPr lang="ar-IQ" dirty="0" smtClean="0"/>
              <a:t>تبعد الشركة حوالي (500) كم عن الموانئ البحرية في البصرة ، وتقع بجوار خط سكك حديد (بغداد – الموصل) .</a:t>
            </a:r>
            <a:endParaRPr lang="en-US" dirty="0" smtClean="0"/>
          </a:p>
          <a:p>
            <a:r>
              <a:rPr lang="ar-IQ" b="1" dirty="0" smtClean="0"/>
              <a:t>مساحة الشركة :</a:t>
            </a:r>
            <a:endParaRPr lang="en-US" dirty="0" smtClean="0"/>
          </a:p>
          <a:p>
            <a:r>
              <a:rPr lang="ar-IQ" dirty="0" smtClean="0"/>
              <a:t>تبلغ مساحة الشركة الاجمالية (640570) متر مربع ، اما مساحة الابنية والمسقفات فتبلغ (202000) متر مربع .</a:t>
            </a:r>
            <a:endParaRPr lang="en-US" dirty="0" smtClean="0"/>
          </a:p>
          <a:p>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المعامل</a:t>
            </a:r>
            <a:endParaRPr lang="ar-IQ" dirty="0">
              <a:solidFill>
                <a:srgbClr val="FF0000"/>
              </a:solidFill>
            </a:endParaRPr>
          </a:p>
        </p:txBody>
      </p:sp>
      <p:sp>
        <p:nvSpPr>
          <p:cNvPr id="3" name="عنصر نائب للمحتوى 2"/>
          <p:cNvSpPr>
            <a:spLocks noGrp="1"/>
          </p:cNvSpPr>
          <p:nvPr>
            <p:ph idx="1"/>
          </p:nvPr>
        </p:nvSpPr>
        <p:spPr/>
        <p:txBody>
          <a:bodyPr/>
          <a:lstStyle/>
          <a:p>
            <a:pPr algn="ctr"/>
            <a:endParaRPr lang="ar-IQ" b="1" dirty="0" smtClean="0"/>
          </a:p>
          <a:p>
            <a:pPr algn="ctr"/>
            <a:endParaRPr lang="ar-IQ" b="1" dirty="0" smtClean="0"/>
          </a:p>
          <a:p>
            <a:pPr algn="ctr"/>
            <a:r>
              <a:rPr lang="ar-IQ" b="1" dirty="0" smtClean="0"/>
              <a:t>معمل الطرق الحر           معمل الغلونة الحارة </a:t>
            </a:r>
          </a:p>
          <a:p>
            <a:pPr algn="ctr"/>
            <a:r>
              <a:rPr lang="ar-IQ" b="1" dirty="0" smtClean="0"/>
              <a:t>معمل الهياكل والأبراج      معمل المسبك الثقيل :</a:t>
            </a:r>
            <a:endParaRPr lang="en-US" dirty="0" smtClean="0"/>
          </a:p>
          <a:p>
            <a:pPr algn="ctr"/>
            <a:r>
              <a:rPr lang="ar-IQ" b="1" dirty="0" smtClean="0"/>
              <a:t>معمل الكرينات الجسرية     السيطرة النوعية   </a:t>
            </a:r>
          </a:p>
          <a:p>
            <a:pPr algn="ctr"/>
            <a:r>
              <a:rPr lang="ar-IQ" b="1" dirty="0" smtClean="0"/>
              <a:t>معمل الطرق المغلق  </a:t>
            </a:r>
            <a:endParaRPr lang="en-US" b="1" dirty="0" smtClean="0"/>
          </a:p>
          <a:p>
            <a:endParaRPr lang="en-US" dirty="0" smtClean="0"/>
          </a:p>
          <a:p>
            <a:endParaRPr lang="en-US" b="1"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المشاريع</a:t>
            </a:r>
            <a:endParaRPr lang="ar-IQ" dirty="0"/>
          </a:p>
        </p:txBody>
      </p:sp>
      <p:sp>
        <p:nvSpPr>
          <p:cNvPr id="3" name="عنصر نائب للمحتوى 2"/>
          <p:cNvSpPr>
            <a:spLocks noGrp="1"/>
          </p:cNvSpPr>
          <p:nvPr>
            <p:ph idx="1"/>
          </p:nvPr>
        </p:nvSpPr>
        <p:spPr/>
        <p:txBody>
          <a:bodyPr/>
          <a:lstStyle/>
          <a:p>
            <a:r>
              <a:rPr lang="ar-IQ" b="1" dirty="0" smtClean="0"/>
              <a:t>مشروع العلامات المرورية:</a:t>
            </a:r>
          </a:p>
          <a:p>
            <a:r>
              <a:rPr lang="ar-IQ" b="1" dirty="0" smtClean="0"/>
              <a:t>مشروع السكراب:</a:t>
            </a:r>
          </a:p>
          <a:p>
            <a:r>
              <a:rPr lang="ar-IQ" b="1" dirty="0" smtClean="0"/>
              <a:t>مشروع الصب المستمر :</a:t>
            </a:r>
            <a:endParaRPr lang="en-US" dirty="0" smtClean="0"/>
          </a:p>
          <a:p>
            <a:r>
              <a:rPr lang="ar-IQ" b="1" dirty="0" smtClean="0"/>
              <a:t>مشروع الانابيب الملحومة</a:t>
            </a:r>
          </a:p>
          <a:p>
            <a:r>
              <a:rPr lang="ar-IQ" b="1" dirty="0" smtClean="0"/>
              <a:t>مشروع الطرق الدوار :</a:t>
            </a:r>
          </a:p>
          <a:p>
            <a:r>
              <a:rPr lang="ar-IQ" b="1" dirty="0" smtClean="0"/>
              <a:t>مشروع الدرفلة  :</a:t>
            </a:r>
          </a:p>
          <a:p>
            <a:r>
              <a:rPr lang="ar-IQ" b="1" dirty="0" smtClean="0"/>
              <a:t>مشروع التشغيل الميكانيكي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معمل  السباكة</a:t>
            </a:r>
            <a:endParaRPr lang="ar-IQ" dirty="0"/>
          </a:p>
        </p:txBody>
      </p:sp>
      <p:sp>
        <p:nvSpPr>
          <p:cNvPr id="3" name="عنصر نائب للمحتوى 2"/>
          <p:cNvSpPr>
            <a:spLocks noGrp="1"/>
          </p:cNvSpPr>
          <p:nvPr>
            <p:ph idx="1"/>
          </p:nvPr>
        </p:nvSpPr>
        <p:spPr>
          <a:xfrm>
            <a:off x="428596" y="1571612"/>
            <a:ext cx="8229600" cy="4525963"/>
          </a:xfrm>
        </p:spPr>
        <p:txBody>
          <a:bodyPr>
            <a:normAutofit/>
          </a:bodyPr>
          <a:lstStyle/>
          <a:p>
            <a:pPr lvl="0">
              <a:buNone/>
            </a:pPr>
            <a:r>
              <a:rPr lang="ar-IQ" dirty="0" smtClean="0">
                <a:solidFill>
                  <a:schemeClr val="tx2"/>
                </a:solidFill>
              </a:rPr>
              <a:t>- الطاقة التصميمية للمعمل هي ( 8000 طن / سنة) </a:t>
            </a:r>
            <a:endParaRPr lang="en-US" dirty="0" smtClean="0">
              <a:solidFill>
                <a:schemeClr val="tx2"/>
              </a:solidFill>
            </a:endParaRPr>
          </a:p>
          <a:p>
            <a:pPr>
              <a:buFontTx/>
              <a:buChar char="-"/>
            </a:pPr>
            <a:r>
              <a:rPr lang="ar-IQ" dirty="0" smtClean="0">
                <a:solidFill>
                  <a:schemeClr val="tx2"/>
                </a:solidFill>
              </a:rPr>
              <a:t>تبلغ مساحة المعمل الكلية ( 11000 م</a:t>
            </a:r>
            <a:r>
              <a:rPr lang="ar-IQ" baseline="30000" dirty="0" smtClean="0">
                <a:solidFill>
                  <a:schemeClr val="tx2"/>
                </a:solidFill>
              </a:rPr>
              <a:t>2</a:t>
            </a:r>
            <a:r>
              <a:rPr lang="ar-IQ" dirty="0" smtClean="0">
                <a:solidFill>
                  <a:schemeClr val="tx2"/>
                </a:solidFill>
              </a:rPr>
              <a:t> ) بضمنها الابنية والمسقفات</a:t>
            </a:r>
          </a:p>
          <a:p>
            <a:pPr>
              <a:buFontTx/>
              <a:buChar char="-"/>
            </a:pPr>
            <a:r>
              <a:rPr lang="ar-IQ" sz="3600" dirty="0" smtClean="0">
                <a:solidFill>
                  <a:schemeClr val="tx2"/>
                </a:solidFill>
              </a:rPr>
              <a:t>يقوم بإنتاج الفولاذ بأنواعه المختلفة</a:t>
            </a:r>
          </a:p>
          <a:p>
            <a:pPr>
              <a:buNone/>
            </a:pPr>
            <a:r>
              <a:rPr lang="ar-IQ" dirty="0" smtClean="0"/>
              <a:t> </a:t>
            </a:r>
            <a:r>
              <a:rPr lang="ar-IQ" sz="2400" b="1" dirty="0" smtClean="0">
                <a:solidFill>
                  <a:schemeClr val="tx2"/>
                </a:solidFill>
              </a:rPr>
              <a:t>( الصلب الكاربوني والصلب السبائكي والصلب المقاوم للصدأ والصلب الخاص)</a:t>
            </a:r>
          </a:p>
          <a:p>
            <a:pPr>
              <a:buNone/>
            </a:pPr>
            <a:r>
              <a:rPr lang="ar-IQ" sz="2400" dirty="0" smtClean="0"/>
              <a:t>  </a:t>
            </a:r>
            <a:endParaRPr lang="ar-IQ" sz="2400" b="1"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معمل الطرق الحر</a:t>
            </a:r>
            <a:endParaRPr lang="ar-IQ" dirty="0"/>
          </a:p>
        </p:txBody>
      </p:sp>
      <p:sp>
        <p:nvSpPr>
          <p:cNvPr id="3" name="عنصر نائب للمحتوى 2"/>
          <p:cNvSpPr>
            <a:spLocks noGrp="1"/>
          </p:cNvSpPr>
          <p:nvPr>
            <p:ph idx="1"/>
          </p:nvPr>
        </p:nvSpPr>
        <p:spPr/>
        <p:txBody>
          <a:bodyPr/>
          <a:lstStyle/>
          <a:p>
            <a:pPr lvl="0"/>
            <a:r>
              <a:rPr lang="ar-IQ" dirty="0" smtClean="0"/>
              <a:t>الطاقة الانتاجية للمعمل : 9000 طن / سنة .</a:t>
            </a:r>
            <a:endParaRPr lang="en-US" dirty="0" smtClean="0"/>
          </a:p>
          <a:p>
            <a:r>
              <a:rPr lang="ar-IQ" dirty="0" smtClean="0"/>
              <a:t>يقوم بإنتاج مطروقات فولاذية ذات مقاطع مختلفة الاشكال (دائرية , مربعة , مستطيلة ، بليت عالي السمك يصل الى اكثر من 100 ملم) وبأبعاد تتراوح ( 100 ـ 800) ملم وبأوزان تصل الى 15 طن. ومن انواع مختلفة من الفولاذ </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معمل الغلونة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b="1" dirty="0" smtClean="0"/>
              <a:t>الطاقة الإنتاجية للمعمل هي 4500طن\ سنة</a:t>
            </a:r>
          </a:p>
          <a:p>
            <a:r>
              <a:rPr lang="ar-IQ" b="1" dirty="0" smtClean="0"/>
              <a:t>مساحة المعمل :-   5120 مترمربع</a:t>
            </a:r>
          </a:p>
          <a:p>
            <a:r>
              <a:rPr lang="ar-IQ" b="1" dirty="0" smtClean="0"/>
              <a:t>ويقوم بغلونة المنتجات الآتية .</a:t>
            </a:r>
            <a:endParaRPr lang="en-US" dirty="0" smtClean="0"/>
          </a:p>
          <a:p>
            <a:r>
              <a:rPr lang="ar-IQ" b="1" dirty="0" smtClean="0"/>
              <a:t>-الفولاذ المستخدم في هياكل البناء . </a:t>
            </a:r>
            <a:endParaRPr lang="en-US" dirty="0" smtClean="0"/>
          </a:p>
          <a:p>
            <a:r>
              <a:rPr lang="ar-IQ" b="1" dirty="0" smtClean="0"/>
              <a:t>- مقاطع الحديد المستخدمة في أبراج الضغط العالي .</a:t>
            </a:r>
            <a:endParaRPr lang="en-US" dirty="0" smtClean="0"/>
          </a:p>
          <a:p>
            <a:r>
              <a:rPr lang="ar-IQ" b="1" dirty="0" smtClean="0"/>
              <a:t>- أعمدة الإنارة وأنواع أخرى من الأعمدة .</a:t>
            </a:r>
            <a:endParaRPr lang="en-US" dirty="0" smtClean="0"/>
          </a:p>
          <a:p>
            <a:r>
              <a:rPr lang="ar-IQ" b="1" dirty="0" smtClean="0"/>
              <a:t>- مقاطع </a:t>
            </a:r>
            <a:r>
              <a:rPr lang="en-US" b="1" dirty="0" smtClean="0"/>
              <a:t>IPE</a:t>
            </a:r>
            <a:r>
              <a:rPr lang="ar-IQ" b="1" dirty="0" smtClean="0"/>
              <a:t> وحديد الزاوية .</a:t>
            </a:r>
            <a:endParaRPr lang="en-US" dirty="0" smtClean="0"/>
          </a:p>
          <a:p>
            <a:r>
              <a:rPr lang="ar-IQ" b="1" dirty="0" smtClean="0"/>
              <a:t>- أنابيب وحدات الماء الخام .</a:t>
            </a:r>
            <a:endParaRPr lang="en-US" dirty="0" smtClean="0"/>
          </a:p>
          <a:p>
            <a:r>
              <a:rPr lang="ar-IQ" b="1" dirty="0" smtClean="0"/>
              <a:t>- وحدات الري الميكانيكي .</a:t>
            </a:r>
            <a:endParaRPr lang="en-US" dirty="0"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1639</Words>
  <Application>Microsoft Office PowerPoint</Application>
  <PresentationFormat>On-screen Show (4:3)</PresentationFormat>
  <Paragraphs>225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سمة Office</vt:lpstr>
      <vt:lpstr>وزارة الصناعة والمعادن</vt:lpstr>
      <vt:lpstr>محاور الورقة </vt:lpstr>
      <vt:lpstr>تأسست  شركة الصمود العامة للصناعات الفولاذية بتاريخ 5-2-1995</vt:lpstr>
      <vt:lpstr>موقع الشركة ومساحتها </vt:lpstr>
      <vt:lpstr>المعامل</vt:lpstr>
      <vt:lpstr>المشاريع</vt:lpstr>
      <vt:lpstr>معمل  السباكة</vt:lpstr>
      <vt:lpstr>معمل الطرق الحر</vt:lpstr>
      <vt:lpstr>معمل الغلونة</vt:lpstr>
      <vt:lpstr>معمل الكرينات الجسرية</vt:lpstr>
      <vt:lpstr>منتجات جديدة </vt:lpstr>
      <vt:lpstr>Slide 12</vt:lpstr>
      <vt:lpstr>معمل الطرق المغلق</vt:lpstr>
      <vt:lpstr>معمل الهياكل والأبراج</vt:lpstr>
      <vt:lpstr>مشروع الدرفلة</vt:lpstr>
      <vt:lpstr>مشروع الصب المستمر</vt:lpstr>
      <vt:lpstr>مشروع الطرق الدوار</vt:lpstr>
      <vt:lpstr>مشروع الانابيب الملحومة </vt:lpstr>
      <vt:lpstr>مشروع اعدادالسكراب</vt:lpstr>
      <vt:lpstr>مشروع التشغيل الميكانيكي</vt:lpstr>
      <vt:lpstr>دور مهندس الانتاج في  الصناعات الحديدية </vt:lpstr>
      <vt:lpstr>ادوات  ومهارات مهندس الانتاج في الصناعات الحديدية </vt:lpstr>
      <vt:lpstr>مهارات مهندس الانتاج الحديث </vt:lpstr>
      <vt:lpstr>Slide 24</vt:lpstr>
      <vt:lpstr>Slide 25</vt:lpstr>
      <vt:lpstr>Slide 26</vt:lpstr>
      <vt:lpstr>متطلبات  مهندس الانتاج في ظل متطلبات السوق </vt:lpstr>
      <vt:lpstr>مدى تحقق متطلبات الجودة الشاملة في تعليم هندسة الانتاج </vt:lpstr>
      <vt:lpstr>العلاقة بين هندسة الانتاج والمعايير الاقتصادية </vt:lpstr>
      <vt:lpstr>Slide 30</vt:lpstr>
      <vt:lpstr>المقترحات </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الصناعة والمعادن</dc:title>
  <dc:creator>TOSHIBA</dc:creator>
  <cp:lastModifiedBy>laith</cp:lastModifiedBy>
  <cp:revision>28</cp:revision>
  <dcterms:modified xsi:type="dcterms:W3CDTF">2012-05-11T18:08:36Z</dcterms:modified>
</cp:coreProperties>
</file>