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3"/>
  </p:notesMasterIdLst>
  <p:sldIdLst>
    <p:sldId id="256" r:id="rId2"/>
    <p:sldId id="292" r:id="rId3"/>
    <p:sldId id="327" r:id="rId4"/>
    <p:sldId id="257" r:id="rId5"/>
    <p:sldId id="268" r:id="rId6"/>
    <p:sldId id="270" r:id="rId7"/>
    <p:sldId id="272" r:id="rId8"/>
    <p:sldId id="274" r:id="rId9"/>
    <p:sldId id="273" r:id="rId10"/>
    <p:sldId id="275" r:id="rId11"/>
    <p:sldId id="296" r:id="rId12"/>
    <p:sldId id="297" r:id="rId13"/>
    <p:sldId id="277" r:id="rId14"/>
    <p:sldId id="293" r:id="rId15"/>
    <p:sldId id="294" r:id="rId16"/>
    <p:sldId id="295" r:id="rId17"/>
    <p:sldId id="298" r:id="rId18"/>
    <p:sldId id="299" r:id="rId19"/>
    <p:sldId id="300" r:id="rId20"/>
    <p:sldId id="323" r:id="rId21"/>
    <p:sldId id="262" r:id="rId22"/>
    <p:sldId id="264" r:id="rId23"/>
    <p:sldId id="265" r:id="rId24"/>
    <p:sldId id="266" r:id="rId25"/>
    <p:sldId id="328" r:id="rId26"/>
    <p:sldId id="302" r:id="rId27"/>
    <p:sldId id="303" r:id="rId28"/>
    <p:sldId id="304" r:id="rId29"/>
    <p:sldId id="305" r:id="rId30"/>
    <p:sldId id="321" r:id="rId31"/>
    <p:sldId id="322" r:id="rId32"/>
    <p:sldId id="306" r:id="rId33"/>
    <p:sldId id="324" r:id="rId34"/>
    <p:sldId id="317" r:id="rId35"/>
    <p:sldId id="318" r:id="rId36"/>
    <p:sldId id="309" r:id="rId37"/>
    <p:sldId id="319" r:id="rId38"/>
    <p:sldId id="320" r:id="rId39"/>
    <p:sldId id="310" r:id="rId40"/>
    <p:sldId id="326" r:id="rId41"/>
    <p:sldId id="30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i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8" autoAdjust="0"/>
  </p:normalViewPr>
  <p:slideViewPr>
    <p:cSldViewPr>
      <p:cViewPr varScale="1">
        <p:scale>
          <a:sx n="70" d="100"/>
          <a:sy n="70" d="100"/>
        </p:scale>
        <p:origin x="-1080" y="-108"/>
      </p:cViewPr>
      <p:guideLst>
        <p:guide orient="horz" pos="2160"/>
        <p:guide pos="2880"/>
      </p:guideLst>
    </p:cSldViewPr>
  </p:slideViewPr>
  <p:outlineViewPr>
    <p:cViewPr>
      <p:scale>
        <a:sx n="33" d="100"/>
        <a:sy n="33" d="100"/>
      </p:scale>
      <p:origin x="0" y="2244"/>
    </p:cViewPr>
  </p:outlineViewPr>
  <p:notesTextViewPr>
    <p:cViewPr>
      <p:scale>
        <a:sx n="100" d="100"/>
        <a:sy n="100" d="100"/>
      </p:scale>
      <p:origin x="0" y="0"/>
    </p:cViewPr>
  </p:notesTextViewPr>
  <p:sorterViewPr>
    <p:cViewPr>
      <p:scale>
        <a:sx n="66" d="100"/>
        <a:sy n="66" d="100"/>
      </p:scale>
      <p:origin x="0" y="15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3-06T19:10:48.343" idx="1">
    <p:pos x="10" y="10"/>
    <p:text/>
  </p:cm>
</p:cmLst>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56CBC7-562A-400F-9A67-80B26D42639E}" type="datetimeFigureOut">
              <a:rPr lang="en-US" smtClean="0"/>
              <a:pPr/>
              <a:t>3/7/2013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583D5D-B525-42AF-B6D3-D63BB19DE5D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E027C38-23BB-4E26-BCA4-DEEF1DE828E2}" type="slidenum">
              <a:rPr lang="en-US" smtClean="0">
                <a:solidFill>
                  <a:srgbClr val="000000"/>
                </a:solidFill>
                <a:latin typeface="Times" pitchFamily="32" charset="0"/>
              </a:rPr>
              <a:pPr/>
              <a:t>5</a:t>
            </a:fld>
            <a:endParaRPr lang="en-US" smtClean="0">
              <a:solidFill>
                <a:srgbClr val="000000"/>
              </a:solidFill>
              <a:latin typeface="Times" pitchFamily="32"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Times" pitchFamily="32"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CDF0616-8C4A-458A-B801-6D6B77503557}" type="slidenum">
              <a:rPr lang="en-US" smtClean="0">
                <a:solidFill>
                  <a:srgbClr val="000000"/>
                </a:solidFill>
                <a:latin typeface="Times" pitchFamily="32" charset="0"/>
              </a:rPr>
              <a:pPr/>
              <a:t>6</a:t>
            </a:fld>
            <a:endParaRPr lang="en-US" smtClean="0">
              <a:solidFill>
                <a:srgbClr val="000000"/>
              </a:solidFill>
              <a:latin typeface="Times" pitchFamily="32"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latin typeface="Times" pitchFamily="32" charset="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0FE1D9C-3FF4-41FD-99F0-5A157B3AE443}" type="slidenum">
              <a:rPr lang="ar-SA">
                <a:latin typeface="Arial" charset="0"/>
                <a:cs typeface="Arial" charset="0"/>
              </a:rPr>
              <a:pPr/>
              <a:t>15</a:t>
            </a:fld>
            <a:endParaRPr lang="en-US">
              <a:latin typeface="Arial" charset="0"/>
              <a:cs typeface="Arial" charset="0"/>
            </a:endParaRPr>
          </a:p>
        </p:txBody>
      </p:sp>
      <p:sp>
        <p:nvSpPr>
          <p:cNvPr id="58369" name="Rectangle 7"/>
          <p:cNvSpPr txBox="1">
            <a:spLocks noGrp="1" noChangeArrowheads="1"/>
          </p:cNvSpPr>
          <p:nvPr/>
        </p:nvSpPr>
        <p:spPr bwMode="auto">
          <a:xfrm>
            <a:off x="1617" y="8685109"/>
            <a:ext cx="2972392" cy="457420"/>
          </a:xfrm>
          <a:prstGeom prst="rect">
            <a:avLst/>
          </a:prstGeom>
          <a:noFill/>
          <a:ln>
            <a:miter lim="800000"/>
            <a:headEnd/>
            <a:tailEnd/>
          </a:ln>
        </p:spPr>
        <p:txBody>
          <a:bodyPr rtlCol="1" anchor="b"/>
          <a:lstStyle/>
          <a:p>
            <a:pPr rtl="1">
              <a:defRPr/>
            </a:pPr>
            <a:fld id="{7D86FBC1-5AF4-48C2-A2AD-7AA99007964D}" type="slidenum">
              <a:rPr lang="ar-SA" sz="1200">
                <a:latin typeface="+mn-lt"/>
                <a:cs typeface="+mn-cs"/>
              </a:rPr>
              <a:pPr rtl="1">
                <a:defRPr/>
              </a:pPr>
              <a:t>15</a:t>
            </a:fld>
            <a:endParaRPr lang="en-US" sz="1200">
              <a:latin typeface="+mn-lt"/>
              <a:cs typeface="Times New Roman" pitchFamily="18" charset="0"/>
            </a:endParaRP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xfrm>
            <a:off x="914832" y="4343290"/>
            <a:ext cx="5028338" cy="4115315"/>
          </a:xfrm>
          <a:noFill/>
          <a:ln/>
        </p:spPr>
        <p:txBody>
          <a:bodyPr/>
          <a:lstStyle/>
          <a:p>
            <a:pPr eaLnBrk="1" hangingPunct="1">
              <a:spcBef>
                <a:spcPct val="0"/>
              </a:spcBef>
            </a:pPr>
            <a:endParaRPr lang="ar-IQ"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A53F5D5C-D35A-4688-8645-CDE03EFBAA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F5D5C-D35A-4688-8645-CDE03EFBAA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F5D5C-D35A-4688-8645-CDE03EFBAA9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468313" y="1700213"/>
            <a:ext cx="38100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430713" y="1700213"/>
            <a:ext cx="3810000" cy="4114800"/>
          </a:xfrm>
        </p:spPr>
        <p:txBody>
          <a:bodyPr/>
          <a:lstStyle/>
          <a:p>
            <a:pPr lvl="0"/>
            <a:endParaRPr lang="en-US" noProof="0" dirty="0"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sz="1800" baseline="0">
                <a:latin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lgn="l" eaLnBrk="1" hangingPunct="1">
              <a:defRPr/>
            </a:lvl1pPr>
          </a:lstStyle>
          <a:p>
            <a:pPr>
              <a:defRPr/>
            </a:pPr>
            <a:fld id="{049A8A4A-606C-4B59-83B9-C30D60F53B37}"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A53F5D5C-D35A-4688-8645-CDE03EFBAA9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A53F5D5C-D35A-4688-8645-CDE03EFBAA9A}"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53F5D5C-D35A-4688-8645-CDE03EFBAA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A53F5D5C-D35A-4688-8645-CDE03EFBAA9A}"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F5D5C-D35A-4688-8645-CDE03EFBAA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F5D5C-D35A-4688-8645-CDE03EFBAA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F5D5C-D35A-4688-8645-CDE03EFBAA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53F5D5C-D35A-4688-8645-CDE03EFBAA9A}"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53F5D5C-D35A-4688-8645-CDE03EFBAA9A}"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717032"/>
            <a:ext cx="7992888" cy="1222375"/>
          </a:xfrm>
        </p:spPr>
        <p:txBody>
          <a:bodyPr>
            <a:noAutofit/>
          </a:bodyPr>
          <a:lstStyle/>
          <a:p>
            <a:pPr algn="ctr"/>
            <a:r>
              <a:rPr lang="en-US" b="1" dirty="0" smtClean="0">
                <a:solidFill>
                  <a:srgbClr val="FF0000"/>
                </a:solidFill>
                <a:latin typeface="Lucida Handwriting" pitchFamily="66" charset="0"/>
              </a:rPr>
              <a:t>Quality &amp; Sustainability</a:t>
            </a:r>
            <a:r>
              <a:rPr lang="en-US" sz="1800" b="1" dirty="0" smtClean="0">
                <a:solidFill>
                  <a:srgbClr val="FF0000"/>
                </a:solidFill>
                <a:latin typeface="Lucida Handwriting" pitchFamily="66" charset="0"/>
              </a:rPr>
              <a:t/>
            </a:r>
            <a:br>
              <a:rPr lang="en-US" sz="1800" b="1" dirty="0" smtClean="0">
                <a:solidFill>
                  <a:srgbClr val="FF0000"/>
                </a:solidFill>
                <a:latin typeface="Lucida Handwriting" pitchFamily="66" charset="0"/>
              </a:rPr>
            </a:br>
            <a:r>
              <a:rPr lang="ar-IQ" sz="1800" b="1" dirty="0" smtClean="0">
                <a:solidFill>
                  <a:srgbClr val="FF0000"/>
                </a:solidFill>
                <a:latin typeface="Lucida Handwriting" pitchFamily="66" charset="0"/>
              </a:rPr>
              <a:t> </a:t>
            </a:r>
            <a:r>
              <a:rPr lang="ar-IQ" sz="2800" b="1" dirty="0" smtClean="0">
                <a:solidFill>
                  <a:srgbClr val="FF0000"/>
                </a:solidFill>
                <a:latin typeface="Lucida Handwriting" pitchFamily="66" charset="0"/>
              </a:rPr>
              <a:t>النوعية والاستدامة </a:t>
            </a:r>
            <a:endParaRPr lang="en-US" sz="4000" b="1" dirty="0">
              <a:solidFill>
                <a:srgbClr val="FF0000"/>
              </a:solidFill>
              <a:latin typeface="Lucida Handwriting" pitchFamily="66" charset="0"/>
            </a:endParaRPr>
          </a:p>
        </p:txBody>
      </p:sp>
      <p:sp>
        <p:nvSpPr>
          <p:cNvPr id="3" name="Subtitle 2"/>
          <p:cNvSpPr>
            <a:spLocks noGrp="1"/>
          </p:cNvSpPr>
          <p:nvPr>
            <p:ph type="subTitle" idx="1"/>
          </p:nvPr>
        </p:nvSpPr>
        <p:spPr>
          <a:xfrm>
            <a:off x="323528" y="4941168"/>
            <a:ext cx="8458200" cy="1440160"/>
          </a:xfrm>
        </p:spPr>
        <p:txBody>
          <a:bodyPr>
            <a:normAutofit fontScale="25000" lnSpcReduction="20000"/>
          </a:bodyPr>
          <a:lstStyle/>
          <a:p>
            <a:pPr algn="ctr"/>
            <a:endParaRPr lang="ar-IQ" sz="3600" dirty="0" smtClean="0">
              <a:solidFill>
                <a:srgbClr val="7030A0"/>
              </a:solidFill>
            </a:endParaRPr>
          </a:p>
          <a:p>
            <a:pPr algn="ctr"/>
            <a:endParaRPr lang="en-US" sz="3600" dirty="0" smtClean="0">
              <a:solidFill>
                <a:schemeClr val="tx2">
                  <a:lumMod val="75000"/>
                </a:schemeClr>
              </a:solidFill>
              <a:cs typeface="Kufi" pitchFamily="2" charset="-78"/>
            </a:endParaRPr>
          </a:p>
          <a:p>
            <a:pPr algn="ctr" rtl="1"/>
            <a:r>
              <a:rPr lang="en-US" sz="12800" dirty="0" smtClean="0">
                <a:solidFill>
                  <a:schemeClr val="accent6">
                    <a:lumMod val="75000"/>
                  </a:schemeClr>
                </a:solidFill>
                <a:cs typeface="Kufi" pitchFamily="2" charset="-78"/>
              </a:rPr>
              <a:t> </a:t>
            </a:r>
            <a:r>
              <a:rPr lang="ar-IQ" sz="12800" dirty="0" smtClean="0">
                <a:solidFill>
                  <a:schemeClr val="accent6">
                    <a:lumMod val="75000"/>
                  </a:schemeClr>
                </a:solidFill>
                <a:cs typeface="Kufi" pitchFamily="2" charset="-78"/>
              </a:rPr>
              <a:t>م</a:t>
            </a:r>
            <a:r>
              <a:rPr lang="ar-IQ" sz="12800" dirty="0" smtClean="0">
                <a:solidFill>
                  <a:schemeClr val="accent6">
                    <a:lumMod val="75000"/>
                  </a:schemeClr>
                </a:solidFill>
                <a:cs typeface="Kufi" pitchFamily="2" charset="-78"/>
              </a:rPr>
              <a:t>. </a:t>
            </a:r>
            <a:r>
              <a:rPr lang="ar-IQ" sz="12800" dirty="0" smtClean="0">
                <a:solidFill>
                  <a:schemeClr val="accent6">
                    <a:lumMod val="75000"/>
                  </a:schemeClr>
                </a:solidFill>
                <a:cs typeface="Kufi" pitchFamily="2" charset="-78"/>
              </a:rPr>
              <a:t>عبدالاميــر بكتاش ولي</a:t>
            </a:r>
            <a:endParaRPr lang="en-US" sz="12800" dirty="0" smtClean="0">
              <a:solidFill>
                <a:schemeClr val="accent6">
                  <a:lumMod val="75000"/>
                </a:schemeClr>
              </a:solidFill>
              <a:cs typeface="Kufi" pitchFamily="2" charset="-78"/>
            </a:endParaRPr>
          </a:p>
          <a:p>
            <a:endParaRPr lang="en-US" sz="2200" dirty="0" smtClean="0">
              <a:solidFill>
                <a:schemeClr val="tx2">
                  <a:lumMod val="75000"/>
                </a:schemeClr>
              </a:solidFill>
              <a:latin typeface="Times New Roman" pitchFamily="18" charset="0"/>
              <a:cs typeface="Times New Roman" pitchFamily="18" charset="0"/>
            </a:endParaRPr>
          </a:p>
          <a:p>
            <a:endParaRPr lang="en-US" sz="2200" dirty="0" smtClean="0">
              <a:solidFill>
                <a:schemeClr val="tx2">
                  <a:lumMod val="75000"/>
                </a:schemeClr>
              </a:solidFill>
              <a:latin typeface="Times New Roman" pitchFamily="18" charset="0"/>
              <a:cs typeface="Times New Roman" pitchFamily="18" charset="0"/>
            </a:endParaRPr>
          </a:p>
          <a:p>
            <a:endParaRPr lang="en-US" sz="2200" dirty="0" smtClean="0">
              <a:solidFill>
                <a:schemeClr val="tx2">
                  <a:lumMod val="75000"/>
                </a:schemeClr>
              </a:solidFill>
              <a:latin typeface="Times New Roman" pitchFamily="18" charset="0"/>
              <a:cs typeface="Times New Roman" pitchFamily="18" charset="0"/>
            </a:endParaRPr>
          </a:p>
          <a:p>
            <a:endParaRPr lang="en-US" sz="2200" dirty="0" smtClean="0">
              <a:solidFill>
                <a:schemeClr val="tx2">
                  <a:lumMod val="75000"/>
                </a:schemeClr>
              </a:solidFill>
              <a:latin typeface="Times New Roman" pitchFamily="18" charset="0"/>
              <a:cs typeface="Times New Roman" pitchFamily="18" charset="0"/>
            </a:endParaRPr>
          </a:p>
          <a:p>
            <a:r>
              <a:rPr lang="en-US" sz="8000" dirty="0" smtClean="0">
                <a:solidFill>
                  <a:srgbClr val="C00000"/>
                </a:solidFill>
                <a:latin typeface="Times New Roman" pitchFamily="18" charset="0"/>
                <a:cs typeface="Times New Roman" pitchFamily="18" charset="0"/>
              </a:rPr>
              <a:t>7-3-2013</a:t>
            </a:r>
          </a:p>
          <a:p>
            <a:pPr algn="ctr"/>
            <a:endParaRPr lang="en-US" dirty="0">
              <a:solidFill>
                <a:schemeClr val="tx2">
                  <a:lumMod val="75000"/>
                </a:schemeClr>
              </a:solidFill>
            </a:endParaRPr>
          </a:p>
        </p:txBody>
      </p:sp>
      <p:pic>
        <p:nvPicPr>
          <p:cNvPr id="4" name="Picture 3"/>
          <p:cNvPicPr/>
          <p:nvPr/>
        </p:nvPicPr>
        <p:blipFill>
          <a:blip r:embed="rId2" cstate="print"/>
          <a:srcRect/>
          <a:stretch>
            <a:fillRect/>
          </a:stretch>
        </p:blipFill>
        <p:spPr bwMode="auto">
          <a:xfrm>
            <a:off x="755576" y="404664"/>
            <a:ext cx="1278122" cy="1275907"/>
          </a:xfrm>
          <a:prstGeom prst="rect">
            <a:avLst/>
          </a:prstGeom>
          <a:noFill/>
          <a:ln w="9525">
            <a:noFill/>
            <a:miter lim="800000"/>
            <a:headEnd/>
            <a:tailEnd/>
          </a:ln>
        </p:spPr>
      </p:pic>
      <p:pic>
        <p:nvPicPr>
          <p:cNvPr id="1027" name="Picture 3" descr="C:\Documents and Settings\amir\My Documents\My Pictures\uotlogo.jpg"/>
          <p:cNvPicPr>
            <a:picLocks noChangeAspect="1" noChangeArrowheads="1"/>
          </p:cNvPicPr>
          <p:nvPr/>
        </p:nvPicPr>
        <p:blipFill>
          <a:blip r:embed="rId3" cstate="print"/>
          <a:srcRect/>
          <a:stretch>
            <a:fillRect/>
          </a:stretch>
        </p:blipFill>
        <p:spPr bwMode="auto">
          <a:xfrm>
            <a:off x="7236296" y="188640"/>
            <a:ext cx="1209278" cy="1584175"/>
          </a:xfrm>
          <a:prstGeom prst="rect">
            <a:avLst/>
          </a:prstGeom>
          <a:noFill/>
        </p:spPr>
      </p:pic>
      <p:sp>
        <p:nvSpPr>
          <p:cNvPr id="8" name="Slide Number Placeholder 7"/>
          <p:cNvSpPr>
            <a:spLocks noGrp="1"/>
          </p:cNvSpPr>
          <p:nvPr>
            <p:ph type="sldNum" sz="quarter" idx="12"/>
          </p:nvPr>
        </p:nvSpPr>
        <p:spPr>
          <a:xfrm>
            <a:off x="8460432" y="6309320"/>
            <a:ext cx="360000" cy="360000"/>
          </a:xfrm>
        </p:spPr>
        <p:txBody>
          <a:bodyPr/>
          <a:lstStyle/>
          <a:p>
            <a:fld id="{A53F5D5C-D35A-4688-8645-CDE03EFBAA9A}" type="slidenum">
              <a:rPr lang="en-US" sz="1600" smtClean="0">
                <a:solidFill>
                  <a:srgbClr val="C00000"/>
                </a:solidFill>
                <a:latin typeface="Times New Roman" pitchFamily="18" charset="0"/>
                <a:cs typeface="Times New Roman" pitchFamily="18" charset="0"/>
              </a:rPr>
              <a:pPr/>
              <a:t>1</a:t>
            </a:fld>
            <a:endParaRPr lang="en-US" sz="1600" dirty="0">
              <a:solidFill>
                <a:srgbClr val="C00000"/>
              </a:solidFill>
              <a:latin typeface="Times New Roman" pitchFamily="18" charset="0"/>
              <a:cs typeface="Times New Roman" pitchFamily="18" charset="0"/>
            </a:endParaRPr>
          </a:p>
        </p:txBody>
      </p:sp>
      <p:sp>
        <p:nvSpPr>
          <p:cNvPr id="7" name="Title 1"/>
          <p:cNvSpPr txBox="1">
            <a:spLocks/>
          </p:cNvSpPr>
          <p:nvPr/>
        </p:nvSpPr>
        <p:spPr>
          <a:xfrm>
            <a:off x="920776" y="1844824"/>
            <a:ext cx="7416824" cy="1800200"/>
          </a:xfrm>
          <a:prstGeom prst="rect">
            <a:avLst/>
          </a:prstGeom>
          <a:noFill/>
          <a:ln w="10000" cap="flat" cmpd="sng" algn="ctr">
            <a:noFill/>
            <a:prstDash val="solid"/>
          </a:ln>
          <a:effectLst/>
          <a:scene3d>
            <a:camera prst="orthographicFront"/>
            <a:lightRig rig="brightRoom" dir="t"/>
          </a:scene3d>
          <a:sp3d>
            <a:bevelT/>
          </a:sp3d>
        </p:spPr>
        <p:style>
          <a:lnRef idx="1">
            <a:schemeClr val="accent4"/>
          </a:lnRef>
          <a:fillRef idx="2">
            <a:schemeClr val="accent4"/>
          </a:fillRef>
          <a:effectRef idx="1">
            <a:schemeClr val="accent4"/>
          </a:effectRef>
          <a:fontRef idx="minor">
            <a:schemeClr val="dk1"/>
          </a:fontRef>
        </p:style>
        <p:txBody>
          <a:bodyPr vert="horz" numCol="1" anchor="t">
            <a:prstTxWarp prst="textChevron">
              <a:avLst/>
            </a:prstTxWarp>
            <a:normAutofit/>
            <a:scene3d>
              <a:camera prst="orthographicFront">
                <a:rot lat="0" lon="0" rev="0"/>
              </a:camera>
              <a:lightRig rig="contrasting" dir="t">
                <a:rot lat="0" lon="0" rev="4500000"/>
              </a:lightRig>
            </a:scene3d>
            <a:sp3d contourW="6350" prstMaterial="metal">
              <a:contourClr>
                <a:schemeClr val="accent1">
                  <a:shade val="75000"/>
                </a:schemeClr>
              </a:contourClr>
            </a:sp3d>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ar-IQ" sz="3600" b="1" i="0" u="none" strike="noStrike" kern="1200" cap="all" spc="0" normalizeH="0" baseline="0" noProof="0" dirty="0" smtClean="0">
                <a:ln w="0">
                  <a:solidFill>
                    <a:schemeClr val="tx1">
                      <a:lumMod val="95000"/>
                      <a:lumOff val="5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n-lt"/>
                <a:ea typeface="+mn-ea"/>
                <a:cs typeface="Andalus" pitchFamily="2" charset="-78"/>
              </a:rPr>
              <a:t>قسم هندسة الانتاج والمعادن</a:t>
            </a:r>
            <a:r>
              <a:rPr kumimoji="0" lang="ar-IQ" sz="36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n-lt"/>
                <a:ea typeface="+mn-ea"/>
                <a:cs typeface="+mn-cs"/>
              </a:rPr>
              <a:t/>
            </a:r>
            <a:br>
              <a:rPr kumimoji="0" lang="ar-IQ" sz="36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n-lt"/>
                <a:ea typeface="+mn-ea"/>
                <a:cs typeface="+mn-cs"/>
              </a:rPr>
            </a:br>
            <a:r>
              <a:rPr kumimoji="0" lang="ar-IQ" sz="2400" b="1" i="0" u="none" strike="noStrike" kern="1200" cap="all" spc="0" normalizeH="0" baseline="0" noProof="0" dirty="0" smtClean="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effectLst>
                  <a:reflection blurRad="12700" stA="50000" endPos="50000" dist="5000" dir="5400000" sy="-100000" rotWithShape="0"/>
                </a:effectLst>
                <a:uLnTx/>
                <a:uFillTx/>
                <a:latin typeface="Lucida Calligraphy" pitchFamily="66" charset="0"/>
                <a:ea typeface="+mn-ea"/>
                <a:cs typeface="Andalus" pitchFamily="2" charset="-78"/>
              </a:rPr>
              <a:t>فرع الهندسة الصناعية</a:t>
            </a:r>
            <a:endParaRPr kumimoji="0" lang="en-US" sz="3600" b="1" i="0" u="none" strike="noStrike" kern="1200" cap="all" spc="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effectLst>
                <a:reflection blurRad="12700" stA="50000" endPos="50000" dist="5000" dir="5400000" sy="-100000" rotWithShape="0"/>
              </a:effectLst>
              <a:uLnTx/>
              <a:uFillTx/>
              <a:latin typeface="Lucida Calligraphy" pitchFamily="66" charset="0"/>
              <a:ea typeface="+mn-ea"/>
              <a:cs typeface="Andalus"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6132081" y="6355137"/>
            <a:ext cx="3478068" cy="435628"/>
          </a:xfrm>
          <a:noFill/>
        </p:spPr>
        <p:txBody>
          <a:bodyPr lIns="0" tIns="0" rIns="0" bIns="0"/>
          <a:lstStyle/>
          <a:p>
            <a:pPr marL="0" indent="0" defTabSz="471550">
              <a:spcBef>
                <a:spcPct val="0"/>
              </a:spcBef>
              <a:buClr>
                <a:srgbClr val="622152"/>
              </a:buClr>
              <a:buSzPct val="90000"/>
              <a:buNone/>
            </a:pPr>
            <a:r>
              <a:rPr lang="en-US" sz="1900" dirty="0" smtClean="0">
                <a:solidFill>
                  <a:srgbClr val="000000"/>
                </a:solidFill>
                <a:latin typeface="Lucida Casual" pitchFamily="66" charset="-18"/>
              </a:rPr>
              <a:t>Sustainable Measures</a:t>
            </a:r>
            <a:endParaRPr lang="en-US" dirty="0" smtClean="0"/>
          </a:p>
        </p:txBody>
      </p:sp>
      <p:grpSp>
        <p:nvGrpSpPr>
          <p:cNvPr id="2" name="Group 3"/>
          <p:cNvGrpSpPr>
            <a:grpSpLocks/>
          </p:cNvGrpSpPr>
          <p:nvPr/>
        </p:nvGrpSpPr>
        <p:grpSpPr bwMode="auto">
          <a:xfrm>
            <a:off x="596035" y="1816754"/>
            <a:ext cx="8488795" cy="4724680"/>
            <a:chOff x="413" y="1296"/>
            <a:chExt cx="5882" cy="3375"/>
          </a:xfrm>
        </p:grpSpPr>
        <p:sp>
          <p:nvSpPr>
            <p:cNvPr id="6190" name="AutoShape 4"/>
            <p:cNvSpPr>
              <a:spLocks noChangeArrowheads="1"/>
            </p:cNvSpPr>
            <p:nvPr/>
          </p:nvSpPr>
          <p:spPr bwMode="auto">
            <a:xfrm flipV="1">
              <a:off x="2775" y="1303"/>
              <a:ext cx="1170" cy="81"/>
            </a:xfrm>
            <a:prstGeom prst="roundRect">
              <a:avLst>
                <a:gd name="adj" fmla="val 0"/>
              </a:avLst>
            </a:prstGeom>
            <a:solidFill>
              <a:srgbClr val="622152"/>
            </a:solidFill>
            <a:ln w="9525">
              <a:noFill/>
              <a:round/>
              <a:headEnd/>
              <a:tailEnd/>
            </a:ln>
          </p:spPr>
          <p:txBody>
            <a:bodyPr wrap="none" anchor="ctr"/>
            <a:lstStyle/>
            <a:p>
              <a:endParaRPr lang="en-US"/>
            </a:p>
          </p:txBody>
        </p:sp>
        <p:sp>
          <p:nvSpPr>
            <p:cNvPr id="6191" name="Line 5"/>
            <p:cNvSpPr>
              <a:spLocks noChangeShapeType="1"/>
            </p:cNvSpPr>
            <p:nvPr/>
          </p:nvSpPr>
          <p:spPr bwMode="auto">
            <a:xfrm>
              <a:off x="413" y="1296"/>
              <a:ext cx="5882" cy="0"/>
            </a:xfrm>
            <a:prstGeom prst="line">
              <a:avLst/>
            </a:prstGeom>
            <a:noFill/>
            <a:ln w="31380">
              <a:solidFill>
                <a:srgbClr val="622152"/>
              </a:solidFill>
              <a:round/>
              <a:headEnd/>
              <a:tailEnd/>
            </a:ln>
          </p:spPr>
          <p:txBody>
            <a:bodyPr/>
            <a:lstStyle/>
            <a:p>
              <a:endParaRPr lang="en-US"/>
            </a:p>
          </p:txBody>
        </p:sp>
        <p:sp>
          <p:nvSpPr>
            <p:cNvPr id="6192" name="Line 6"/>
            <p:cNvSpPr>
              <a:spLocks noChangeShapeType="1"/>
            </p:cNvSpPr>
            <p:nvPr/>
          </p:nvSpPr>
          <p:spPr bwMode="auto">
            <a:xfrm flipH="1">
              <a:off x="425" y="4671"/>
              <a:ext cx="3770" cy="0"/>
            </a:xfrm>
            <a:prstGeom prst="line">
              <a:avLst/>
            </a:prstGeom>
            <a:noFill/>
            <a:ln w="31380">
              <a:solidFill>
                <a:srgbClr val="622152"/>
              </a:solidFill>
              <a:round/>
              <a:headEnd/>
              <a:tailEnd/>
            </a:ln>
          </p:spPr>
          <p:txBody>
            <a:bodyPr/>
            <a:lstStyle/>
            <a:p>
              <a:endParaRPr lang="en-US"/>
            </a:p>
          </p:txBody>
        </p:sp>
      </p:grpSp>
      <p:sp>
        <p:nvSpPr>
          <p:cNvPr id="6148" name="Text Box 7"/>
          <p:cNvSpPr txBox="1">
            <a:spLocks noChangeArrowheads="1"/>
          </p:cNvSpPr>
          <p:nvPr/>
        </p:nvSpPr>
        <p:spPr bwMode="auto">
          <a:xfrm>
            <a:off x="609023" y="453839"/>
            <a:ext cx="8188614" cy="1113585"/>
          </a:xfrm>
          <a:prstGeom prst="rect">
            <a:avLst/>
          </a:prstGeom>
          <a:noFill/>
          <a:ln w="9525">
            <a:noFill/>
            <a:miter lim="800000"/>
            <a:headEnd/>
            <a:tailEnd/>
          </a:ln>
        </p:spPr>
        <p:txBody>
          <a:bodyPr lIns="0" tIns="0" rIns="0" bIns="0" anchor="ctr"/>
          <a:lstStyle/>
          <a:p>
            <a:pPr defTabSz="471550">
              <a:buClr>
                <a:srgbClr val="622152"/>
              </a:buClr>
              <a:buSzPct val="90000"/>
            </a:pPr>
            <a:r>
              <a:rPr lang="en-US" sz="3900" dirty="0">
                <a:solidFill>
                  <a:srgbClr val="00204F"/>
                </a:solidFill>
                <a:latin typeface="NewsGothic" charset="0"/>
              </a:rPr>
              <a:t>Interconnected Thinking</a:t>
            </a:r>
            <a:endParaRPr lang="en-US" sz="2200" dirty="0"/>
          </a:p>
        </p:txBody>
      </p:sp>
      <p:sp>
        <p:nvSpPr>
          <p:cNvPr id="6149" name="Freeform 8"/>
          <p:cNvSpPr>
            <a:spLocks noEditPoints="1"/>
          </p:cNvSpPr>
          <p:nvPr/>
        </p:nvSpPr>
        <p:spPr bwMode="auto">
          <a:xfrm>
            <a:off x="1164648" y="2711823"/>
            <a:ext cx="1355147" cy="219916"/>
          </a:xfrm>
          <a:custGeom>
            <a:avLst/>
            <a:gdLst>
              <a:gd name="T0" fmla="*/ 105 w 1878"/>
              <a:gd name="T1" fmla="*/ 270 h 314"/>
              <a:gd name="T2" fmla="*/ 417 w 1878"/>
              <a:gd name="T3" fmla="*/ 119 h 314"/>
              <a:gd name="T4" fmla="*/ 474 w 1878"/>
              <a:gd name="T5" fmla="*/ 82 h 314"/>
              <a:gd name="T6" fmla="*/ 569 w 1878"/>
              <a:gd name="T7" fmla="*/ 97 h 314"/>
              <a:gd name="T8" fmla="*/ 583 w 1878"/>
              <a:gd name="T9" fmla="*/ 284 h 314"/>
              <a:gd name="T10" fmla="*/ 518 w 1878"/>
              <a:gd name="T11" fmla="*/ 313 h 314"/>
              <a:gd name="T12" fmla="*/ 455 w 1878"/>
              <a:gd name="T13" fmla="*/ 303 h 314"/>
              <a:gd name="T14" fmla="*/ 397 w 1878"/>
              <a:gd name="T15" fmla="*/ 245 h 314"/>
              <a:gd name="T16" fmla="*/ 443 w 1878"/>
              <a:gd name="T17" fmla="*/ 260 h 314"/>
              <a:gd name="T18" fmla="*/ 508 w 1878"/>
              <a:gd name="T19" fmla="*/ 286 h 314"/>
              <a:gd name="T20" fmla="*/ 581 w 1878"/>
              <a:gd name="T21" fmla="*/ 240 h 314"/>
              <a:gd name="T22" fmla="*/ 560 w 1878"/>
              <a:gd name="T23" fmla="*/ 126 h 314"/>
              <a:gd name="T24" fmla="*/ 495 w 1878"/>
              <a:gd name="T25" fmla="*/ 108 h 314"/>
              <a:gd name="T26" fmla="*/ 423 w 1878"/>
              <a:gd name="T27" fmla="*/ 162 h 314"/>
              <a:gd name="T28" fmla="*/ 731 w 1878"/>
              <a:gd name="T29" fmla="*/ 83 h 314"/>
              <a:gd name="T30" fmla="*/ 825 w 1878"/>
              <a:gd name="T31" fmla="*/ 135 h 314"/>
              <a:gd name="T32" fmla="*/ 883 w 1878"/>
              <a:gd name="T33" fmla="*/ 86 h 314"/>
              <a:gd name="T34" fmla="*/ 946 w 1878"/>
              <a:gd name="T35" fmla="*/ 80 h 314"/>
              <a:gd name="T36" fmla="*/ 1014 w 1878"/>
              <a:gd name="T37" fmla="*/ 120 h 314"/>
              <a:gd name="T38" fmla="*/ 848 w 1878"/>
              <a:gd name="T39" fmla="*/ 240 h 314"/>
              <a:gd name="T40" fmla="*/ 915 w 1878"/>
              <a:gd name="T41" fmla="*/ 286 h 314"/>
              <a:gd name="T42" fmla="*/ 992 w 1878"/>
              <a:gd name="T43" fmla="*/ 254 h 314"/>
              <a:gd name="T44" fmla="*/ 993 w 1878"/>
              <a:gd name="T45" fmla="*/ 291 h 314"/>
              <a:gd name="T46" fmla="*/ 934 w 1878"/>
              <a:gd name="T47" fmla="*/ 313 h 314"/>
              <a:gd name="T48" fmla="*/ 860 w 1878"/>
              <a:gd name="T49" fmla="*/ 296 h 314"/>
              <a:gd name="T50" fmla="*/ 809 w 1878"/>
              <a:gd name="T51" fmla="*/ 196 h 314"/>
              <a:gd name="T52" fmla="*/ 955 w 1878"/>
              <a:gd name="T53" fmla="*/ 112 h 314"/>
              <a:gd name="T54" fmla="*/ 893 w 1878"/>
              <a:gd name="T55" fmla="*/ 112 h 314"/>
              <a:gd name="T56" fmla="*/ 839 w 1878"/>
              <a:gd name="T57" fmla="*/ 180 h 314"/>
              <a:gd name="T58" fmla="*/ 1156 w 1878"/>
              <a:gd name="T59" fmla="*/ 80 h 314"/>
              <a:gd name="T60" fmla="*/ 1134 w 1878"/>
              <a:gd name="T61" fmla="*/ 126 h 314"/>
              <a:gd name="T62" fmla="*/ 1317 w 1878"/>
              <a:gd name="T63" fmla="*/ 126 h 314"/>
              <a:gd name="T64" fmla="*/ 1399 w 1878"/>
              <a:gd name="T65" fmla="*/ 18 h 314"/>
              <a:gd name="T66" fmla="*/ 1489 w 1878"/>
              <a:gd name="T67" fmla="*/ 0 h 314"/>
              <a:gd name="T68" fmla="*/ 1566 w 1878"/>
              <a:gd name="T69" fmla="*/ 24 h 314"/>
              <a:gd name="T70" fmla="*/ 1621 w 1878"/>
              <a:gd name="T71" fmla="*/ 83 h 314"/>
              <a:gd name="T72" fmla="*/ 1610 w 1878"/>
              <a:gd name="T73" fmla="*/ 249 h 314"/>
              <a:gd name="T74" fmla="*/ 1629 w 1878"/>
              <a:gd name="T75" fmla="*/ 287 h 314"/>
              <a:gd name="T76" fmla="*/ 1600 w 1878"/>
              <a:gd name="T77" fmla="*/ 309 h 314"/>
              <a:gd name="T78" fmla="*/ 1496 w 1878"/>
              <a:gd name="T79" fmla="*/ 313 h 314"/>
              <a:gd name="T80" fmla="*/ 1405 w 1878"/>
              <a:gd name="T81" fmla="*/ 298 h 314"/>
              <a:gd name="T82" fmla="*/ 1326 w 1878"/>
              <a:gd name="T83" fmla="*/ 216 h 314"/>
              <a:gd name="T84" fmla="*/ 1363 w 1878"/>
              <a:gd name="T85" fmla="*/ 190 h 314"/>
              <a:gd name="T86" fmla="*/ 1512 w 1878"/>
              <a:gd name="T87" fmla="*/ 209 h 314"/>
              <a:gd name="T88" fmla="*/ 1609 w 1878"/>
              <a:gd name="T89" fmla="*/ 160 h 314"/>
              <a:gd name="T90" fmla="*/ 1570 w 1878"/>
              <a:gd name="T91" fmla="*/ 66 h 314"/>
              <a:gd name="T92" fmla="*/ 1512 w 1878"/>
              <a:gd name="T93" fmla="*/ 34 h 314"/>
              <a:gd name="T94" fmla="*/ 1444 w 1878"/>
              <a:gd name="T95" fmla="*/ 33 h 314"/>
              <a:gd name="T96" fmla="*/ 1384 w 1878"/>
              <a:gd name="T97" fmla="*/ 66 h 314"/>
              <a:gd name="T98" fmla="*/ 1347 w 1878"/>
              <a:gd name="T99" fmla="*/ 185 h 314"/>
              <a:gd name="T100" fmla="*/ 1417 w 1878"/>
              <a:gd name="T101" fmla="*/ 272 h 314"/>
              <a:gd name="T102" fmla="*/ 1474 w 1878"/>
              <a:gd name="T103" fmla="*/ 286 h 314"/>
              <a:gd name="T104" fmla="*/ 1527 w 1878"/>
              <a:gd name="T105" fmla="*/ 254 h 314"/>
              <a:gd name="T106" fmla="*/ 1467 w 1878"/>
              <a:gd name="T107" fmla="*/ 219 h 314"/>
              <a:gd name="T108" fmla="*/ 1402 w 1878"/>
              <a:gd name="T109" fmla="*/ 209 h 314"/>
              <a:gd name="T110" fmla="*/ 1708 w 1878"/>
              <a:gd name="T111" fmla="*/ 213 h 314"/>
              <a:gd name="T112" fmla="*/ 1770 w 1878"/>
              <a:gd name="T113" fmla="*/ 286 h 314"/>
              <a:gd name="T114" fmla="*/ 1846 w 1878"/>
              <a:gd name="T115" fmla="*/ 230 h 314"/>
              <a:gd name="T116" fmla="*/ 1821 w 1878"/>
              <a:gd name="T117" fmla="*/ 305 h 314"/>
              <a:gd name="T118" fmla="*/ 1757 w 1878"/>
              <a:gd name="T119" fmla="*/ 313 h 314"/>
              <a:gd name="T120" fmla="*/ 1682 w 1878"/>
              <a:gd name="T121" fmla="*/ 246 h 3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78"/>
              <a:gd name="T184" fmla="*/ 0 h 314"/>
              <a:gd name="T185" fmla="*/ 1878 w 1878"/>
              <a:gd name="T186" fmla="*/ 314 h 3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78" h="314">
                <a:moveTo>
                  <a:pt x="280" y="270"/>
                </a:moveTo>
                <a:lnTo>
                  <a:pt x="355" y="7"/>
                </a:lnTo>
                <a:lnTo>
                  <a:pt x="386" y="7"/>
                </a:lnTo>
                <a:lnTo>
                  <a:pt x="299" y="308"/>
                </a:lnTo>
                <a:lnTo>
                  <a:pt x="260" y="308"/>
                </a:lnTo>
                <a:lnTo>
                  <a:pt x="193" y="60"/>
                </a:lnTo>
                <a:lnTo>
                  <a:pt x="125" y="308"/>
                </a:lnTo>
                <a:lnTo>
                  <a:pt x="87" y="308"/>
                </a:lnTo>
                <a:lnTo>
                  <a:pt x="0" y="7"/>
                </a:lnTo>
                <a:lnTo>
                  <a:pt x="31" y="7"/>
                </a:lnTo>
                <a:lnTo>
                  <a:pt x="105" y="270"/>
                </a:lnTo>
                <a:lnTo>
                  <a:pt x="178" y="7"/>
                </a:lnTo>
                <a:lnTo>
                  <a:pt x="208" y="7"/>
                </a:lnTo>
                <a:lnTo>
                  <a:pt x="280" y="270"/>
                </a:lnTo>
                <a:close/>
                <a:moveTo>
                  <a:pt x="387" y="198"/>
                </a:moveTo>
                <a:lnTo>
                  <a:pt x="388" y="185"/>
                </a:lnTo>
                <a:lnTo>
                  <a:pt x="390" y="172"/>
                </a:lnTo>
                <a:lnTo>
                  <a:pt x="393" y="160"/>
                </a:lnTo>
                <a:lnTo>
                  <a:pt x="397" y="149"/>
                </a:lnTo>
                <a:lnTo>
                  <a:pt x="403" y="138"/>
                </a:lnTo>
                <a:lnTo>
                  <a:pt x="409" y="128"/>
                </a:lnTo>
                <a:lnTo>
                  <a:pt x="417" y="119"/>
                </a:lnTo>
                <a:lnTo>
                  <a:pt x="424" y="110"/>
                </a:lnTo>
                <a:lnTo>
                  <a:pt x="428" y="107"/>
                </a:lnTo>
                <a:lnTo>
                  <a:pt x="433" y="103"/>
                </a:lnTo>
                <a:lnTo>
                  <a:pt x="438" y="99"/>
                </a:lnTo>
                <a:lnTo>
                  <a:pt x="443" y="96"/>
                </a:lnTo>
                <a:lnTo>
                  <a:pt x="448" y="93"/>
                </a:lnTo>
                <a:lnTo>
                  <a:pt x="453" y="91"/>
                </a:lnTo>
                <a:lnTo>
                  <a:pt x="458" y="88"/>
                </a:lnTo>
                <a:lnTo>
                  <a:pt x="463" y="86"/>
                </a:lnTo>
                <a:lnTo>
                  <a:pt x="468" y="83"/>
                </a:lnTo>
                <a:lnTo>
                  <a:pt x="474" y="82"/>
                </a:lnTo>
                <a:lnTo>
                  <a:pt x="479" y="81"/>
                </a:lnTo>
                <a:lnTo>
                  <a:pt x="485" y="80"/>
                </a:lnTo>
                <a:lnTo>
                  <a:pt x="490" y="78"/>
                </a:lnTo>
                <a:lnTo>
                  <a:pt x="495" y="77"/>
                </a:lnTo>
                <a:lnTo>
                  <a:pt x="501" y="77"/>
                </a:lnTo>
                <a:lnTo>
                  <a:pt x="506" y="77"/>
                </a:lnTo>
                <a:lnTo>
                  <a:pt x="521" y="78"/>
                </a:lnTo>
                <a:lnTo>
                  <a:pt x="534" y="81"/>
                </a:lnTo>
                <a:lnTo>
                  <a:pt x="547" y="84"/>
                </a:lnTo>
                <a:lnTo>
                  <a:pt x="558" y="89"/>
                </a:lnTo>
                <a:lnTo>
                  <a:pt x="569" y="97"/>
                </a:lnTo>
                <a:lnTo>
                  <a:pt x="578" y="104"/>
                </a:lnTo>
                <a:lnTo>
                  <a:pt x="586" y="114"/>
                </a:lnTo>
                <a:lnTo>
                  <a:pt x="594" y="125"/>
                </a:lnTo>
                <a:lnTo>
                  <a:pt x="594" y="83"/>
                </a:lnTo>
                <a:lnTo>
                  <a:pt x="622" y="83"/>
                </a:lnTo>
                <a:lnTo>
                  <a:pt x="622" y="308"/>
                </a:lnTo>
                <a:lnTo>
                  <a:pt x="594" y="308"/>
                </a:lnTo>
                <a:lnTo>
                  <a:pt x="594" y="267"/>
                </a:lnTo>
                <a:lnTo>
                  <a:pt x="590" y="274"/>
                </a:lnTo>
                <a:lnTo>
                  <a:pt x="586" y="279"/>
                </a:lnTo>
                <a:lnTo>
                  <a:pt x="583" y="284"/>
                </a:lnTo>
                <a:lnTo>
                  <a:pt x="578" y="288"/>
                </a:lnTo>
                <a:lnTo>
                  <a:pt x="573" y="292"/>
                </a:lnTo>
                <a:lnTo>
                  <a:pt x="568" y="296"/>
                </a:lnTo>
                <a:lnTo>
                  <a:pt x="563" y="300"/>
                </a:lnTo>
                <a:lnTo>
                  <a:pt x="557" y="303"/>
                </a:lnTo>
                <a:lnTo>
                  <a:pt x="550" y="306"/>
                </a:lnTo>
                <a:lnTo>
                  <a:pt x="544" y="308"/>
                </a:lnTo>
                <a:lnTo>
                  <a:pt x="538" y="309"/>
                </a:lnTo>
                <a:lnTo>
                  <a:pt x="532" y="311"/>
                </a:lnTo>
                <a:lnTo>
                  <a:pt x="524" y="312"/>
                </a:lnTo>
                <a:lnTo>
                  <a:pt x="518" y="313"/>
                </a:lnTo>
                <a:lnTo>
                  <a:pt x="511" y="314"/>
                </a:lnTo>
                <a:lnTo>
                  <a:pt x="503" y="314"/>
                </a:lnTo>
                <a:lnTo>
                  <a:pt x="498" y="314"/>
                </a:lnTo>
                <a:lnTo>
                  <a:pt x="492" y="313"/>
                </a:lnTo>
                <a:lnTo>
                  <a:pt x="487" y="312"/>
                </a:lnTo>
                <a:lnTo>
                  <a:pt x="481" y="312"/>
                </a:lnTo>
                <a:lnTo>
                  <a:pt x="476" y="311"/>
                </a:lnTo>
                <a:lnTo>
                  <a:pt x="470" y="309"/>
                </a:lnTo>
                <a:lnTo>
                  <a:pt x="465" y="307"/>
                </a:lnTo>
                <a:lnTo>
                  <a:pt x="460" y="306"/>
                </a:lnTo>
                <a:lnTo>
                  <a:pt x="455" y="303"/>
                </a:lnTo>
                <a:lnTo>
                  <a:pt x="450" y="302"/>
                </a:lnTo>
                <a:lnTo>
                  <a:pt x="445" y="300"/>
                </a:lnTo>
                <a:lnTo>
                  <a:pt x="440" y="296"/>
                </a:lnTo>
                <a:lnTo>
                  <a:pt x="435" y="293"/>
                </a:lnTo>
                <a:lnTo>
                  <a:pt x="432" y="290"/>
                </a:lnTo>
                <a:lnTo>
                  <a:pt x="427" y="286"/>
                </a:lnTo>
                <a:lnTo>
                  <a:pt x="423" y="282"/>
                </a:lnTo>
                <a:lnTo>
                  <a:pt x="416" y="275"/>
                </a:lnTo>
                <a:lnTo>
                  <a:pt x="408" y="265"/>
                </a:lnTo>
                <a:lnTo>
                  <a:pt x="402" y="256"/>
                </a:lnTo>
                <a:lnTo>
                  <a:pt x="397" y="245"/>
                </a:lnTo>
                <a:lnTo>
                  <a:pt x="393" y="234"/>
                </a:lnTo>
                <a:lnTo>
                  <a:pt x="390" y="223"/>
                </a:lnTo>
                <a:lnTo>
                  <a:pt x="388" y="211"/>
                </a:lnTo>
                <a:lnTo>
                  <a:pt x="387" y="198"/>
                </a:lnTo>
                <a:close/>
                <a:moveTo>
                  <a:pt x="417" y="191"/>
                </a:moveTo>
                <a:lnTo>
                  <a:pt x="418" y="204"/>
                </a:lnTo>
                <a:lnTo>
                  <a:pt x="419" y="217"/>
                </a:lnTo>
                <a:lnTo>
                  <a:pt x="423" y="229"/>
                </a:lnTo>
                <a:lnTo>
                  <a:pt x="428" y="240"/>
                </a:lnTo>
                <a:lnTo>
                  <a:pt x="434" y="250"/>
                </a:lnTo>
                <a:lnTo>
                  <a:pt x="443" y="260"/>
                </a:lnTo>
                <a:lnTo>
                  <a:pt x="450" y="267"/>
                </a:lnTo>
                <a:lnTo>
                  <a:pt x="460" y="274"/>
                </a:lnTo>
                <a:lnTo>
                  <a:pt x="465" y="276"/>
                </a:lnTo>
                <a:lnTo>
                  <a:pt x="470" y="280"/>
                </a:lnTo>
                <a:lnTo>
                  <a:pt x="475" y="281"/>
                </a:lnTo>
                <a:lnTo>
                  <a:pt x="481" y="284"/>
                </a:lnTo>
                <a:lnTo>
                  <a:pt x="486" y="285"/>
                </a:lnTo>
                <a:lnTo>
                  <a:pt x="491" y="285"/>
                </a:lnTo>
                <a:lnTo>
                  <a:pt x="497" y="286"/>
                </a:lnTo>
                <a:lnTo>
                  <a:pt x="502" y="286"/>
                </a:lnTo>
                <a:lnTo>
                  <a:pt x="508" y="286"/>
                </a:lnTo>
                <a:lnTo>
                  <a:pt x="515" y="285"/>
                </a:lnTo>
                <a:lnTo>
                  <a:pt x="521" y="285"/>
                </a:lnTo>
                <a:lnTo>
                  <a:pt x="527" y="284"/>
                </a:lnTo>
                <a:lnTo>
                  <a:pt x="533" y="281"/>
                </a:lnTo>
                <a:lnTo>
                  <a:pt x="538" y="280"/>
                </a:lnTo>
                <a:lnTo>
                  <a:pt x="544" y="276"/>
                </a:lnTo>
                <a:lnTo>
                  <a:pt x="549" y="274"/>
                </a:lnTo>
                <a:lnTo>
                  <a:pt x="559" y="266"/>
                </a:lnTo>
                <a:lnTo>
                  <a:pt x="568" y="259"/>
                </a:lnTo>
                <a:lnTo>
                  <a:pt x="575" y="250"/>
                </a:lnTo>
                <a:lnTo>
                  <a:pt x="581" y="240"/>
                </a:lnTo>
                <a:lnTo>
                  <a:pt x="586" y="230"/>
                </a:lnTo>
                <a:lnTo>
                  <a:pt x="590" y="219"/>
                </a:lnTo>
                <a:lnTo>
                  <a:pt x="592" y="209"/>
                </a:lnTo>
                <a:lnTo>
                  <a:pt x="594" y="198"/>
                </a:lnTo>
                <a:lnTo>
                  <a:pt x="592" y="186"/>
                </a:lnTo>
                <a:lnTo>
                  <a:pt x="591" y="173"/>
                </a:lnTo>
                <a:lnTo>
                  <a:pt x="588" y="162"/>
                </a:lnTo>
                <a:lnTo>
                  <a:pt x="581" y="152"/>
                </a:lnTo>
                <a:lnTo>
                  <a:pt x="575" y="143"/>
                </a:lnTo>
                <a:lnTo>
                  <a:pt x="568" y="134"/>
                </a:lnTo>
                <a:lnTo>
                  <a:pt x="560" y="126"/>
                </a:lnTo>
                <a:lnTo>
                  <a:pt x="550" y="120"/>
                </a:lnTo>
                <a:lnTo>
                  <a:pt x="545" y="118"/>
                </a:lnTo>
                <a:lnTo>
                  <a:pt x="541" y="114"/>
                </a:lnTo>
                <a:lnTo>
                  <a:pt x="534" y="112"/>
                </a:lnTo>
                <a:lnTo>
                  <a:pt x="529" y="110"/>
                </a:lnTo>
                <a:lnTo>
                  <a:pt x="523" y="109"/>
                </a:lnTo>
                <a:lnTo>
                  <a:pt x="518" y="108"/>
                </a:lnTo>
                <a:lnTo>
                  <a:pt x="512" y="107"/>
                </a:lnTo>
                <a:lnTo>
                  <a:pt x="507" y="107"/>
                </a:lnTo>
                <a:lnTo>
                  <a:pt x="501" y="107"/>
                </a:lnTo>
                <a:lnTo>
                  <a:pt x="495" y="108"/>
                </a:lnTo>
                <a:lnTo>
                  <a:pt x="489" y="108"/>
                </a:lnTo>
                <a:lnTo>
                  <a:pt x="482" y="109"/>
                </a:lnTo>
                <a:lnTo>
                  <a:pt x="476" y="112"/>
                </a:lnTo>
                <a:lnTo>
                  <a:pt x="471" y="113"/>
                </a:lnTo>
                <a:lnTo>
                  <a:pt x="465" y="117"/>
                </a:lnTo>
                <a:lnTo>
                  <a:pt x="460" y="119"/>
                </a:lnTo>
                <a:lnTo>
                  <a:pt x="450" y="126"/>
                </a:lnTo>
                <a:lnTo>
                  <a:pt x="442" y="134"/>
                </a:lnTo>
                <a:lnTo>
                  <a:pt x="434" y="143"/>
                </a:lnTo>
                <a:lnTo>
                  <a:pt x="428" y="152"/>
                </a:lnTo>
                <a:lnTo>
                  <a:pt x="423" y="162"/>
                </a:lnTo>
                <a:lnTo>
                  <a:pt x="419" y="172"/>
                </a:lnTo>
                <a:lnTo>
                  <a:pt x="418" y="181"/>
                </a:lnTo>
                <a:lnTo>
                  <a:pt x="417" y="191"/>
                </a:lnTo>
                <a:close/>
                <a:moveTo>
                  <a:pt x="701" y="308"/>
                </a:moveTo>
                <a:lnTo>
                  <a:pt x="701" y="109"/>
                </a:lnTo>
                <a:lnTo>
                  <a:pt x="654" y="109"/>
                </a:lnTo>
                <a:lnTo>
                  <a:pt x="654" y="83"/>
                </a:lnTo>
                <a:lnTo>
                  <a:pt x="701" y="83"/>
                </a:lnTo>
                <a:lnTo>
                  <a:pt x="701" y="7"/>
                </a:lnTo>
                <a:lnTo>
                  <a:pt x="731" y="7"/>
                </a:lnTo>
                <a:lnTo>
                  <a:pt x="731" y="83"/>
                </a:lnTo>
                <a:lnTo>
                  <a:pt x="787" y="83"/>
                </a:lnTo>
                <a:lnTo>
                  <a:pt x="787" y="109"/>
                </a:lnTo>
                <a:lnTo>
                  <a:pt x="731" y="109"/>
                </a:lnTo>
                <a:lnTo>
                  <a:pt x="731" y="308"/>
                </a:lnTo>
                <a:lnTo>
                  <a:pt x="701" y="308"/>
                </a:lnTo>
                <a:close/>
                <a:moveTo>
                  <a:pt x="809" y="196"/>
                </a:moveTo>
                <a:lnTo>
                  <a:pt x="810" y="182"/>
                </a:lnTo>
                <a:lnTo>
                  <a:pt x="811" y="170"/>
                </a:lnTo>
                <a:lnTo>
                  <a:pt x="815" y="157"/>
                </a:lnTo>
                <a:lnTo>
                  <a:pt x="820" y="146"/>
                </a:lnTo>
                <a:lnTo>
                  <a:pt x="825" y="135"/>
                </a:lnTo>
                <a:lnTo>
                  <a:pt x="831" y="125"/>
                </a:lnTo>
                <a:lnTo>
                  <a:pt x="839" y="117"/>
                </a:lnTo>
                <a:lnTo>
                  <a:pt x="846" y="109"/>
                </a:lnTo>
                <a:lnTo>
                  <a:pt x="850" y="105"/>
                </a:lnTo>
                <a:lnTo>
                  <a:pt x="855" y="102"/>
                </a:lnTo>
                <a:lnTo>
                  <a:pt x="860" y="99"/>
                </a:lnTo>
                <a:lnTo>
                  <a:pt x="863" y="96"/>
                </a:lnTo>
                <a:lnTo>
                  <a:pt x="868" y="93"/>
                </a:lnTo>
                <a:lnTo>
                  <a:pt x="873" y="91"/>
                </a:lnTo>
                <a:lnTo>
                  <a:pt x="878" y="88"/>
                </a:lnTo>
                <a:lnTo>
                  <a:pt x="883" y="86"/>
                </a:lnTo>
                <a:lnTo>
                  <a:pt x="888" y="84"/>
                </a:lnTo>
                <a:lnTo>
                  <a:pt x="893" y="82"/>
                </a:lnTo>
                <a:lnTo>
                  <a:pt x="898" y="81"/>
                </a:lnTo>
                <a:lnTo>
                  <a:pt x="904" y="80"/>
                </a:lnTo>
                <a:lnTo>
                  <a:pt x="909" y="78"/>
                </a:lnTo>
                <a:lnTo>
                  <a:pt x="914" y="78"/>
                </a:lnTo>
                <a:lnTo>
                  <a:pt x="919" y="77"/>
                </a:lnTo>
                <a:lnTo>
                  <a:pt x="924" y="77"/>
                </a:lnTo>
                <a:lnTo>
                  <a:pt x="931" y="77"/>
                </a:lnTo>
                <a:lnTo>
                  <a:pt x="939" y="78"/>
                </a:lnTo>
                <a:lnTo>
                  <a:pt x="946" y="80"/>
                </a:lnTo>
                <a:lnTo>
                  <a:pt x="952" y="81"/>
                </a:lnTo>
                <a:lnTo>
                  <a:pt x="960" y="82"/>
                </a:lnTo>
                <a:lnTo>
                  <a:pt x="966" y="84"/>
                </a:lnTo>
                <a:lnTo>
                  <a:pt x="973" y="88"/>
                </a:lnTo>
                <a:lnTo>
                  <a:pt x="979" y="91"/>
                </a:lnTo>
                <a:lnTo>
                  <a:pt x="986" y="94"/>
                </a:lnTo>
                <a:lnTo>
                  <a:pt x="993" y="99"/>
                </a:lnTo>
                <a:lnTo>
                  <a:pt x="998" y="103"/>
                </a:lnTo>
                <a:lnTo>
                  <a:pt x="1004" y="108"/>
                </a:lnTo>
                <a:lnTo>
                  <a:pt x="1009" y="114"/>
                </a:lnTo>
                <a:lnTo>
                  <a:pt x="1014" y="120"/>
                </a:lnTo>
                <a:lnTo>
                  <a:pt x="1019" y="126"/>
                </a:lnTo>
                <a:lnTo>
                  <a:pt x="1024" y="134"/>
                </a:lnTo>
                <a:lnTo>
                  <a:pt x="1031" y="149"/>
                </a:lnTo>
                <a:lnTo>
                  <a:pt x="1036" y="165"/>
                </a:lnTo>
                <a:lnTo>
                  <a:pt x="1039" y="182"/>
                </a:lnTo>
                <a:lnTo>
                  <a:pt x="1040" y="201"/>
                </a:lnTo>
                <a:lnTo>
                  <a:pt x="1040" y="206"/>
                </a:lnTo>
                <a:lnTo>
                  <a:pt x="839" y="206"/>
                </a:lnTo>
                <a:lnTo>
                  <a:pt x="841" y="218"/>
                </a:lnTo>
                <a:lnTo>
                  <a:pt x="845" y="229"/>
                </a:lnTo>
                <a:lnTo>
                  <a:pt x="848" y="240"/>
                </a:lnTo>
                <a:lnTo>
                  <a:pt x="855" y="250"/>
                </a:lnTo>
                <a:lnTo>
                  <a:pt x="862" y="259"/>
                </a:lnTo>
                <a:lnTo>
                  <a:pt x="869" y="266"/>
                </a:lnTo>
                <a:lnTo>
                  <a:pt x="878" y="272"/>
                </a:lnTo>
                <a:lnTo>
                  <a:pt x="887" y="277"/>
                </a:lnTo>
                <a:lnTo>
                  <a:pt x="892" y="280"/>
                </a:lnTo>
                <a:lnTo>
                  <a:pt x="897" y="281"/>
                </a:lnTo>
                <a:lnTo>
                  <a:pt x="900" y="282"/>
                </a:lnTo>
                <a:lnTo>
                  <a:pt x="905" y="284"/>
                </a:lnTo>
                <a:lnTo>
                  <a:pt x="910" y="285"/>
                </a:lnTo>
                <a:lnTo>
                  <a:pt x="915" y="286"/>
                </a:lnTo>
                <a:lnTo>
                  <a:pt x="919" y="286"/>
                </a:lnTo>
                <a:lnTo>
                  <a:pt x="924" y="286"/>
                </a:lnTo>
                <a:lnTo>
                  <a:pt x="931" y="286"/>
                </a:lnTo>
                <a:lnTo>
                  <a:pt x="940" y="285"/>
                </a:lnTo>
                <a:lnTo>
                  <a:pt x="947" y="282"/>
                </a:lnTo>
                <a:lnTo>
                  <a:pt x="956" y="280"/>
                </a:lnTo>
                <a:lnTo>
                  <a:pt x="965" y="276"/>
                </a:lnTo>
                <a:lnTo>
                  <a:pt x="972" y="271"/>
                </a:lnTo>
                <a:lnTo>
                  <a:pt x="979" y="266"/>
                </a:lnTo>
                <a:lnTo>
                  <a:pt x="986" y="260"/>
                </a:lnTo>
                <a:lnTo>
                  <a:pt x="992" y="254"/>
                </a:lnTo>
                <a:lnTo>
                  <a:pt x="997" y="248"/>
                </a:lnTo>
                <a:lnTo>
                  <a:pt x="1000" y="241"/>
                </a:lnTo>
                <a:lnTo>
                  <a:pt x="1003" y="234"/>
                </a:lnTo>
                <a:lnTo>
                  <a:pt x="1034" y="234"/>
                </a:lnTo>
                <a:lnTo>
                  <a:pt x="1029" y="246"/>
                </a:lnTo>
                <a:lnTo>
                  <a:pt x="1023" y="259"/>
                </a:lnTo>
                <a:lnTo>
                  <a:pt x="1015" y="270"/>
                </a:lnTo>
                <a:lnTo>
                  <a:pt x="1007" y="279"/>
                </a:lnTo>
                <a:lnTo>
                  <a:pt x="1003" y="284"/>
                </a:lnTo>
                <a:lnTo>
                  <a:pt x="998" y="287"/>
                </a:lnTo>
                <a:lnTo>
                  <a:pt x="993" y="291"/>
                </a:lnTo>
                <a:lnTo>
                  <a:pt x="988" y="295"/>
                </a:lnTo>
                <a:lnTo>
                  <a:pt x="983" y="298"/>
                </a:lnTo>
                <a:lnTo>
                  <a:pt x="978" y="302"/>
                </a:lnTo>
                <a:lnTo>
                  <a:pt x="972" y="305"/>
                </a:lnTo>
                <a:lnTo>
                  <a:pt x="967" y="307"/>
                </a:lnTo>
                <a:lnTo>
                  <a:pt x="961" y="308"/>
                </a:lnTo>
                <a:lnTo>
                  <a:pt x="956" y="309"/>
                </a:lnTo>
                <a:lnTo>
                  <a:pt x="950" y="311"/>
                </a:lnTo>
                <a:lnTo>
                  <a:pt x="945" y="312"/>
                </a:lnTo>
                <a:lnTo>
                  <a:pt x="939" y="313"/>
                </a:lnTo>
                <a:lnTo>
                  <a:pt x="934" y="313"/>
                </a:lnTo>
                <a:lnTo>
                  <a:pt x="928" y="314"/>
                </a:lnTo>
                <a:lnTo>
                  <a:pt x="921" y="314"/>
                </a:lnTo>
                <a:lnTo>
                  <a:pt x="914" y="313"/>
                </a:lnTo>
                <a:lnTo>
                  <a:pt x="907" y="313"/>
                </a:lnTo>
                <a:lnTo>
                  <a:pt x="899" y="312"/>
                </a:lnTo>
                <a:lnTo>
                  <a:pt x="893" y="309"/>
                </a:lnTo>
                <a:lnTo>
                  <a:pt x="885" y="308"/>
                </a:lnTo>
                <a:lnTo>
                  <a:pt x="879" y="306"/>
                </a:lnTo>
                <a:lnTo>
                  <a:pt x="872" y="302"/>
                </a:lnTo>
                <a:lnTo>
                  <a:pt x="866" y="300"/>
                </a:lnTo>
                <a:lnTo>
                  <a:pt x="860" y="296"/>
                </a:lnTo>
                <a:lnTo>
                  <a:pt x="853" y="291"/>
                </a:lnTo>
                <a:lnTo>
                  <a:pt x="848" y="286"/>
                </a:lnTo>
                <a:lnTo>
                  <a:pt x="842" y="281"/>
                </a:lnTo>
                <a:lnTo>
                  <a:pt x="837" y="276"/>
                </a:lnTo>
                <a:lnTo>
                  <a:pt x="834" y="270"/>
                </a:lnTo>
                <a:lnTo>
                  <a:pt x="829" y="264"/>
                </a:lnTo>
                <a:lnTo>
                  <a:pt x="825" y="258"/>
                </a:lnTo>
                <a:lnTo>
                  <a:pt x="817" y="243"/>
                </a:lnTo>
                <a:lnTo>
                  <a:pt x="813" y="228"/>
                </a:lnTo>
                <a:lnTo>
                  <a:pt x="810" y="212"/>
                </a:lnTo>
                <a:lnTo>
                  <a:pt x="809" y="196"/>
                </a:lnTo>
                <a:close/>
                <a:moveTo>
                  <a:pt x="1012" y="180"/>
                </a:moveTo>
                <a:lnTo>
                  <a:pt x="1009" y="171"/>
                </a:lnTo>
                <a:lnTo>
                  <a:pt x="1005" y="161"/>
                </a:lnTo>
                <a:lnTo>
                  <a:pt x="1000" y="152"/>
                </a:lnTo>
                <a:lnTo>
                  <a:pt x="996" y="144"/>
                </a:lnTo>
                <a:lnTo>
                  <a:pt x="989" y="135"/>
                </a:lnTo>
                <a:lnTo>
                  <a:pt x="982" y="128"/>
                </a:lnTo>
                <a:lnTo>
                  <a:pt x="973" y="122"/>
                </a:lnTo>
                <a:lnTo>
                  <a:pt x="965" y="117"/>
                </a:lnTo>
                <a:lnTo>
                  <a:pt x="960" y="114"/>
                </a:lnTo>
                <a:lnTo>
                  <a:pt x="955" y="112"/>
                </a:lnTo>
                <a:lnTo>
                  <a:pt x="951" y="110"/>
                </a:lnTo>
                <a:lnTo>
                  <a:pt x="946" y="109"/>
                </a:lnTo>
                <a:lnTo>
                  <a:pt x="941" y="108"/>
                </a:lnTo>
                <a:lnTo>
                  <a:pt x="936" y="107"/>
                </a:lnTo>
                <a:lnTo>
                  <a:pt x="930" y="107"/>
                </a:lnTo>
                <a:lnTo>
                  <a:pt x="925" y="107"/>
                </a:lnTo>
                <a:lnTo>
                  <a:pt x="918" y="107"/>
                </a:lnTo>
                <a:lnTo>
                  <a:pt x="911" y="108"/>
                </a:lnTo>
                <a:lnTo>
                  <a:pt x="905" y="108"/>
                </a:lnTo>
                <a:lnTo>
                  <a:pt x="899" y="109"/>
                </a:lnTo>
                <a:lnTo>
                  <a:pt x="893" y="112"/>
                </a:lnTo>
                <a:lnTo>
                  <a:pt x="888" y="114"/>
                </a:lnTo>
                <a:lnTo>
                  <a:pt x="882" y="117"/>
                </a:lnTo>
                <a:lnTo>
                  <a:pt x="877" y="120"/>
                </a:lnTo>
                <a:lnTo>
                  <a:pt x="868" y="128"/>
                </a:lnTo>
                <a:lnTo>
                  <a:pt x="861" y="135"/>
                </a:lnTo>
                <a:lnTo>
                  <a:pt x="855" y="143"/>
                </a:lnTo>
                <a:lnTo>
                  <a:pt x="850" y="151"/>
                </a:lnTo>
                <a:lnTo>
                  <a:pt x="846" y="160"/>
                </a:lnTo>
                <a:lnTo>
                  <a:pt x="842" y="167"/>
                </a:lnTo>
                <a:lnTo>
                  <a:pt x="840" y="173"/>
                </a:lnTo>
                <a:lnTo>
                  <a:pt x="839" y="180"/>
                </a:lnTo>
                <a:lnTo>
                  <a:pt x="1012" y="180"/>
                </a:lnTo>
                <a:close/>
                <a:moveTo>
                  <a:pt x="1082" y="308"/>
                </a:moveTo>
                <a:lnTo>
                  <a:pt x="1082" y="83"/>
                </a:lnTo>
                <a:lnTo>
                  <a:pt x="1109" y="83"/>
                </a:lnTo>
                <a:lnTo>
                  <a:pt x="1109" y="118"/>
                </a:lnTo>
                <a:lnTo>
                  <a:pt x="1114" y="108"/>
                </a:lnTo>
                <a:lnTo>
                  <a:pt x="1122" y="101"/>
                </a:lnTo>
                <a:lnTo>
                  <a:pt x="1129" y="93"/>
                </a:lnTo>
                <a:lnTo>
                  <a:pt x="1136" y="87"/>
                </a:lnTo>
                <a:lnTo>
                  <a:pt x="1146" y="83"/>
                </a:lnTo>
                <a:lnTo>
                  <a:pt x="1156" y="80"/>
                </a:lnTo>
                <a:lnTo>
                  <a:pt x="1167" y="78"/>
                </a:lnTo>
                <a:lnTo>
                  <a:pt x="1179" y="77"/>
                </a:lnTo>
                <a:lnTo>
                  <a:pt x="1179" y="109"/>
                </a:lnTo>
                <a:lnTo>
                  <a:pt x="1172" y="109"/>
                </a:lnTo>
                <a:lnTo>
                  <a:pt x="1167" y="110"/>
                </a:lnTo>
                <a:lnTo>
                  <a:pt x="1161" y="112"/>
                </a:lnTo>
                <a:lnTo>
                  <a:pt x="1155" y="114"/>
                </a:lnTo>
                <a:lnTo>
                  <a:pt x="1150" y="117"/>
                </a:lnTo>
                <a:lnTo>
                  <a:pt x="1144" y="119"/>
                </a:lnTo>
                <a:lnTo>
                  <a:pt x="1139" y="123"/>
                </a:lnTo>
                <a:lnTo>
                  <a:pt x="1134" y="126"/>
                </a:lnTo>
                <a:lnTo>
                  <a:pt x="1129" y="131"/>
                </a:lnTo>
                <a:lnTo>
                  <a:pt x="1124" y="136"/>
                </a:lnTo>
                <a:lnTo>
                  <a:pt x="1120" y="141"/>
                </a:lnTo>
                <a:lnTo>
                  <a:pt x="1118" y="146"/>
                </a:lnTo>
                <a:lnTo>
                  <a:pt x="1115" y="152"/>
                </a:lnTo>
                <a:lnTo>
                  <a:pt x="1113" y="157"/>
                </a:lnTo>
                <a:lnTo>
                  <a:pt x="1112" y="164"/>
                </a:lnTo>
                <a:lnTo>
                  <a:pt x="1112" y="170"/>
                </a:lnTo>
                <a:lnTo>
                  <a:pt x="1112" y="308"/>
                </a:lnTo>
                <a:lnTo>
                  <a:pt x="1082" y="308"/>
                </a:lnTo>
                <a:close/>
                <a:moveTo>
                  <a:pt x="1317" y="126"/>
                </a:moveTo>
                <a:lnTo>
                  <a:pt x="1323" y="107"/>
                </a:lnTo>
                <a:lnTo>
                  <a:pt x="1331" y="88"/>
                </a:lnTo>
                <a:lnTo>
                  <a:pt x="1340" y="71"/>
                </a:lnTo>
                <a:lnTo>
                  <a:pt x="1352" y="56"/>
                </a:lnTo>
                <a:lnTo>
                  <a:pt x="1358" y="50"/>
                </a:lnTo>
                <a:lnTo>
                  <a:pt x="1364" y="42"/>
                </a:lnTo>
                <a:lnTo>
                  <a:pt x="1370" y="37"/>
                </a:lnTo>
                <a:lnTo>
                  <a:pt x="1376" y="31"/>
                </a:lnTo>
                <a:lnTo>
                  <a:pt x="1384" y="26"/>
                </a:lnTo>
                <a:lnTo>
                  <a:pt x="1391" y="23"/>
                </a:lnTo>
                <a:lnTo>
                  <a:pt x="1399" y="18"/>
                </a:lnTo>
                <a:lnTo>
                  <a:pt x="1407" y="14"/>
                </a:lnTo>
                <a:lnTo>
                  <a:pt x="1415" y="12"/>
                </a:lnTo>
                <a:lnTo>
                  <a:pt x="1423" y="8"/>
                </a:lnTo>
                <a:lnTo>
                  <a:pt x="1432" y="5"/>
                </a:lnTo>
                <a:lnTo>
                  <a:pt x="1439" y="4"/>
                </a:lnTo>
                <a:lnTo>
                  <a:pt x="1448" y="3"/>
                </a:lnTo>
                <a:lnTo>
                  <a:pt x="1457" y="2"/>
                </a:lnTo>
                <a:lnTo>
                  <a:pt x="1465" y="0"/>
                </a:lnTo>
                <a:lnTo>
                  <a:pt x="1474" y="0"/>
                </a:lnTo>
                <a:lnTo>
                  <a:pt x="1481" y="0"/>
                </a:lnTo>
                <a:lnTo>
                  <a:pt x="1489" y="0"/>
                </a:lnTo>
                <a:lnTo>
                  <a:pt x="1496" y="2"/>
                </a:lnTo>
                <a:lnTo>
                  <a:pt x="1504" y="3"/>
                </a:lnTo>
                <a:lnTo>
                  <a:pt x="1511" y="4"/>
                </a:lnTo>
                <a:lnTo>
                  <a:pt x="1519" y="5"/>
                </a:lnTo>
                <a:lnTo>
                  <a:pt x="1525" y="7"/>
                </a:lnTo>
                <a:lnTo>
                  <a:pt x="1532" y="9"/>
                </a:lnTo>
                <a:lnTo>
                  <a:pt x="1540" y="12"/>
                </a:lnTo>
                <a:lnTo>
                  <a:pt x="1546" y="14"/>
                </a:lnTo>
                <a:lnTo>
                  <a:pt x="1552" y="18"/>
                </a:lnTo>
                <a:lnTo>
                  <a:pt x="1559" y="20"/>
                </a:lnTo>
                <a:lnTo>
                  <a:pt x="1566" y="24"/>
                </a:lnTo>
                <a:lnTo>
                  <a:pt x="1572" y="28"/>
                </a:lnTo>
                <a:lnTo>
                  <a:pt x="1577" y="33"/>
                </a:lnTo>
                <a:lnTo>
                  <a:pt x="1583" y="36"/>
                </a:lnTo>
                <a:lnTo>
                  <a:pt x="1589" y="41"/>
                </a:lnTo>
                <a:lnTo>
                  <a:pt x="1594" y="46"/>
                </a:lnTo>
                <a:lnTo>
                  <a:pt x="1599" y="51"/>
                </a:lnTo>
                <a:lnTo>
                  <a:pt x="1604" y="57"/>
                </a:lnTo>
                <a:lnTo>
                  <a:pt x="1609" y="63"/>
                </a:lnTo>
                <a:lnTo>
                  <a:pt x="1614" y="70"/>
                </a:lnTo>
                <a:lnTo>
                  <a:pt x="1617" y="76"/>
                </a:lnTo>
                <a:lnTo>
                  <a:pt x="1621" y="83"/>
                </a:lnTo>
                <a:lnTo>
                  <a:pt x="1627" y="98"/>
                </a:lnTo>
                <a:lnTo>
                  <a:pt x="1632" y="113"/>
                </a:lnTo>
                <a:lnTo>
                  <a:pt x="1636" y="129"/>
                </a:lnTo>
                <a:lnTo>
                  <a:pt x="1638" y="146"/>
                </a:lnTo>
                <a:lnTo>
                  <a:pt x="1638" y="162"/>
                </a:lnTo>
                <a:lnTo>
                  <a:pt x="1637" y="180"/>
                </a:lnTo>
                <a:lnTo>
                  <a:pt x="1635" y="194"/>
                </a:lnTo>
                <a:lnTo>
                  <a:pt x="1631" y="209"/>
                </a:lnTo>
                <a:lnTo>
                  <a:pt x="1626" y="224"/>
                </a:lnTo>
                <a:lnTo>
                  <a:pt x="1619" y="237"/>
                </a:lnTo>
                <a:lnTo>
                  <a:pt x="1610" y="249"/>
                </a:lnTo>
                <a:lnTo>
                  <a:pt x="1600" y="260"/>
                </a:lnTo>
                <a:lnTo>
                  <a:pt x="1588" y="271"/>
                </a:lnTo>
                <a:lnTo>
                  <a:pt x="1593" y="275"/>
                </a:lnTo>
                <a:lnTo>
                  <a:pt x="1598" y="277"/>
                </a:lnTo>
                <a:lnTo>
                  <a:pt x="1601" y="280"/>
                </a:lnTo>
                <a:lnTo>
                  <a:pt x="1606" y="282"/>
                </a:lnTo>
                <a:lnTo>
                  <a:pt x="1611" y="285"/>
                </a:lnTo>
                <a:lnTo>
                  <a:pt x="1616" y="286"/>
                </a:lnTo>
                <a:lnTo>
                  <a:pt x="1621" y="286"/>
                </a:lnTo>
                <a:lnTo>
                  <a:pt x="1626" y="287"/>
                </a:lnTo>
                <a:lnTo>
                  <a:pt x="1629" y="287"/>
                </a:lnTo>
                <a:lnTo>
                  <a:pt x="1630" y="286"/>
                </a:lnTo>
                <a:lnTo>
                  <a:pt x="1632" y="286"/>
                </a:lnTo>
                <a:lnTo>
                  <a:pt x="1635" y="286"/>
                </a:lnTo>
                <a:lnTo>
                  <a:pt x="1635" y="314"/>
                </a:lnTo>
                <a:lnTo>
                  <a:pt x="1630" y="314"/>
                </a:lnTo>
                <a:lnTo>
                  <a:pt x="1624" y="314"/>
                </a:lnTo>
                <a:lnTo>
                  <a:pt x="1619" y="313"/>
                </a:lnTo>
                <a:lnTo>
                  <a:pt x="1614" y="313"/>
                </a:lnTo>
                <a:lnTo>
                  <a:pt x="1609" y="312"/>
                </a:lnTo>
                <a:lnTo>
                  <a:pt x="1605" y="311"/>
                </a:lnTo>
                <a:lnTo>
                  <a:pt x="1600" y="309"/>
                </a:lnTo>
                <a:lnTo>
                  <a:pt x="1595" y="308"/>
                </a:lnTo>
                <a:lnTo>
                  <a:pt x="1587" y="305"/>
                </a:lnTo>
                <a:lnTo>
                  <a:pt x="1579" y="300"/>
                </a:lnTo>
                <a:lnTo>
                  <a:pt x="1573" y="295"/>
                </a:lnTo>
                <a:lnTo>
                  <a:pt x="1567" y="288"/>
                </a:lnTo>
                <a:lnTo>
                  <a:pt x="1556" y="295"/>
                </a:lnTo>
                <a:lnTo>
                  <a:pt x="1543" y="300"/>
                </a:lnTo>
                <a:lnTo>
                  <a:pt x="1532" y="305"/>
                </a:lnTo>
                <a:lnTo>
                  <a:pt x="1520" y="308"/>
                </a:lnTo>
                <a:lnTo>
                  <a:pt x="1507" y="311"/>
                </a:lnTo>
                <a:lnTo>
                  <a:pt x="1496" y="313"/>
                </a:lnTo>
                <a:lnTo>
                  <a:pt x="1484" y="314"/>
                </a:lnTo>
                <a:lnTo>
                  <a:pt x="1473" y="314"/>
                </a:lnTo>
                <a:lnTo>
                  <a:pt x="1465" y="314"/>
                </a:lnTo>
                <a:lnTo>
                  <a:pt x="1457" y="313"/>
                </a:lnTo>
                <a:lnTo>
                  <a:pt x="1449" y="312"/>
                </a:lnTo>
                <a:lnTo>
                  <a:pt x="1442" y="311"/>
                </a:lnTo>
                <a:lnTo>
                  <a:pt x="1434" y="309"/>
                </a:lnTo>
                <a:lnTo>
                  <a:pt x="1427" y="307"/>
                </a:lnTo>
                <a:lnTo>
                  <a:pt x="1420" y="305"/>
                </a:lnTo>
                <a:lnTo>
                  <a:pt x="1412" y="302"/>
                </a:lnTo>
                <a:lnTo>
                  <a:pt x="1405" y="298"/>
                </a:lnTo>
                <a:lnTo>
                  <a:pt x="1397" y="295"/>
                </a:lnTo>
                <a:lnTo>
                  <a:pt x="1391" y="291"/>
                </a:lnTo>
                <a:lnTo>
                  <a:pt x="1385" y="286"/>
                </a:lnTo>
                <a:lnTo>
                  <a:pt x="1378" y="282"/>
                </a:lnTo>
                <a:lnTo>
                  <a:pt x="1371" y="277"/>
                </a:lnTo>
                <a:lnTo>
                  <a:pt x="1366" y="271"/>
                </a:lnTo>
                <a:lnTo>
                  <a:pt x="1360" y="266"/>
                </a:lnTo>
                <a:lnTo>
                  <a:pt x="1350" y="255"/>
                </a:lnTo>
                <a:lnTo>
                  <a:pt x="1340" y="243"/>
                </a:lnTo>
                <a:lnTo>
                  <a:pt x="1333" y="229"/>
                </a:lnTo>
                <a:lnTo>
                  <a:pt x="1326" y="216"/>
                </a:lnTo>
                <a:lnTo>
                  <a:pt x="1321" y="202"/>
                </a:lnTo>
                <a:lnTo>
                  <a:pt x="1317" y="187"/>
                </a:lnTo>
                <a:lnTo>
                  <a:pt x="1315" y="172"/>
                </a:lnTo>
                <a:lnTo>
                  <a:pt x="1313" y="159"/>
                </a:lnTo>
                <a:lnTo>
                  <a:pt x="1315" y="149"/>
                </a:lnTo>
                <a:lnTo>
                  <a:pt x="1316" y="140"/>
                </a:lnTo>
                <a:lnTo>
                  <a:pt x="1316" y="133"/>
                </a:lnTo>
                <a:lnTo>
                  <a:pt x="1317" y="126"/>
                </a:lnTo>
                <a:close/>
                <a:moveTo>
                  <a:pt x="1348" y="193"/>
                </a:moveTo>
                <a:lnTo>
                  <a:pt x="1355" y="191"/>
                </a:lnTo>
                <a:lnTo>
                  <a:pt x="1363" y="190"/>
                </a:lnTo>
                <a:lnTo>
                  <a:pt x="1371" y="187"/>
                </a:lnTo>
                <a:lnTo>
                  <a:pt x="1379" y="186"/>
                </a:lnTo>
                <a:lnTo>
                  <a:pt x="1387" y="185"/>
                </a:lnTo>
                <a:lnTo>
                  <a:pt x="1396" y="185"/>
                </a:lnTo>
                <a:lnTo>
                  <a:pt x="1404" y="183"/>
                </a:lnTo>
                <a:lnTo>
                  <a:pt x="1412" y="183"/>
                </a:lnTo>
                <a:lnTo>
                  <a:pt x="1433" y="185"/>
                </a:lnTo>
                <a:lnTo>
                  <a:pt x="1454" y="187"/>
                </a:lnTo>
                <a:lnTo>
                  <a:pt x="1474" y="193"/>
                </a:lnTo>
                <a:lnTo>
                  <a:pt x="1494" y="199"/>
                </a:lnTo>
                <a:lnTo>
                  <a:pt x="1512" y="209"/>
                </a:lnTo>
                <a:lnTo>
                  <a:pt x="1531" y="220"/>
                </a:lnTo>
                <a:lnTo>
                  <a:pt x="1549" y="234"/>
                </a:lnTo>
                <a:lnTo>
                  <a:pt x="1567" y="250"/>
                </a:lnTo>
                <a:lnTo>
                  <a:pt x="1577" y="240"/>
                </a:lnTo>
                <a:lnTo>
                  <a:pt x="1587" y="230"/>
                </a:lnTo>
                <a:lnTo>
                  <a:pt x="1594" y="219"/>
                </a:lnTo>
                <a:lnTo>
                  <a:pt x="1599" y="208"/>
                </a:lnTo>
                <a:lnTo>
                  <a:pt x="1604" y="196"/>
                </a:lnTo>
                <a:lnTo>
                  <a:pt x="1606" y="185"/>
                </a:lnTo>
                <a:lnTo>
                  <a:pt x="1609" y="172"/>
                </a:lnTo>
                <a:lnTo>
                  <a:pt x="1609" y="160"/>
                </a:lnTo>
                <a:lnTo>
                  <a:pt x="1609" y="154"/>
                </a:lnTo>
                <a:lnTo>
                  <a:pt x="1609" y="146"/>
                </a:lnTo>
                <a:lnTo>
                  <a:pt x="1608" y="139"/>
                </a:lnTo>
                <a:lnTo>
                  <a:pt x="1606" y="133"/>
                </a:lnTo>
                <a:lnTo>
                  <a:pt x="1604" y="122"/>
                </a:lnTo>
                <a:lnTo>
                  <a:pt x="1600" y="110"/>
                </a:lnTo>
                <a:lnTo>
                  <a:pt x="1596" y="101"/>
                </a:lnTo>
                <a:lnTo>
                  <a:pt x="1590" y="91"/>
                </a:lnTo>
                <a:lnTo>
                  <a:pt x="1584" y="82"/>
                </a:lnTo>
                <a:lnTo>
                  <a:pt x="1578" y="73"/>
                </a:lnTo>
                <a:lnTo>
                  <a:pt x="1570" y="66"/>
                </a:lnTo>
                <a:lnTo>
                  <a:pt x="1563" y="58"/>
                </a:lnTo>
                <a:lnTo>
                  <a:pt x="1559" y="55"/>
                </a:lnTo>
                <a:lnTo>
                  <a:pt x="1554" y="52"/>
                </a:lnTo>
                <a:lnTo>
                  <a:pt x="1549" y="49"/>
                </a:lnTo>
                <a:lnTo>
                  <a:pt x="1545" y="46"/>
                </a:lnTo>
                <a:lnTo>
                  <a:pt x="1540" y="44"/>
                </a:lnTo>
                <a:lnTo>
                  <a:pt x="1535" y="41"/>
                </a:lnTo>
                <a:lnTo>
                  <a:pt x="1528" y="40"/>
                </a:lnTo>
                <a:lnTo>
                  <a:pt x="1523" y="37"/>
                </a:lnTo>
                <a:lnTo>
                  <a:pt x="1517" y="36"/>
                </a:lnTo>
                <a:lnTo>
                  <a:pt x="1512" y="34"/>
                </a:lnTo>
                <a:lnTo>
                  <a:pt x="1506" y="33"/>
                </a:lnTo>
                <a:lnTo>
                  <a:pt x="1500" y="31"/>
                </a:lnTo>
                <a:lnTo>
                  <a:pt x="1494" y="30"/>
                </a:lnTo>
                <a:lnTo>
                  <a:pt x="1488" y="30"/>
                </a:lnTo>
                <a:lnTo>
                  <a:pt x="1481" y="29"/>
                </a:lnTo>
                <a:lnTo>
                  <a:pt x="1475" y="29"/>
                </a:lnTo>
                <a:lnTo>
                  <a:pt x="1469" y="29"/>
                </a:lnTo>
                <a:lnTo>
                  <a:pt x="1463" y="30"/>
                </a:lnTo>
                <a:lnTo>
                  <a:pt x="1457" y="30"/>
                </a:lnTo>
                <a:lnTo>
                  <a:pt x="1451" y="31"/>
                </a:lnTo>
                <a:lnTo>
                  <a:pt x="1444" y="33"/>
                </a:lnTo>
                <a:lnTo>
                  <a:pt x="1438" y="35"/>
                </a:lnTo>
                <a:lnTo>
                  <a:pt x="1432" y="36"/>
                </a:lnTo>
                <a:lnTo>
                  <a:pt x="1426" y="39"/>
                </a:lnTo>
                <a:lnTo>
                  <a:pt x="1420" y="41"/>
                </a:lnTo>
                <a:lnTo>
                  <a:pt x="1415" y="44"/>
                </a:lnTo>
                <a:lnTo>
                  <a:pt x="1409" y="47"/>
                </a:lnTo>
                <a:lnTo>
                  <a:pt x="1404" y="50"/>
                </a:lnTo>
                <a:lnTo>
                  <a:pt x="1399" y="54"/>
                </a:lnTo>
                <a:lnTo>
                  <a:pt x="1394" y="57"/>
                </a:lnTo>
                <a:lnTo>
                  <a:pt x="1389" y="61"/>
                </a:lnTo>
                <a:lnTo>
                  <a:pt x="1384" y="66"/>
                </a:lnTo>
                <a:lnTo>
                  <a:pt x="1375" y="75"/>
                </a:lnTo>
                <a:lnTo>
                  <a:pt x="1368" y="84"/>
                </a:lnTo>
                <a:lnTo>
                  <a:pt x="1360" y="96"/>
                </a:lnTo>
                <a:lnTo>
                  <a:pt x="1354" y="107"/>
                </a:lnTo>
                <a:lnTo>
                  <a:pt x="1349" y="119"/>
                </a:lnTo>
                <a:lnTo>
                  <a:pt x="1345" y="131"/>
                </a:lnTo>
                <a:lnTo>
                  <a:pt x="1344" y="145"/>
                </a:lnTo>
                <a:lnTo>
                  <a:pt x="1343" y="159"/>
                </a:lnTo>
                <a:lnTo>
                  <a:pt x="1343" y="167"/>
                </a:lnTo>
                <a:lnTo>
                  <a:pt x="1344" y="176"/>
                </a:lnTo>
                <a:lnTo>
                  <a:pt x="1347" y="185"/>
                </a:lnTo>
                <a:lnTo>
                  <a:pt x="1348" y="193"/>
                </a:lnTo>
                <a:close/>
                <a:moveTo>
                  <a:pt x="1359" y="218"/>
                </a:moveTo>
                <a:lnTo>
                  <a:pt x="1366" y="229"/>
                </a:lnTo>
                <a:lnTo>
                  <a:pt x="1374" y="239"/>
                </a:lnTo>
                <a:lnTo>
                  <a:pt x="1383" y="249"/>
                </a:lnTo>
                <a:lnTo>
                  <a:pt x="1392" y="256"/>
                </a:lnTo>
                <a:lnTo>
                  <a:pt x="1397" y="260"/>
                </a:lnTo>
                <a:lnTo>
                  <a:pt x="1402" y="264"/>
                </a:lnTo>
                <a:lnTo>
                  <a:pt x="1407" y="266"/>
                </a:lnTo>
                <a:lnTo>
                  <a:pt x="1412" y="269"/>
                </a:lnTo>
                <a:lnTo>
                  <a:pt x="1417" y="272"/>
                </a:lnTo>
                <a:lnTo>
                  <a:pt x="1422" y="275"/>
                </a:lnTo>
                <a:lnTo>
                  <a:pt x="1427" y="276"/>
                </a:lnTo>
                <a:lnTo>
                  <a:pt x="1432" y="279"/>
                </a:lnTo>
                <a:lnTo>
                  <a:pt x="1437" y="280"/>
                </a:lnTo>
                <a:lnTo>
                  <a:pt x="1442" y="282"/>
                </a:lnTo>
                <a:lnTo>
                  <a:pt x="1448" y="284"/>
                </a:lnTo>
                <a:lnTo>
                  <a:pt x="1453" y="284"/>
                </a:lnTo>
                <a:lnTo>
                  <a:pt x="1458" y="285"/>
                </a:lnTo>
                <a:lnTo>
                  <a:pt x="1464" y="286"/>
                </a:lnTo>
                <a:lnTo>
                  <a:pt x="1469" y="286"/>
                </a:lnTo>
                <a:lnTo>
                  <a:pt x="1474" y="286"/>
                </a:lnTo>
                <a:lnTo>
                  <a:pt x="1484" y="286"/>
                </a:lnTo>
                <a:lnTo>
                  <a:pt x="1494" y="285"/>
                </a:lnTo>
                <a:lnTo>
                  <a:pt x="1504" y="284"/>
                </a:lnTo>
                <a:lnTo>
                  <a:pt x="1512" y="281"/>
                </a:lnTo>
                <a:lnTo>
                  <a:pt x="1521" y="279"/>
                </a:lnTo>
                <a:lnTo>
                  <a:pt x="1528" y="275"/>
                </a:lnTo>
                <a:lnTo>
                  <a:pt x="1536" y="271"/>
                </a:lnTo>
                <a:lnTo>
                  <a:pt x="1542" y="267"/>
                </a:lnTo>
                <a:lnTo>
                  <a:pt x="1537" y="262"/>
                </a:lnTo>
                <a:lnTo>
                  <a:pt x="1532" y="259"/>
                </a:lnTo>
                <a:lnTo>
                  <a:pt x="1527" y="254"/>
                </a:lnTo>
                <a:lnTo>
                  <a:pt x="1522" y="250"/>
                </a:lnTo>
                <a:lnTo>
                  <a:pt x="1517" y="246"/>
                </a:lnTo>
                <a:lnTo>
                  <a:pt x="1512" y="243"/>
                </a:lnTo>
                <a:lnTo>
                  <a:pt x="1506" y="239"/>
                </a:lnTo>
                <a:lnTo>
                  <a:pt x="1501" y="235"/>
                </a:lnTo>
                <a:lnTo>
                  <a:pt x="1495" y="232"/>
                </a:lnTo>
                <a:lnTo>
                  <a:pt x="1489" y="229"/>
                </a:lnTo>
                <a:lnTo>
                  <a:pt x="1484" y="227"/>
                </a:lnTo>
                <a:lnTo>
                  <a:pt x="1478" y="223"/>
                </a:lnTo>
                <a:lnTo>
                  <a:pt x="1472" y="222"/>
                </a:lnTo>
                <a:lnTo>
                  <a:pt x="1467" y="219"/>
                </a:lnTo>
                <a:lnTo>
                  <a:pt x="1460" y="217"/>
                </a:lnTo>
                <a:lnTo>
                  <a:pt x="1454" y="216"/>
                </a:lnTo>
                <a:lnTo>
                  <a:pt x="1448" y="214"/>
                </a:lnTo>
                <a:lnTo>
                  <a:pt x="1443" y="213"/>
                </a:lnTo>
                <a:lnTo>
                  <a:pt x="1437" y="212"/>
                </a:lnTo>
                <a:lnTo>
                  <a:pt x="1432" y="211"/>
                </a:lnTo>
                <a:lnTo>
                  <a:pt x="1426" y="211"/>
                </a:lnTo>
                <a:lnTo>
                  <a:pt x="1420" y="209"/>
                </a:lnTo>
                <a:lnTo>
                  <a:pt x="1415" y="209"/>
                </a:lnTo>
                <a:lnTo>
                  <a:pt x="1409" y="209"/>
                </a:lnTo>
                <a:lnTo>
                  <a:pt x="1402" y="209"/>
                </a:lnTo>
                <a:lnTo>
                  <a:pt x="1396" y="209"/>
                </a:lnTo>
                <a:lnTo>
                  <a:pt x="1390" y="211"/>
                </a:lnTo>
                <a:lnTo>
                  <a:pt x="1384" y="212"/>
                </a:lnTo>
                <a:lnTo>
                  <a:pt x="1378" y="213"/>
                </a:lnTo>
                <a:lnTo>
                  <a:pt x="1371" y="214"/>
                </a:lnTo>
                <a:lnTo>
                  <a:pt x="1365" y="216"/>
                </a:lnTo>
                <a:lnTo>
                  <a:pt x="1359" y="218"/>
                </a:lnTo>
                <a:close/>
                <a:moveTo>
                  <a:pt x="1678" y="218"/>
                </a:moveTo>
                <a:lnTo>
                  <a:pt x="1678" y="83"/>
                </a:lnTo>
                <a:lnTo>
                  <a:pt x="1708" y="83"/>
                </a:lnTo>
                <a:lnTo>
                  <a:pt x="1708" y="213"/>
                </a:lnTo>
                <a:lnTo>
                  <a:pt x="1709" y="229"/>
                </a:lnTo>
                <a:lnTo>
                  <a:pt x="1713" y="244"/>
                </a:lnTo>
                <a:lnTo>
                  <a:pt x="1719" y="256"/>
                </a:lnTo>
                <a:lnTo>
                  <a:pt x="1728" y="266"/>
                </a:lnTo>
                <a:lnTo>
                  <a:pt x="1732" y="271"/>
                </a:lnTo>
                <a:lnTo>
                  <a:pt x="1739" y="275"/>
                </a:lnTo>
                <a:lnTo>
                  <a:pt x="1745" y="279"/>
                </a:lnTo>
                <a:lnTo>
                  <a:pt x="1751" y="281"/>
                </a:lnTo>
                <a:lnTo>
                  <a:pt x="1757" y="284"/>
                </a:lnTo>
                <a:lnTo>
                  <a:pt x="1763" y="285"/>
                </a:lnTo>
                <a:lnTo>
                  <a:pt x="1770" y="286"/>
                </a:lnTo>
                <a:lnTo>
                  <a:pt x="1777" y="286"/>
                </a:lnTo>
                <a:lnTo>
                  <a:pt x="1786" y="285"/>
                </a:lnTo>
                <a:lnTo>
                  <a:pt x="1796" y="284"/>
                </a:lnTo>
                <a:lnTo>
                  <a:pt x="1804" y="281"/>
                </a:lnTo>
                <a:lnTo>
                  <a:pt x="1813" y="277"/>
                </a:lnTo>
                <a:lnTo>
                  <a:pt x="1820" y="272"/>
                </a:lnTo>
                <a:lnTo>
                  <a:pt x="1828" y="265"/>
                </a:lnTo>
                <a:lnTo>
                  <a:pt x="1834" y="259"/>
                </a:lnTo>
                <a:lnTo>
                  <a:pt x="1839" y="250"/>
                </a:lnTo>
                <a:lnTo>
                  <a:pt x="1842" y="240"/>
                </a:lnTo>
                <a:lnTo>
                  <a:pt x="1846" y="230"/>
                </a:lnTo>
                <a:lnTo>
                  <a:pt x="1847" y="219"/>
                </a:lnTo>
                <a:lnTo>
                  <a:pt x="1849" y="207"/>
                </a:lnTo>
                <a:lnTo>
                  <a:pt x="1849" y="83"/>
                </a:lnTo>
                <a:lnTo>
                  <a:pt x="1878" y="83"/>
                </a:lnTo>
                <a:lnTo>
                  <a:pt x="1878" y="308"/>
                </a:lnTo>
                <a:lnTo>
                  <a:pt x="1851" y="308"/>
                </a:lnTo>
                <a:lnTo>
                  <a:pt x="1851" y="274"/>
                </a:lnTo>
                <a:lnTo>
                  <a:pt x="1846" y="284"/>
                </a:lnTo>
                <a:lnTo>
                  <a:pt x="1839" y="291"/>
                </a:lnTo>
                <a:lnTo>
                  <a:pt x="1830" y="298"/>
                </a:lnTo>
                <a:lnTo>
                  <a:pt x="1821" y="305"/>
                </a:lnTo>
                <a:lnTo>
                  <a:pt x="1817" y="307"/>
                </a:lnTo>
                <a:lnTo>
                  <a:pt x="1812" y="308"/>
                </a:lnTo>
                <a:lnTo>
                  <a:pt x="1805" y="311"/>
                </a:lnTo>
                <a:lnTo>
                  <a:pt x="1800" y="312"/>
                </a:lnTo>
                <a:lnTo>
                  <a:pt x="1794" y="313"/>
                </a:lnTo>
                <a:lnTo>
                  <a:pt x="1788" y="313"/>
                </a:lnTo>
                <a:lnTo>
                  <a:pt x="1782" y="314"/>
                </a:lnTo>
                <a:lnTo>
                  <a:pt x="1776" y="314"/>
                </a:lnTo>
                <a:lnTo>
                  <a:pt x="1770" y="314"/>
                </a:lnTo>
                <a:lnTo>
                  <a:pt x="1763" y="313"/>
                </a:lnTo>
                <a:lnTo>
                  <a:pt x="1757" y="313"/>
                </a:lnTo>
                <a:lnTo>
                  <a:pt x="1752" y="312"/>
                </a:lnTo>
                <a:lnTo>
                  <a:pt x="1746" y="311"/>
                </a:lnTo>
                <a:lnTo>
                  <a:pt x="1740" y="308"/>
                </a:lnTo>
                <a:lnTo>
                  <a:pt x="1735" y="307"/>
                </a:lnTo>
                <a:lnTo>
                  <a:pt x="1729" y="305"/>
                </a:lnTo>
                <a:lnTo>
                  <a:pt x="1718" y="298"/>
                </a:lnTo>
                <a:lnTo>
                  <a:pt x="1709" y="291"/>
                </a:lnTo>
                <a:lnTo>
                  <a:pt x="1700" y="281"/>
                </a:lnTo>
                <a:lnTo>
                  <a:pt x="1693" y="271"/>
                </a:lnTo>
                <a:lnTo>
                  <a:pt x="1687" y="260"/>
                </a:lnTo>
                <a:lnTo>
                  <a:pt x="1682" y="246"/>
                </a:lnTo>
                <a:lnTo>
                  <a:pt x="1679" y="233"/>
                </a:lnTo>
                <a:lnTo>
                  <a:pt x="1678" y="218"/>
                </a:lnTo>
                <a:close/>
              </a:path>
            </a:pathLst>
          </a:custGeom>
          <a:solidFill>
            <a:srgbClr val="000000"/>
          </a:solidFill>
          <a:ln w="3175">
            <a:solidFill>
              <a:schemeClr val="tx1"/>
            </a:solidFill>
            <a:round/>
            <a:headEnd/>
            <a:tailEnd/>
          </a:ln>
        </p:spPr>
        <p:txBody>
          <a:bodyPr lIns="82058" tIns="41029" rIns="82058" bIns="41029"/>
          <a:lstStyle/>
          <a:p>
            <a:endParaRPr lang="en-US"/>
          </a:p>
        </p:txBody>
      </p:sp>
      <p:sp>
        <p:nvSpPr>
          <p:cNvPr id="6150" name="Freeform 9"/>
          <p:cNvSpPr>
            <a:spLocks noEditPoints="1"/>
          </p:cNvSpPr>
          <p:nvPr/>
        </p:nvSpPr>
        <p:spPr bwMode="auto">
          <a:xfrm>
            <a:off x="2522682" y="2716026"/>
            <a:ext cx="564285" cy="264739"/>
          </a:xfrm>
          <a:custGeom>
            <a:avLst/>
            <a:gdLst>
              <a:gd name="T0" fmla="*/ 3 w 782"/>
              <a:gd name="T1" fmla="*/ 165 h 378"/>
              <a:gd name="T2" fmla="*/ 16 w 782"/>
              <a:gd name="T3" fmla="*/ 131 h 378"/>
              <a:gd name="T4" fmla="*/ 37 w 782"/>
              <a:gd name="T5" fmla="*/ 103 h 378"/>
              <a:gd name="T6" fmla="*/ 51 w 782"/>
              <a:gd name="T7" fmla="*/ 92 h 378"/>
              <a:gd name="T8" fmla="*/ 66 w 782"/>
              <a:gd name="T9" fmla="*/ 84 h 378"/>
              <a:gd name="T10" fmla="*/ 81 w 782"/>
              <a:gd name="T11" fmla="*/ 76 h 378"/>
              <a:gd name="T12" fmla="*/ 98 w 782"/>
              <a:gd name="T13" fmla="*/ 73 h 378"/>
              <a:gd name="T14" fmla="*/ 114 w 782"/>
              <a:gd name="T15" fmla="*/ 70 h 378"/>
              <a:gd name="T16" fmla="*/ 147 w 782"/>
              <a:gd name="T17" fmla="*/ 74 h 378"/>
              <a:gd name="T18" fmla="*/ 182 w 782"/>
              <a:gd name="T19" fmla="*/ 90 h 378"/>
              <a:gd name="T20" fmla="*/ 207 w 782"/>
              <a:gd name="T21" fmla="*/ 118 h 378"/>
              <a:gd name="T22" fmla="*/ 235 w 782"/>
              <a:gd name="T23" fmla="*/ 301 h 378"/>
              <a:gd name="T24" fmla="*/ 203 w 782"/>
              <a:gd name="T25" fmla="*/ 267 h 378"/>
              <a:gd name="T26" fmla="*/ 191 w 782"/>
              <a:gd name="T27" fmla="*/ 281 h 378"/>
              <a:gd name="T28" fmla="*/ 176 w 782"/>
              <a:gd name="T29" fmla="*/ 293 h 378"/>
              <a:gd name="T30" fmla="*/ 157 w 782"/>
              <a:gd name="T31" fmla="*/ 301 h 378"/>
              <a:gd name="T32" fmla="*/ 138 w 782"/>
              <a:gd name="T33" fmla="*/ 305 h 378"/>
              <a:gd name="T34" fmla="*/ 117 w 782"/>
              <a:gd name="T35" fmla="*/ 307 h 378"/>
              <a:gd name="T36" fmla="*/ 100 w 782"/>
              <a:gd name="T37" fmla="*/ 305 h 378"/>
              <a:gd name="T38" fmla="*/ 83 w 782"/>
              <a:gd name="T39" fmla="*/ 302 h 378"/>
              <a:gd name="T40" fmla="*/ 68 w 782"/>
              <a:gd name="T41" fmla="*/ 296 h 378"/>
              <a:gd name="T42" fmla="*/ 53 w 782"/>
              <a:gd name="T43" fmla="*/ 289 h 378"/>
              <a:gd name="T44" fmla="*/ 40 w 782"/>
              <a:gd name="T45" fmla="*/ 279 h 378"/>
              <a:gd name="T46" fmla="*/ 21 w 782"/>
              <a:gd name="T47" fmla="*/ 258 h 378"/>
              <a:gd name="T48" fmla="*/ 6 w 782"/>
              <a:gd name="T49" fmla="*/ 227 h 378"/>
              <a:gd name="T50" fmla="*/ 0 w 782"/>
              <a:gd name="T51" fmla="*/ 191 h 378"/>
              <a:gd name="T52" fmla="*/ 32 w 782"/>
              <a:gd name="T53" fmla="*/ 210 h 378"/>
              <a:gd name="T54" fmla="*/ 47 w 782"/>
              <a:gd name="T55" fmla="*/ 243 h 378"/>
              <a:gd name="T56" fmla="*/ 73 w 782"/>
              <a:gd name="T57" fmla="*/ 267 h 378"/>
              <a:gd name="T58" fmla="*/ 88 w 782"/>
              <a:gd name="T59" fmla="*/ 274 h 378"/>
              <a:gd name="T60" fmla="*/ 104 w 782"/>
              <a:gd name="T61" fmla="*/ 278 h 378"/>
              <a:gd name="T62" fmla="*/ 121 w 782"/>
              <a:gd name="T63" fmla="*/ 279 h 378"/>
              <a:gd name="T64" fmla="*/ 140 w 782"/>
              <a:gd name="T65" fmla="*/ 277 h 378"/>
              <a:gd name="T66" fmla="*/ 157 w 782"/>
              <a:gd name="T67" fmla="*/ 269 h 378"/>
              <a:gd name="T68" fmla="*/ 181 w 782"/>
              <a:gd name="T69" fmla="*/ 252 h 378"/>
              <a:gd name="T70" fmla="*/ 199 w 782"/>
              <a:gd name="T71" fmla="*/ 223 h 378"/>
              <a:gd name="T72" fmla="*/ 207 w 782"/>
              <a:gd name="T73" fmla="*/ 191 h 378"/>
              <a:gd name="T74" fmla="*/ 201 w 782"/>
              <a:gd name="T75" fmla="*/ 155 h 378"/>
              <a:gd name="T76" fmla="*/ 181 w 782"/>
              <a:gd name="T77" fmla="*/ 127 h 378"/>
              <a:gd name="T78" fmla="*/ 159 w 782"/>
              <a:gd name="T79" fmla="*/ 111 h 378"/>
              <a:gd name="T80" fmla="*/ 142 w 782"/>
              <a:gd name="T81" fmla="*/ 103 h 378"/>
              <a:gd name="T82" fmla="*/ 125 w 782"/>
              <a:gd name="T83" fmla="*/ 100 h 378"/>
              <a:gd name="T84" fmla="*/ 108 w 782"/>
              <a:gd name="T85" fmla="*/ 101 h 378"/>
              <a:gd name="T86" fmla="*/ 89 w 782"/>
              <a:gd name="T87" fmla="*/ 105 h 378"/>
              <a:gd name="T88" fmla="*/ 73 w 782"/>
              <a:gd name="T89" fmla="*/ 112 h 378"/>
              <a:gd name="T90" fmla="*/ 47 w 782"/>
              <a:gd name="T91" fmla="*/ 136 h 378"/>
              <a:gd name="T92" fmla="*/ 32 w 782"/>
              <a:gd name="T93" fmla="*/ 165 h 378"/>
              <a:gd name="T94" fmla="*/ 288 w 782"/>
              <a:gd name="T95" fmla="*/ 301 h 378"/>
              <a:gd name="T96" fmla="*/ 318 w 782"/>
              <a:gd name="T97" fmla="*/ 301 h 378"/>
              <a:gd name="T98" fmla="*/ 370 w 782"/>
              <a:gd name="T99" fmla="*/ 76 h 378"/>
              <a:gd name="T100" fmla="*/ 370 w 782"/>
              <a:gd name="T101" fmla="*/ 301 h 378"/>
              <a:gd name="T102" fmla="*/ 400 w 782"/>
              <a:gd name="T103" fmla="*/ 0 h 378"/>
              <a:gd name="T104" fmla="*/ 478 w 782"/>
              <a:gd name="T105" fmla="*/ 301 h 378"/>
              <a:gd name="T106" fmla="*/ 431 w 782"/>
              <a:gd name="T107" fmla="*/ 76 h 378"/>
              <a:gd name="T108" fmla="*/ 507 w 782"/>
              <a:gd name="T109" fmla="*/ 0 h 378"/>
              <a:gd name="T110" fmla="*/ 563 w 782"/>
              <a:gd name="T111" fmla="*/ 102 h 378"/>
              <a:gd name="T112" fmla="*/ 478 w 782"/>
              <a:gd name="T113" fmla="*/ 301 h 378"/>
              <a:gd name="T114" fmla="*/ 601 w 782"/>
              <a:gd name="T115" fmla="*/ 76 h 378"/>
              <a:gd name="T116" fmla="*/ 782 w 782"/>
              <a:gd name="T117" fmla="*/ 76 h 378"/>
              <a:gd name="T118" fmla="*/ 654 w 782"/>
              <a:gd name="T119" fmla="*/ 294 h 3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82"/>
              <a:gd name="T181" fmla="*/ 0 h 378"/>
              <a:gd name="T182" fmla="*/ 782 w 782"/>
              <a:gd name="T183" fmla="*/ 378 h 3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82" h="378">
                <a:moveTo>
                  <a:pt x="0" y="191"/>
                </a:moveTo>
                <a:lnTo>
                  <a:pt x="2" y="178"/>
                </a:lnTo>
                <a:lnTo>
                  <a:pt x="3" y="165"/>
                </a:lnTo>
                <a:lnTo>
                  <a:pt x="6" y="153"/>
                </a:lnTo>
                <a:lnTo>
                  <a:pt x="10" y="142"/>
                </a:lnTo>
                <a:lnTo>
                  <a:pt x="16" y="131"/>
                </a:lnTo>
                <a:lnTo>
                  <a:pt x="23" y="121"/>
                </a:lnTo>
                <a:lnTo>
                  <a:pt x="30" y="112"/>
                </a:lnTo>
                <a:lnTo>
                  <a:pt x="37" y="103"/>
                </a:lnTo>
                <a:lnTo>
                  <a:pt x="41" y="100"/>
                </a:lnTo>
                <a:lnTo>
                  <a:pt x="46" y="96"/>
                </a:lnTo>
                <a:lnTo>
                  <a:pt x="51" y="92"/>
                </a:lnTo>
                <a:lnTo>
                  <a:pt x="56" y="89"/>
                </a:lnTo>
                <a:lnTo>
                  <a:pt x="61" y="86"/>
                </a:lnTo>
                <a:lnTo>
                  <a:pt x="66" y="84"/>
                </a:lnTo>
                <a:lnTo>
                  <a:pt x="71" y="81"/>
                </a:lnTo>
                <a:lnTo>
                  <a:pt x="76" y="79"/>
                </a:lnTo>
                <a:lnTo>
                  <a:pt x="81" y="76"/>
                </a:lnTo>
                <a:lnTo>
                  <a:pt x="87" y="75"/>
                </a:lnTo>
                <a:lnTo>
                  <a:pt x="92" y="74"/>
                </a:lnTo>
                <a:lnTo>
                  <a:pt x="98" y="73"/>
                </a:lnTo>
                <a:lnTo>
                  <a:pt x="103" y="71"/>
                </a:lnTo>
                <a:lnTo>
                  <a:pt x="108" y="70"/>
                </a:lnTo>
                <a:lnTo>
                  <a:pt x="114" y="70"/>
                </a:lnTo>
                <a:lnTo>
                  <a:pt x="119" y="70"/>
                </a:lnTo>
                <a:lnTo>
                  <a:pt x="134" y="71"/>
                </a:lnTo>
                <a:lnTo>
                  <a:pt x="147" y="74"/>
                </a:lnTo>
                <a:lnTo>
                  <a:pt x="160" y="77"/>
                </a:lnTo>
                <a:lnTo>
                  <a:pt x="171" y="82"/>
                </a:lnTo>
                <a:lnTo>
                  <a:pt x="182" y="90"/>
                </a:lnTo>
                <a:lnTo>
                  <a:pt x="191" y="97"/>
                </a:lnTo>
                <a:lnTo>
                  <a:pt x="199" y="107"/>
                </a:lnTo>
                <a:lnTo>
                  <a:pt x="207" y="118"/>
                </a:lnTo>
                <a:lnTo>
                  <a:pt x="207" y="76"/>
                </a:lnTo>
                <a:lnTo>
                  <a:pt x="235" y="76"/>
                </a:lnTo>
                <a:lnTo>
                  <a:pt x="235" y="301"/>
                </a:lnTo>
                <a:lnTo>
                  <a:pt x="207" y="301"/>
                </a:lnTo>
                <a:lnTo>
                  <a:pt x="207" y="260"/>
                </a:lnTo>
                <a:lnTo>
                  <a:pt x="203" y="267"/>
                </a:lnTo>
                <a:lnTo>
                  <a:pt x="199" y="272"/>
                </a:lnTo>
                <a:lnTo>
                  <a:pt x="196" y="277"/>
                </a:lnTo>
                <a:lnTo>
                  <a:pt x="191" y="281"/>
                </a:lnTo>
                <a:lnTo>
                  <a:pt x="186" y="285"/>
                </a:lnTo>
                <a:lnTo>
                  <a:pt x="181" y="289"/>
                </a:lnTo>
                <a:lnTo>
                  <a:pt x="176" y="293"/>
                </a:lnTo>
                <a:lnTo>
                  <a:pt x="170" y="296"/>
                </a:lnTo>
                <a:lnTo>
                  <a:pt x="164" y="299"/>
                </a:lnTo>
                <a:lnTo>
                  <a:pt x="157" y="301"/>
                </a:lnTo>
                <a:lnTo>
                  <a:pt x="151" y="302"/>
                </a:lnTo>
                <a:lnTo>
                  <a:pt x="145" y="304"/>
                </a:lnTo>
                <a:lnTo>
                  <a:pt x="138" y="305"/>
                </a:lnTo>
                <a:lnTo>
                  <a:pt x="131" y="306"/>
                </a:lnTo>
                <a:lnTo>
                  <a:pt x="124" y="307"/>
                </a:lnTo>
                <a:lnTo>
                  <a:pt x="117" y="307"/>
                </a:lnTo>
                <a:lnTo>
                  <a:pt x="112" y="307"/>
                </a:lnTo>
                <a:lnTo>
                  <a:pt x="105" y="306"/>
                </a:lnTo>
                <a:lnTo>
                  <a:pt x="100" y="305"/>
                </a:lnTo>
                <a:lnTo>
                  <a:pt x="94" y="305"/>
                </a:lnTo>
                <a:lnTo>
                  <a:pt x="89" y="304"/>
                </a:lnTo>
                <a:lnTo>
                  <a:pt x="83" y="302"/>
                </a:lnTo>
                <a:lnTo>
                  <a:pt x="78" y="300"/>
                </a:lnTo>
                <a:lnTo>
                  <a:pt x="73" y="299"/>
                </a:lnTo>
                <a:lnTo>
                  <a:pt x="68" y="296"/>
                </a:lnTo>
                <a:lnTo>
                  <a:pt x="63" y="295"/>
                </a:lnTo>
                <a:lnTo>
                  <a:pt x="58" y="293"/>
                </a:lnTo>
                <a:lnTo>
                  <a:pt x="53" y="289"/>
                </a:lnTo>
                <a:lnTo>
                  <a:pt x="49" y="286"/>
                </a:lnTo>
                <a:lnTo>
                  <a:pt x="45" y="283"/>
                </a:lnTo>
                <a:lnTo>
                  <a:pt x="40" y="279"/>
                </a:lnTo>
                <a:lnTo>
                  <a:pt x="36" y="275"/>
                </a:lnTo>
                <a:lnTo>
                  <a:pt x="29" y="268"/>
                </a:lnTo>
                <a:lnTo>
                  <a:pt x="21" y="258"/>
                </a:lnTo>
                <a:lnTo>
                  <a:pt x="15" y="249"/>
                </a:lnTo>
                <a:lnTo>
                  <a:pt x="10" y="238"/>
                </a:lnTo>
                <a:lnTo>
                  <a:pt x="6" y="227"/>
                </a:lnTo>
                <a:lnTo>
                  <a:pt x="3" y="216"/>
                </a:lnTo>
                <a:lnTo>
                  <a:pt x="2" y="204"/>
                </a:lnTo>
                <a:lnTo>
                  <a:pt x="0" y="191"/>
                </a:lnTo>
                <a:close/>
                <a:moveTo>
                  <a:pt x="30" y="184"/>
                </a:moveTo>
                <a:lnTo>
                  <a:pt x="31" y="197"/>
                </a:lnTo>
                <a:lnTo>
                  <a:pt x="32" y="210"/>
                </a:lnTo>
                <a:lnTo>
                  <a:pt x="36" y="222"/>
                </a:lnTo>
                <a:lnTo>
                  <a:pt x="41" y="233"/>
                </a:lnTo>
                <a:lnTo>
                  <a:pt x="47" y="243"/>
                </a:lnTo>
                <a:lnTo>
                  <a:pt x="56" y="253"/>
                </a:lnTo>
                <a:lnTo>
                  <a:pt x="63" y="260"/>
                </a:lnTo>
                <a:lnTo>
                  <a:pt x="73" y="267"/>
                </a:lnTo>
                <a:lnTo>
                  <a:pt x="78" y="269"/>
                </a:lnTo>
                <a:lnTo>
                  <a:pt x="83" y="273"/>
                </a:lnTo>
                <a:lnTo>
                  <a:pt x="88" y="274"/>
                </a:lnTo>
                <a:lnTo>
                  <a:pt x="94" y="277"/>
                </a:lnTo>
                <a:lnTo>
                  <a:pt x="99" y="278"/>
                </a:lnTo>
                <a:lnTo>
                  <a:pt x="104" y="278"/>
                </a:lnTo>
                <a:lnTo>
                  <a:pt x="110" y="279"/>
                </a:lnTo>
                <a:lnTo>
                  <a:pt x="115" y="279"/>
                </a:lnTo>
                <a:lnTo>
                  <a:pt x="121" y="279"/>
                </a:lnTo>
                <a:lnTo>
                  <a:pt x="128" y="278"/>
                </a:lnTo>
                <a:lnTo>
                  <a:pt x="134" y="278"/>
                </a:lnTo>
                <a:lnTo>
                  <a:pt x="140" y="277"/>
                </a:lnTo>
                <a:lnTo>
                  <a:pt x="146" y="274"/>
                </a:lnTo>
                <a:lnTo>
                  <a:pt x="151" y="273"/>
                </a:lnTo>
                <a:lnTo>
                  <a:pt x="157" y="269"/>
                </a:lnTo>
                <a:lnTo>
                  <a:pt x="162" y="267"/>
                </a:lnTo>
                <a:lnTo>
                  <a:pt x="172" y="259"/>
                </a:lnTo>
                <a:lnTo>
                  <a:pt x="181" y="252"/>
                </a:lnTo>
                <a:lnTo>
                  <a:pt x="188" y="243"/>
                </a:lnTo>
                <a:lnTo>
                  <a:pt x="194" y="233"/>
                </a:lnTo>
                <a:lnTo>
                  <a:pt x="199" y="223"/>
                </a:lnTo>
                <a:lnTo>
                  <a:pt x="203" y="212"/>
                </a:lnTo>
                <a:lnTo>
                  <a:pt x="206" y="202"/>
                </a:lnTo>
                <a:lnTo>
                  <a:pt x="207" y="191"/>
                </a:lnTo>
                <a:lnTo>
                  <a:pt x="206" y="179"/>
                </a:lnTo>
                <a:lnTo>
                  <a:pt x="204" y="166"/>
                </a:lnTo>
                <a:lnTo>
                  <a:pt x="201" y="155"/>
                </a:lnTo>
                <a:lnTo>
                  <a:pt x="194" y="145"/>
                </a:lnTo>
                <a:lnTo>
                  <a:pt x="188" y="136"/>
                </a:lnTo>
                <a:lnTo>
                  <a:pt x="181" y="127"/>
                </a:lnTo>
                <a:lnTo>
                  <a:pt x="173" y="119"/>
                </a:lnTo>
                <a:lnTo>
                  <a:pt x="164" y="113"/>
                </a:lnTo>
                <a:lnTo>
                  <a:pt x="159" y="111"/>
                </a:lnTo>
                <a:lnTo>
                  <a:pt x="154" y="107"/>
                </a:lnTo>
                <a:lnTo>
                  <a:pt x="147" y="105"/>
                </a:lnTo>
                <a:lnTo>
                  <a:pt x="142" y="103"/>
                </a:lnTo>
                <a:lnTo>
                  <a:pt x="136" y="102"/>
                </a:lnTo>
                <a:lnTo>
                  <a:pt x="131" y="101"/>
                </a:lnTo>
                <a:lnTo>
                  <a:pt x="125" y="100"/>
                </a:lnTo>
                <a:lnTo>
                  <a:pt x="120" y="100"/>
                </a:lnTo>
                <a:lnTo>
                  <a:pt x="114" y="100"/>
                </a:lnTo>
                <a:lnTo>
                  <a:pt x="108" y="101"/>
                </a:lnTo>
                <a:lnTo>
                  <a:pt x="102" y="101"/>
                </a:lnTo>
                <a:lnTo>
                  <a:pt x="96" y="102"/>
                </a:lnTo>
                <a:lnTo>
                  <a:pt x="89" y="105"/>
                </a:lnTo>
                <a:lnTo>
                  <a:pt x="84" y="106"/>
                </a:lnTo>
                <a:lnTo>
                  <a:pt x="78" y="110"/>
                </a:lnTo>
                <a:lnTo>
                  <a:pt x="73" y="112"/>
                </a:lnTo>
                <a:lnTo>
                  <a:pt x="63" y="119"/>
                </a:lnTo>
                <a:lnTo>
                  <a:pt x="55" y="127"/>
                </a:lnTo>
                <a:lnTo>
                  <a:pt x="47" y="136"/>
                </a:lnTo>
                <a:lnTo>
                  <a:pt x="41" y="145"/>
                </a:lnTo>
                <a:lnTo>
                  <a:pt x="36" y="155"/>
                </a:lnTo>
                <a:lnTo>
                  <a:pt x="32" y="165"/>
                </a:lnTo>
                <a:lnTo>
                  <a:pt x="31" y="174"/>
                </a:lnTo>
                <a:lnTo>
                  <a:pt x="30" y="184"/>
                </a:lnTo>
                <a:close/>
                <a:moveTo>
                  <a:pt x="288" y="301"/>
                </a:moveTo>
                <a:lnTo>
                  <a:pt x="288" y="0"/>
                </a:lnTo>
                <a:lnTo>
                  <a:pt x="318" y="0"/>
                </a:lnTo>
                <a:lnTo>
                  <a:pt x="318" y="301"/>
                </a:lnTo>
                <a:lnTo>
                  <a:pt x="288" y="301"/>
                </a:lnTo>
                <a:close/>
                <a:moveTo>
                  <a:pt x="370" y="301"/>
                </a:moveTo>
                <a:lnTo>
                  <a:pt x="370" y="76"/>
                </a:lnTo>
                <a:lnTo>
                  <a:pt x="400" y="76"/>
                </a:lnTo>
                <a:lnTo>
                  <a:pt x="400" y="301"/>
                </a:lnTo>
                <a:lnTo>
                  <a:pt x="370" y="301"/>
                </a:lnTo>
                <a:close/>
                <a:moveTo>
                  <a:pt x="370" y="51"/>
                </a:moveTo>
                <a:lnTo>
                  <a:pt x="370" y="0"/>
                </a:lnTo>
                <a:lnTo>
                  <a:pt x="400" y="0"/>
                </a:lnTo>
                <a:lnTo>
                  <a:pt x="400" y="51"/>
                </a:lnTo>
                <a:lnTo>
                  <a:pt x="370" y="51"/>
                </a:lnTo>
                <a:close/>
                <a:moveTo>
                  <a:pt x="478" y="301"/>
                </a:moveTo>
                <a:lnTo>
                  <a:pt x="478" y="102"/>
                </a:lnTo>
                <a:lnTo>
                  <a:pt x="431" y="102"/>
                </a:lnTo>
                <a:lnTo>
                  <a:pt x="431" y="76"/>
                </a:lnTo>
                <a:lnTo>
                  <a:pt x="478" y="76"/>
                </a:lnTo>
                <a:lnTo>
                  <a:pt x="478" y="0"/>
                </a:lnTo>
                <a:lnTo>
                  <a:pt x="507" y="0"/>
                </a:lnTo>
                <a:lnTo>
                  <a:pt x="507" y="76"/>
                </a:lnTo>
                <a:lnTo>
                  <a:pt x="563" y="76"/>
                </a:lnTo>
                <a:lnTo>
                  <a:pt x="563" y="102"/>
                </a:lnTo>
                <a:lnTo>
                  <a:pt x="507" y="102"/>
                </a:lnTo>
                <a:lnTo>
                  <a:pt x="507" y="301"/>
                </a:lnTo>
                <a:lnTo>
                  <a:pt x="478" y="301"/>
                </a:lnTo>
                <a:close/>
                <a:moveTo>
                  <a:pt x="654" y="294"/>
                </a:moveTo>
                <a:lnTo>
                  <a:pt x="569" y="76"/>
                </a:lnTo>
                <a:lnTo>
                  <a:pt x="601" y="76"/>
                </a:lnTo>
                <a:lnTo>
                  <a:pt x="673" y="257"/>
                </a:lnTo>
                <a:lnTo>
                  <a:pt x="750" y="76"/>
                </a:lnTo>
                <a:lnTo>
                  <a:pt x="782" y="76"/>
                </a:lnTo>
                <a:lnTo>
                  <a:pt x="652" y="378"/>
                </a:lnTo>
                <a:lnTo>
                  <a:pt x="620" y="378"/>
                </a:lnTo>
                <a:lnTo>
                  <a:pt x="654" y="294"/>
                </a:lnTo>
                <a:close/>
              </a:path>
            </a:pathLst>
          </a:custGeom>
          <a:solidFill>
            <a:srgbClr val="000000"/>
          </a:solidFill>
          <a:ln w="3175">
            <a:solidFill>
              <a:schemeClr val="tx1"/>
            </a:solidFill>
            <a:round/>
            <a:headEnd/>
            <a:tailEnd/>
          </a:ln>
        </p:spPr>
        <p:txBody>
          <a:bodyPr lIns="82058" tIns="41029" rIns="82058" bIns="41029"/>
          <a:lstStyle/>
          <a:p>
            <a:endParaRPr lang="en-US"/>
          </a:p>
        </p:txBody>
      </p:sp>
      <p:sp>
        <p:nvSpPr>
          <p:cNvPr id="6151" name="Freeform 10"/>
          <p:cNvSpPr>
            <a:spLocks noEditPoints="1"/>
          </p:cNvSpPr>
          <p:nvPr/>
        </p:nvSpPr>
        <p:spPr bwMode="auto">
          <a:xfrm>
            <a:off x="505114" y="4031316"/>
            <a:ext cx="865909" cy="219916"/>
          </a:xfrm>
          <a:custGeom>
            <a:avLst/>
            <a:gdLst>
              <a:gd name="T0" fmla="*/ 76 w 1201"/>
              <a:gd name="T1" fmla="*/ 205 h 314"/>
              <a:gd name="T2" fmla="*/ 204 w 1201"/>
              <a:gd name="T3" fmla="*/ 179 h 314"/>
              <a:gd name="T4" fmla="*/ 323 w 1201"/>
              <a:gd name="T5" fmla="*/ 307 h 314"/>
              <a:gd name="T6" fmla="*/ 404 w 1201"/>
              <a:gd name="T7" fmla="*/ 307 h 314"/>
              <a:gd name="T8" fmla="*/ 451 w 1201"/>
              <a:gd name="T9" fmla="*/ 92 h 314"/>
              <a:gd name="T10" fmla="*/ 501 w 1201"/>
              <a:gd name="T11" fmla="*/ 108 h 314"/>
              <a:gd name="T12" fmla="*/ 466 w 1201"/>
              <a:gd name="T13" fmla="*/ 118 h 314"/>
              <a:gd name="T14" fmla="*/ 440 w 1201"/>
              <a:gd name="T15" fmla="*/ 146 h 314"/>
              <a:gd name="T16" fmla="*/ 404 w 1201"/>
              <a:gd name="T17" fmla="*/ 307 h 314"/>
              <a:gd name="T18" fmla="*/ 680 w 1201"/>
              <a:gd name="T19" fmla="*/ 49 h 314"/>
              <a:gd name="T20" fmla="*/ 721 w 1201"/>
              <a:gd name="T21" fmla="*/ 17 h 314"/>
              <a:gd name="T22" fmla="*/ 770 w 1201"/>
              <a:gd name="T23" fmla="*/ 2 h 314"/>
              <a:gd name="T24" fmla="*/ 819 w 1201"/>
              <a:gd name="T25" fmla="*/ 1 h 314"/>
              <a:gd name="T26" fmla="*/ 862 w 1201"/>
              <a:gd name="T27" fmla="*/ 11 h 314"/>
              <a:gd name="T28" fmla="*/ 899 w 1201"/>
              <a:gd name="T29" fmla="*/ 32 h 314"/>
              <a:gd name="T30" fmla="*/ 931 w 1201"/>
              <a:gd name="T31" fmla="*/ 63 h 314"/>
              <a:gd name="T32" fmla="*/ 958 w 1201"/>
              <a:gd name="T33" fmla="*/ 128 h 314"/>
              <a:gd name="T34" fmla="*/ 949 w 1201"/>
              <a:gd name="T35" fmla="*/ 223 h 314"/>
              <a:gd name="T36" fmla="*/ 920 w 1201"/>
              <a:gd name="T37" fmla="*/ 277 h 314"/>
              <a:gd name="T38" fmla="*/ 949 w 1201"/>
              <a:gd name="T39" fmla="*/ 286 h 314"/>
              <a:gd name="T40" fmla="*/ 952 w 1201"/>
              <a:gd name="T41" fmla="*/ 314 h 314"/>
              <a:gd name="T42" fmla="*/ 923 w 1201"/>
              <a:gd name="T43" fmla="*/ 309 h 314"/>
              <a:gd name="T44" fmla="*/ 878 w 1201"/>
              <a:gd name="T45" fmla="*/ 294 h 314"/>
              <a:gd name="T46" fmla="*/ 806 w 1201"/>
              <a:gd name="T47" fmla="*/ 314 h 314"/>
              <a:gd name="T48" fmla="*/ 757 w 1201"/>
              <a:gd name="T49" fmla="*/ 309 h 314"/>
              <a:gd name="T50" fmla="*/ 714 w 1201"/>
              <a:gd name="T51" fmla="*/ 290 h 314"/>
              <a:gd name="T52" fmla="*/ 673 w 1201"/>
              <a:gd name="T53" fmla="*/ 254 h 314"/>
              <a:gd name="T54" fmla="*/ 637 w 1201"/>
              <a:gd name="T55" fmla="*/ 171 h 314"/>
              <a:gd name="T56" fmla="*/ 670 w 1201"/>
              <a:gd name="T57" fmla="*/ 192 h 314"/>
              <a:gd name="T58" fmla="*/ 719 w 1201"/>
              <a:gd name="T59" fmla="*/ 184 h 314"/>
              <a:gd name="T60" fmla="*/ 816 w 1201"/>
              <a:gd name="T61" fmla="*/ 199 h 314"/>
              <a:gd name="T62" fmla="*/ 909 w 1201"/>
              <a:gd name="T63" fmla="*/ 230 h 314"/>
              <a:gd name="T64" fmla="*/ 931 w 1201"/>
              <a:gd name="T65" fmla="*/ 159 h 314"/>
              <a:gd name="T66" fmla="*/ 923 w 1201"/>
              <a:gd name="T67" fmla="*/ 110 h 314"/>
              <a:gd name="T68" fmla="*/ 885 w 1201"/>
              <a:gd name="T69" fmla="*/ 58 h 314"/>
              <a:gd name="T70" fmla="*/ 857 w 1201"/>
              <a:gd name="T71" fmla="*/ 40 h 314"/>
              <a:gd name="T72" fmla="*/ 822 w 1201"/>
              <a:gd name="T73" fmla="*/ 31 h 314"/>
              <a:gd name="T74" fmla="*/ 785 w 1201"/>
              <a:gd name="T75" fmla="*/ 29 h 314"/>
              <a:gd name="T76" fmla="*/ 748 w 1201"/>
              <a:gd name="T77" fmla="*/ 38 h 314"/>
              <a:gd name="T78" fmla="*/ 716 w 1201"/>
              <a:gd name="T79" fmla="*/ 56 h 314"/>
              <a:gd name="T80" fmla="*/ 677 w 1201"/>
              <a:gd name="T81" fmla="*/ 106 h 314"/>
              <a:gd name="T82" fmla="*/ 667 w 1201"/>
              <a:gd name="T83" fmla="*/ 175 h 314"/>
              <a:gd name="T84" fmla="*/ 705 w 1201"/>
              <a:gd name="T85" fmla="*/ 248 h 314"/>
              <a:gd name="T86" fmla="*/ 740 w 1201"/>
              <a:gd name="T87" fmla="*/ 272 h 314"/>
              <a:gd name="T88" fmla="*/ 770 w 1201"/>
              <a:gd name="T89" fmla="*/ 283 h 314"/>
              <a:gd name="T90" fmla="*/ 806 w 1201"/>
              <a:gd name="T91" fmla="*/ 285 h 314"/>
              <a:gd name="T92" fmla="*/ 858 w 1201"/>
              <a:gd name="T93" fmla="*/ 270 h 314"/>
              <a:gd name="T94" fmla="*/ 840 w 1201"/>
              <a:gd name="T95" fmla="*/ 246 h 314"/>
              <a:gd name="T96" fmla="*/ 806 w 1201"/>
              <a:gd name="T97" fmla="*/ 226 h 314"/>
              <a:gd name="T98" fmla="*/ 770 w 1201"/>
              <a:gd name="T99" fmla="*/ 214 h 314"/>
              <a:gd name="T100" fmla="*/ 737 w 1201"/>
              <a:gd name="T101" fmla="*/ 209 h 314"/>
              <a:gd name="T102" fmla="*/ 700 w 1201"/>
              <a:gd name="T103" fmla="*/ 212 h 314"/>
              <a:gd name="T104" fmla="*/ 1030 w 1201"/>
              <a:gd name="T105" fmla="*/ 82 h 314"/>
              <a:gd name="T106" fmla="*/ 1055 w 1201"/>
              <a:gd name="T107" fmla="*/ 270 h 314"/>
              <a:gd name="T108" fmla="*/ 1092 w 1201"/>
              <a:gd name="T109" fmla="*/ 285 h 314"/>
              <a:gd name="T110" fmla="*/ 1143 w 1201"/>
              <a:gd name="T111" fmla="*/ 272 h 314"/>
              <a:gd name="T112" fmla="*/ 1170 w 1201"/>
              <a:gd name="T113" fmla="*/ 218 h 314"/>
              <a:gd name="T114" fmla="*/ 1174 w 1201"/>
              <a:gd name="T115" fmla="*/ 273 h 314"/>
              <a:gd name="T116" fmla="*/ 1134 w 1201"/>
              <a:gd name="T117" fmla="*/ 307 h 314"/>
              <a:gd name="T118" fmla="*/ 1098 w 1201"/>
              <a:gd name="T119" fmla="*/ 314 h 314"/>
              <a:gd name="T120" fmla="*/ 1062 w 1201"/>
              <a:gd name="T121" fmla="*/ 307 h 314"/>
              <a:gd name="T122" fmla="*/ 1015 w 1201"/>
              <a:gd name="T123" fmla="*/ 270 h 3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1"/>
              <a:gd name="T187" fmla="*/ 0 h 314"/>
              <a:gd name="T188" fmla="*/ 1201 w 1201"/>
              <a:gd name="T189" fmla="*/ 314 h 31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1" h="314">
                <a:moveTo>
                  <a:pt x="130" y="6"/>
                </a:moveTo>
                <a:lnTo>
                  <a:pt x="163" y="6"/>
                </a:lnTo>
                <a:lnTo>
                  <a:pt x="292" y="307"/>
                </a:lnTo>
                <a:lnTo>
                  <a:pt x="260" y="307"/>
                </a:lnTo>
                <a:lnTo>
                  <a:pt x="215" y="205"/>
                </a:lnTo>
                <a:lnTo>
                  <a:pt x="76" y="205"/>
                </a:lnTo>
                <a:lnTo>
                  <a:pt x="32" y="307"/>
                </a:lnTo>
                <a:lnTo>
                  <a:pt x="0" y="307"/>
                </a:lnTo>
                <a:lnTo>
                  <a:pt x="130" y="6"/>
                </a:lnTo>
                <a:close/>
                <a:moveTo>
                  <a:pt x="146" y="39"/>
                </a:moveTo>
                <a:lnTo>
                  <a:pt x="88" y="179"/>
                </a:lnTo>
                <a:lnTo>
                  <a:pt x="204" y="179"/>
                </a:lnTo>
                <a:lnTo>
                  <a:pt x="146" y="39"/>
                </a:lnTo>
                <a:close/>
                <a:moveTo>
                  <a:pt x="323" y="307"/>
                </a:moveTo>
                <a:lnTo>
                  <a:pt x="323" y="82"/>
                </a:lnTo>
                <a:lnTo>
                  <a:pt x="353" y="82"/>
                </a:lnTo>
                <a:lnTo>
                  <a:pt x="353" y="307"/>
                </a:lnTo>
                <a:lnTo>
                  <a:pt x="323" y="307"/>
                </a:lnTo>
                <a:close/>
                <a:moveTo>
                  <a:pt x="323" y="58"/>
                </a:moveTo>
                <a:lnTo>
                  <a:pt x="323" y="6"/>
                </a:lnTo>
                <a:lnTo>
                  <a:pt x="353" y="6"/>
                </a:lnTo>
                <a:lnTo>
                  <a:pt x="353" y="58"/>
                </a:lnTo>
                <a:lnTo>
                  <a:pt x="323" y="58"/>
                </a:lnTo>
                <a:close/>
                <a:moveTo>
                  <a:pt x="404" y="307"/>
                </a:moveTo>
                <a:lnTo>
                  <a:pt x="404" y="82"/>
                </a:lnTo>
                <a:lnTo>
                  <a:pt x="432" y="82"/>
                </a:lnTo>
                <a:lnTo>
                  <a:pt x="432" y="117"/>
                </a:lnTo>
                <a:lnTo>
                  <a:pt x="437" y="107"/>
                </a:lnTo>
                <a:lnTo>
                  <a:pt x="444" y="100"/>
                </a:lnTo>
                <a:lnTo>
                  <a:pt x="451" y="92"/>
                </a:lnTo>
                <a:lnTo>
                  <a:pt x="459" y="86"/>
                </a:lnTo>
                <a:lnTo>
                  <a:pt x="469" y="82"/>
                </a:lnTo>
                <a:lnTo>
                  <a:pt x="479" y="79"/>
                </a:lnTo>
                <a:lnTo>
                  <a:pt x="490" y="78"/>
                </a:lnTo>
                <a:lnTo>
                  <a:pt x="501" y="76"/>
                </a:lnTo>
                <a:lnTo>
                  <a:pt x="501" y="108"/>
                </a:lnTo>
                <a:lnTo>
                  <a:pt x="495" y="108"/>
                </a:lnTo>
                <a:lnTo>
                  <a:pt x="490" y="110"/>
                </a:lnTo>
                <a:lnTo>
                  <a:pt x="484" y="111"/>
                </a:lnTo>
                <a:lnTo>
                  <a:pt x="477" y="113"/>
                </a:lnTo>
                <a:lnTo>
                  <a:pt x="473" y="116"/>
                </a:lnTo>
                <a:lnTo>
                  <a:pt x="466" y="118"/>
                </a:lnTo>
                <a:lnTo>
                  <a:pt x="461" y="122"/>
                </a:lnTo>
                <a:lnTo>
                  <a:pt x="456" y="126"/>
                </a:lnTo>
                <a:lnTo>
                  <a:pt x="451" y="131"/>
                </a:lnTo>
                <a:lnTo>
                  <a:pt x="447" y="136"/>
                </a:lnTo>
                <a:lnTo>
                  <a:pt x="443" y="141"/>
                </a:lnTo>
                <a:lnTo>
                  <a:pt x="440" y="146"/>
                </a:lnTo>
                <a:lnTo>
                  <a:pt x="438" y="152"/>
                </a:lnTo>
                <a:lnTo>
                  <a:pt x="435" y="157"/>
                </a:lnTo>
                <a:lnTo>
                  <a:pt x="434" y="163"/>
                </a:lnTo>
                <a:lnTo>
                  <a:pt x="434" y="169"/>
                </a:lnTo>
                <a:lnTo>
                  <a:pt x="434" y="307"/>
                </a:lnTo>
                <a:lnTo>
                  <a:pt x="404" y="307"/>
                </a:lnTo>
                <a:close/>
                <a:moveTo>
                  <a:pt x="639" y="126"/>
                </a:moveTo>
                <a:lnTo>
                  <a:pt x="646" y="106"/>
                </a:lnTo>
                <a:lnTo>
                  <a:pt x="653" y="87"/>
                </a:lnTo>
                <a:lnTo>
                  <a:pt x="663" y="70"/>
                </a:lnTo>
                <a:lnTo>
                  <a:pt x="674" y="55"/>
                </a:lnTo>
                <a:lnTo>
                  <a:pt x="680" y="49"/>
                </a:lnTo>
                <a:lnTo>
                  <a:pt x="686" y="42"/>
                </a:lnTo>
                <a:lnTo>
                  <a:pt x="693" y="37"/>
                </a:lnTo>
                <a:lnTo>
                  <a:pt x="699" y="31"/>
                </a:lnTo>
                <a:lnTo>
                  <a:pt x="706" y="26"/>
                </a:lnTo>
                <a:lnTo>
                  <a:pt x="714" y="22"/>
                </a:lnTo>
                <a:lnTo>
                  <a:pt x="721" y="17"/>
                </a:lnTo>
                <a:lnTo>
                  <a:pt x="730" y="13"/>
                </a:lnTo>
                <a:lnTo>
                  <a:pt x="737" y="11"/>
                </a:lnTo>
                <a:lnTo>
                  <a:pt x="746" y="7"/>
                </a:lnTo>
                <a:lnTo>
                  <a:pt x="754" y="5"/>
                </a:lnTo>
                <a:lnTo>
                  <a:pt x="762" y="3"/>
                </a:lnTo>
                <a:lnTo>
                  <a:pt x="770" y="2"/>
                </a:lnTo>
                <a:lnTo>
                  <a:pt x="779" y="1"/>
                </a:lnTo>
                <a:lnTo>
                  <a:pt x="788" y="0"/>
                </a:lnTo>
                <a:lnTo>
                  <a:pt x="796" y="0"/>
                </a:lnTo>
                <a:lnTo>
                  <a:pt x="804" y="0"/>
                </a:lnTo>
                <a:lnTo>
                  <a:pt x="811" y="0"/>
                </a:lnTo>
                <a:lnTo>
                  <a:pt x="819" y="1"/>
                </a:lnTo>
                <a:lnTo>
                  <a:pt x="826" y="2"/>
                </a:lnTo>
                <a:lnTo>
                  <a:pt x="834" y="3"/>
                </a:lnTo>
                <a:lnTo>
                  <a:pt x="841" y="5"/>
                </a:lnTo>
                <a:lnTo>
                  <a:pt x="847" y="6"/>
                </a:lnTo>
                <a:lnTo>
                  <a:pt x="855" y="8"/>
                </a:lnTo>
                <a:lnTo>
                  <a:pt x="862" y="11"/>
                </a:lnTo>
                <a:lnTo>
                  <a:pt x="868" y="13"/>
                </a:lnTo>
                <a:lnTo>
                  <a:pt x="874" y="17"/>
                </a:lnTo>
                <a:lnTo>
                  <a:pt x="882" y="19"/>
                </a:lnTo>
                <a:lnTo>
                  <a:pt x="888" y="23"/>
                </a:lnTo>
                <a:lnTo>
                  <a:pt x="894" y="27"/>
                </a:lnTo>
                <a:lnTo>
                  <a:pt x="899" y="32"/>
                </a:lnTo>
                <a:lnTo>
                  <a:pt x="905" y="35"/>
                </a:lnTo>
                <a:lnTo>
                  <a:pt x="911" y="40"/>
                </a:lnTo>
                <a:lnTo>
                  <a:pt x="916" y="45"/>
                </a:lnTo>
                <a:lnTo>
                  <a:pt x="921" y="50"/>
                </a:lnTo>
                <a:lnTo>
                  <a:pt x="926" y="56"/>
                </a:lnTo>
                <a:lnTo>
                  <a:pt x="931" y="63"/>
                </a:lnTo>
                <a:lnTo>
                  <a:pt x="936" y="69"/>
                </a:lnTo>
                <a:lnTo>
                  <a:pt x="940" y="75"/>
                </a:lnTo>
                <a:lnTo>
                  <a:pt x="944" y="82"/>
                </a:lnTo>
                <a:lnTo>
                  <a:pt x="950" y="97"/>
                </a:lnTo>
                <a:lnTo>
                  <a:pt x="955" y="112"/>
                </a:lnTo>
                <a:lnTo>
                  <a:pt x="958" y="128"/>
                </a:lnTo>
                <a:lnTo>
                  <a:pt x="961" y="146"/>
                </a:lnTo>
                <a:lnTo>
                  <a:pt x="961" y="162"/>
                </a:lnTo>
                <a:lnTo>
                  <a:pt x="960" y="179"/>
                </a:lnTo>
                <a:lnTo>
                  <a:pt x="957" y="194"/>
                </a:lnTo>
                <a:lnTo>
                  <a:pt x="953" y="209"/>
                </a:lnTo>
                <a:lnTo>
                  <a:pt x="949" y="223"/>
                </a:lnTo>
                <a:lnTo>
                  <a:pt x="941" y="236"/>
                </a:lnTo>
                <a:lnTo>
                  <a:pt x="932" y="248"/>
                </a:lnTo>
                <a:lnTo>
                  <a:pt x="923" y="259"/>
                </a:lnTo>
                <a:lnTo>
                  <a:pt x="910" y="270"/>
                </a:lnTo>
                <a:lnTo>
                  <a:pt x="915" y="274"/>
                </a:lnTo>
                <a:lnTo>
                  <a:pt x="920" y="277"/>
                </a:lnTo>
                <a:lnTo>
                  <a:pt x="924" y="279"/>
                </a:lnTo>
                <a:lnTo>
                  <a:pt x="929" y="282"/>
                </a:lnTo>
                <a:lnTo>
                  <a:pt x="934" y="284"/>
                </a:lnTo>
                <a:lnTo>
                  <a:pt x="939" y="285"/>
                </a:lnTo>
                <a:lnTo>
                  <a:pt x="944" y="285"/>
                </a:lnTo>
                <a:lnTo>
                  <a:pt x="949" y="286"/>
                </a:lnTo>
                <a:lnTo>
                  <a:pt x="951" y="286"/>
                </a:lnTo>
                <a:lnTo>
                  <a:pt x="952" y="285"/>
                </a:lnTo>
                <a:lnTo>
                  <a:pt x="955" y="285"/>
                </a:lnTo>
                <a:lnTo>
                  <a:pt x="957" y="285"/>
                </a:lnTo>
                <a:lnTo>
                  <a:pt x="957" y="314"/>
                </a:lnTo>
                <a:lnTo>
                  <a:pt x="952" y="314"/>
                </a:lnTo>
                <a:lnTo>
                  <a:pt x="946" y="314"/>
                </a:lnTo>
                <a:lnTo>
                  <a:pt x="941" y="312"/>
                </a:lnTo>
                <a:lnTo>
                  <a:pt x="936" y="312"/>
                </a:lnTo>
                <a:lnTo>
                  <a:pt x="931" y="311"/>
                </a:lnTo>
                <a:lnTo>
                  <a:pt x="928" y="310"/>
                </a:lnTo>
                <a:lnTo>
                  <a:pt x="923" y="309"/>
                </a:lnTo>
                <a:lnTo>
                  <a:pt x="918" y="307"/>
                </a:lnTo>
                <a:lnTo>
                  <a:pt x="909" y="304"/>
                </a:lnTo>
                <a:lnTo>
                  <a:pt x="902" y="299"/>
                </a:lnTo>
                <a:lnTo>
                  <a:pt x="895" y="294"/>
                </a:lnTo>
                <a:lnTo>
                  <a:pt x="889" y="288"/>
                </a:lnTo>
                <a:lnTo>
                  <a:pt x="878" y="294"/>
                </a:lnTo>
                <a:lnTo>
                  <a:pt x="866" y="299"/>
                </a:lnTo>
                <a:lnTo>
                  <a:pt x="855" y="304"/>
                </a:lnTo>
                <a:lnTo>
                  <a:pt x="842" y="307"/>
                </a:lnTo>
                <a:lnTo>
                  <a:pt x="830" y="310"/>
                </a:lnTo>
                <a:lnTo>
                  <a:pt x="819" y="312"/>
                </a:lnTo>
                <a:lnTo>
                  <a:pt x="806" y="314"/>
                </a:lnTo>
                <a:lnTo>
                  <a:pt x="795" y="314"/>
                </a:lnTo>
                <a:lnTo>
                  <a:pt x="788" y="314"/>
                </a:lnTo>
                <a:lnTo>
                  <a:pt x="779" y="312"/>
                </a:lnTo>
                <a:lnTo>
                  <a:pt x="772" y="311"/>
                </a:lnTo>
                <a:lnTo>
                  <a:pt x="764" y="310"/>
                </a:lnTo>
                <a:lnTo>
                  <a:pt x="757" y="309"/>
                </a:lnTo>
                <a:lnTo>
                  <a:pt x="749" y="306"/>
                </a:lnTo>
                <a:lnTo>
                  <a:pt x="742" y="304"/>
                </a:lnTo>
                <a:lnTo>
                  <a:pt x="735" y="301"/>
                </a:lnTo>
                <a:lnTo>
                  <a:pt x="727" y="298"/>
                </a:lnTo>
                <a:lnTo>
                  <a:pt x="720" y="294"/>
                </a:lnTo>
                <a:lnTo>
                  <a:pt x="714" y="290"/>
                </a:lnTo>
                <a:lnTo>
                  <a:pt x="707" y="285"/>
                </a:lnTo>
                <a:lnTo>
                  <a:pt x="700" y="282"/>
                </a:lnTo>
                <a:lnTo>
                  <a:pt x="694" y="277"/>
                </a:lnTo>
                <a:lnTo>
                  <a:pt x="689" y="270"/>
                </a:lnTo>
                <a:lnTo>
                  <a:pt x="683" y="265"/>
                </a:lnTo>
                <a:lnTo>
                  <a:pt x="673" y="254"/>
                </a:lnTo>
                <a:lnTo>
                  <a:pt x="663" y="242"/>
                </a:lnTo>
                <a:lnTo>
                  <a:pt x="655" y="228"/>
                </a:lnTo>
                <a:lnTo>
                  <a:pt x="648" y="215"/>
                </a:lnTo>
                <a:lnTo>
                  <a:pt x="643" y="201"/>
                </a:lnTo>
                <a:lnTo>
                  <a:pt x="639" y="186"/>
                </a:lnTo>
                <a:lnTo>
                  <a:pt x="637" y="171"/>
                </a:lnTo>
                <a:lnTo>
                  <a:pt x="636" y="158"/>
                </a:lnTo>
                <a:lnTo>
                  <a:pt x="637" y="148"/>
                </a:lnTo>
                <a:lnTo>
                  <a:pt x="638" y="139"/>
                </a:lnTo>
                <a:lnTo>
                  <a:pt x="638" y="132"/>
                </a:lnTo>
                <a:lnTo>
                  <a:pt x="639" y="126"/>
                </a:lnTo>
                <a:close/>
                <a:moveTo>
                  <a:pt x="670" y="192"/>
                </a:moveTo>
                <a:lnTo>
                  <a:pt x="678" y="190"/>
                </a:lnTo>
                <a:lnTo>
                  <a:pt x="685" y="189"/>
                </a:lnTo>
                <a:lnTo>
                  <a:pt x="694" y="186"/>
                </a:lnTo>
                <a:lnTo>
                  <a:pt x="701" y="185"/>
                </a:lnTo>
                <a:lnTo>
                  <a:pt x="710" y="184"/>
                </a:lnTo>
                <a:lnTo>
                  <a:pt x="719" y="184"/>
                </a:lnTo>
                <a:lnTo>
                  <a:pt x="726" y="183"/>
                </a:lnTo>
                <a:lnTo>
                  <a:pt x="735" y="183"/>
                </a:lnTo>
                <a:lnTo>
                  <a:pt x="756" y="184"/>
                </a:lnTo>
                <a:lnTo>
                  <a:pt x="777" y="186"/>
                </a:lnTo>
                <a:lnTo>
                  <a:pt x="796" y="192"/>
                </a:lnTo>
                <a:lnTo>
                  <a:pt x="816" y="199"/>
                </a:lnTo>
                <a:lnTo>
                  <a:pt x="835" y="209"/>
                </a:lnTo>
                <a:lnTo>
                  <a:pt x="853" y="220"/>
                </a:lnTo>
                <a:lnTo>
                  <a:pt x="872" y="233"/>
                </a:lnTo>
                <a:lnTo>
                  <a:pt x="889" y="249"/>
                </a:lnTo>
                <a:lnTo>
                  <a:pt x="899" y="239"/>
                </a:lnTo>
                <a:lnTo>
                  <a:pt x="909" y="230"/>
                </a:lnTo>
                <a:lnTo>
                  <a:pt x="916" y="218"/>
                </a:lnTo>
                <a:lnTo>
                  <a:pt x="921" y="207"/>
                </a:lnTo>
                <a:lnTo>
                  <a:pt x="926" y="195"/>
                </a:lnTo>
                <a:lnTo>
                  <a:pt x="929" y="184"/>
                </a:lnTo>
                <a:lnTo>
                  <a:pt x="931" y="171"/>
                </a:lnTo>
                <a:lnTo>
                  <a:pt x="931" y="159"/>
                </a:lnTo>
                <a:lnTo>
                  <a:pt x="931" y="153"/>
                </a:lnTo>
                <a:lnTo>
                  <a:pt x="931" y="146"/>
                </a:lnTo>
                <a:lnTo>
                  <a:pt x="930" y="138"/>
                </a:lnTo>
                <a:lnTo>
                  <a:pt x="929" y="132"/>
                </a:lnTo>
                <a:lnTo>
                  <a:pt x="926" y="121"/>
                </a:lnTo>
                <a:lnTo>
                  <a:pt x="923" y="110"/>
                </a:lnTo>
                <a:lnTo>
                  <a:pt x="919" y="100"/>
                </a:lnTo>
                <a:lnTo>
                  <a:pt x="913" y="90"/>
                </a:lnTo>
                <a:lnTo>
                  <a:pt x="906" y="81"/>
                </a:lnTo>
                <a:lnTo>
                  <a:pt x="900" y="73"/>
                </a:lnTo>
                <a:lnTo>
                  <a:pt x="893" y="65"/>
                </a:lnTo>
                <a:lnTo>
                  <a:pt x="885" y="58"/>
                </a:lnTo>
                <a:lnTo>
                  <a:pt x="882" y="54"/>
                </a:lnTo>
                <a:lnTo>
                  <a:pt x="877" y="52"/>
                </a:lnTo>
                <a:lnTo>
                  <a:pt x="872" y="48"/>
                </a:lnTo>
                <a:lnTo>
                  <a:pt x="867" y="45"/>
                </a:lnTo>
                <a:lnTo>
                  <a:pt x="862" y="43"/>
                </a:lnTo>
                <a:lnTo>
                  <a:pt x="857" y="40"/>
                </a:lnTo>
                <a:lnTo>
                  <a:pt x="851" y="39"/>
                </a:lnTo>
                <a:lnTo>
                  <a:pt x="846" y="37"/>
                </a:lnTo>
                <a:lnTo>
                  <a:pt x="840" y="35"/>
                </a:lnTo>
                <a:lnTo>
                  <a:pt x="835" y="33"/>
                </a:lnTo>
                <a:lnTo>
                  <a:pt x="829" y="32"/>
                </a:lnTo>
                <a:lnTo>
                  <a:pt x="822" y="31"/>
                </a:lnTo>
                <a:lnTo>
                  <a:pt x="816" y="29"/>
                </a:lnTo>
                <a:lnTo>
                  <a:pt x="810" y="29"/>
                </a:lnTo>
                <a:lnTo>
                  <a:pt x="804" y="28"/>
                </a:lnTo>
                <a:lnTo>
                  <a:pt x="798" y="28"/>
                </a:lnTo>
                <a:lnTo>
                  <a:pt x="792" y="28"/>
                </a:lnTo>
                <a:lnTo>
                  <a:pt x="785" y="29"/>
                </a:lnTo>
                <a:lnTo>
                  <a:pt x="779" y="29"/>
                </a:lnTo>
                <a:lnTo>
                  <a:pt x="773" y="31"/>
                </a:lnTo>
                <a:lnTo>
                  <a:pt x="767" y="32"/>
                </a:lnTo>
                <a:lnTo>
                  <a:pt x="761" y="34"/>
                </a:lnTo>
                <a:lnTo>
                  <a:pt x="754" y="35"/>
                </a:lnTo>
                <a:lnTo>
                  <a:pt x="748" y="38"/>
                </a:lnTo>
                <a:lnTo>
                  <a:pt x="742" y="40"/>
                </a:lnTo>
                <a:lnTo>
                  <a:pt x="737" y="43"/>
                </a:lnTo>
                <a:lnTo>
                  <a:pt x="731" y="47"/>
                </a:lnTo>
                <a:lnTo>
                  <a:pt x="726" y="49"/>
                </a:lnTo>
                <a:lnTo>
                  <a:pt x="721" y="53"/>
                </a:lnTo>
                <a:lnTo>
                  <a:pt x="716" y="56"/>
                </a:lnTo>
                <a:lnTo>
                  <a:pt x="711" y="60"/>
                </a:lnTo>
                <a:lnTo>
                  <a:pt x="706" y="65"/>
                </a:lnTo>
                <a:lnTo>
                  <a:pt x="698" y="74"/>
                </a:lnTo>
                <a:lnTo>
                  <a:pt x="690" y="84"/>
                </a:lnTo>
                <a:lnTo>
                  <a:pt x="683" y="95"/>
                </a:lnTo>
                <a:lnTo>
                  <a:pt x="677" y="106"/>
                </a:lnTo>
                <a:lnTo>
                  <a:pt x="672" y="118"/>
                </a:lnTo>
                <a:lnTo>
                  <a:pt x="668" y="131"/>
                </a:lnTo>
                <a:lnTo>
                  <a:pt x="667" y="144"/>
                </a:lnTo>
                <a:lnTo>
                  <a:pt x="665" y="158"/>
                </a:lnTo>
                <a:lnTo>
                  <a:pt x="665" y="167"/>
                </a:lnTo>
                <a:lnTo>
                  <a:pt x="667" y="175"/>
                </a:lnTo>
                <a:lnTo>
                  <a:pt x="669" y="184"/>
                </a:lnTo>
                <a:lnTo>
                  <a:pt x="670" y="192"/>
                </a:lnTo>
                <a:close/>
                <a:moveTo>
                  <a:pt x="681" y="217"/>
                </a:moveTo>
                <a:lnTo>
                  <a:pt x="689" y="228"/>
                </a:lnTo>
                <a:lnTo>
                  <a:pt x="696" y="238"/>
                </a:lnTo>
                <a:lnTo>
                  <a:pt x="705" y="248"/>
                </a:lnTo>
                <a:lnTo>
                  <a:pt x="715" y="256"/>
                </a:lnTo>
                <a:lnTo>
                  <a:pt x="720" y="259"/>
                </a:lnTo>
                <a:lnTo>
                  <a:pt x="725" y="263"/>
                </a:lnTo>
                <a:lnTo>
                  <a:pt x="730" y="265"/>
                </a:lnTo>
                <a:lnTo>
                  <a:pt x="735" y="268"/>
                </a:lnTo>
                <a:lnTo>
                  <a:pt x="740" y="272"/>
                </a:lnTo>
                <a:lnTo>
                  <a:pt x="745" y="274"/>
                </a:lnTo>
                <a:lnTo>
                  <a:pt x="749" y="275"/>
                </a:lnTo>
                <a:lnTo>
                  <a:pt x="754" y="278"/>
                </a:lnTo>
                <a:lnTo>
                  <a:pt x="759" y="279"/>
                </a:lnTo>
                <a:lnTo>
                  <a:pt x="764" y="282"/>
                </a:lnTo>
                <a:lnTo>
                  <a:pt x="770" y="283"/>
                </a:lnTo>
                <a:lnTo>
                  <a:pt x="775" y="283"/>
                </a:lnTo>
                <a:lnTo>
                  <a:pt x="780" y="284"/>
                </a:lnTo>
                <a:lnTo>
                  <a:pt x="787" y="285"/>
                </a:lnTo>
                <a:lnTo>
                  <a:pt x="792" y="285"/>
                </a:lnTo>
                <a:lnTo>
                  <a:pt x="796" y="285"/>
                </a:lnTo>
                <a:lnTo>
                  <a:pt x="806" y="285"/>
                </a:lnTo>
                <a:lnTo>
                  <a:pt x="816" y="284"/>
                </a:lnTo>
                <a:lnTo>
                  <a:pt x="826" y="283"/>
                </a:lnTo>
                <a:lnTo>
                  <a:pt x="835" y="280"/>
                </a:lnTo>
                <a:lnTo>
                  <a:pt x="843" y="278"/>
                </a:lnTo>
                <a:lnTo>
                  <a:pt x="851" y="274"/>
                </a:lnTo>
                <a:lnTo>
                  <a:pt x="858" y="270"/>
                </a:lnTo>
                <a:lnTo>
                  <a:pt x="864" y="267"/>
                </a:lnTo>
                <a:lnTo>
                  <a:pt x="860" y="262"/>
                </a:lnTo>
                <a:lnTo>
                  <a:pt x="855" y="258"/>
                </a:lnTo>
                <a:lnTo>
                  <a:pt x="850" y="253"/>
                </a:lnTo>
                <a:lnTo>
                  <a:pt x="845" y="249"/>
                </a:lnTo>
                <a:lnTo>
                  <a:pt x="840" y="246"/>
                </a:lnTo>
                <a:lnTo>
                  <a:pt x="835" y="242"/>
                </a:lnTo>
                <a:lnTo>
                  <a:pt x="829" y="238"/>
                </a:lnTo>
                <a:lnTo>
                  <a:pt x="824" y="235"/>
                </a:lnTo>
                <a:lnTo>
                  <a:pt x="817" y="231"/>
                </a:lnTo>
                <a:lnTo>
                  <a:pt x="811" y="228"/>
                </a:lnTo>
                <a:lnTo>
                  <a:pt x="806" y="226"/>
                </a:lnTo>
                <a:lnTo>
                  <a:pt x="800" y="222"/>
                </a:lnTo>
                <a:lnTo>
                  <a:pt x="794" y="221"/>
                </a:lnTo>
                <a:lnTo>
                  <a:pt x="789" y="218"/>
                </a:lnTo>
                <a:lnTo>
                  <a:pt x="783" y="216"/>
                </a:lnTo>
                <a:lnTo>
                  <a:pt x="777" y="215"/>
                </a:lnTo>
                <a:lnTo>
                  <a:pt x="770" y="214"/>
                </a:lnTo>
                <a:lnTo>
                  <a:pt x="766" y="212"/>
                </a:lnTo>
                <a:lnTo>
                  <a:pt x="759" y="211"/>
                </a:lnTo>
                <a:lnTo>
                  <a:pt x="754" y="210"/>
                </a:lnTo>
                <a:lnTo>
                  <a:pt x="748" y="210"/>
                </a:lnTo>
                <a:lnTo>
                  <a:pt x="742" y="209"/>
                </a:lnTo>
                <a:lnTo>
                  <a:pt x="737" y="209"/>
                </a:lnTo>
                <a:lnTo>
                  <a:pt x="731" y="209"/>
                </a:lnTo>
                <a:lnTo>
                  <a:pt x="725" y="209"/>
                </a:lnTo>
                <a:lnTo>
                  <a:pt x="719" y="209"/>
                </a:lnTo>
                <a:lnTo>
                  <a:pt x="712" y="210"/>
                </a:lnTo>
                <a:lnTo>
                  <a:pt x="706" y="211"/>
                </a:lnTo>
                <a:lnTo>
                  <a:pt x="700" y="212"/>
                </a:lnTo>
                <a:lnTo>
                  <a:pt x="694" y="214"/>
                </a:lnTo>
                <a:lnTo>
                  <a:pt x="688" y="215"/>
                </a:lnTo>
                <a:lnTo>
                  <a:pt x="681" y="217"/>
                </a:lnTo>
                <a:close/>
                <a:moveTo>
                  <a:pt x="1000" y="217"/>
                </a:moveTo>
                <a:lnTo>
                  <a:pt x="1000" y="82"/>
                </a:lnTo>
                <a:lnTo>
                  <a:pt x="1030" y="82"/>
                </a:lnTo>
                <a:lnTo>
                  <a:pt x="1030" y="212"/>
                </a:lnTo>
                <a:lnTo>
                  <a:pt x="1031" y="228"/>
                </a:lnTo>
                <a:lnTo>
                  <a:pt x="1035" y="243"/>
                </a:lnTo>
                <a:lnTo>
                  <a:pt x="1041" y="256"/>
                </a:lnTo>
                <a:lnTo>
                  <a:pt x="1050" y="265"/>
                </a:lnTo>
                <a:lnTo>
                  <a:pt x="1055" y="270"/>
                </a:lnTo>
                <a:lnTo>
                  <a:pt x="1061" y="274"/>
                </a:lnTo>
                <a:lnTo>
                  <a:pt x="1067" y="278"/>
                </a:lnTo>
                <a:lnTo>
                  <a:pt x="1073" y="280"/>
                </a:lnTo>
                <a:lnTo>
                  <a:pt x="1080" y="283"/>
                </a:lnTo>
                <a:lnTo>
                  <a:pt x="1086" y="284"/>
                </a:lnTo>
                <a:lnTo>
                  <a:pt x="1092" y="285"/>
                </a:lnTo>
                <a:lnTo>
                  <a:pt x="1099" y="285"/>
                </a:lnTo>
                <a:lnTo>
                  <a:pt x="1108" y="284"/>
                </a:lnTo>
                <a:lnTo>
                  <a:pt x="1118" y="283"/>
                </a:lnTo>
                <a:lnTo>
                  <a:pt x="1127" y="280"/>
                </a:lnTo>
                <a:lnTo>
                  <a:pt x="1135" y="277"/>
                </a:lnTo>
                <a:lnTo>
                  <a:pt x="1143" y="272"/>
                </a:lnTo>
                <a:lnTo>
                  <a:pt x="1150" y="264"/>
                </a:lnTo>
                <a:lnTo>
                  <a:pt x="1156" y="258"/>
                </a:lnTo>
                <a:lnTo>
                  <a:pt x="1161" y="249"/>
                </a:lnTo>
                <a:lnTo>
                  <a:pt x="1165" y="239"/>
                </a:lnTo>
                <a:lnTo>
                  <a:pt x="1169" y="230"/>
                </a:lnTo>
                <a:lnTo>
                  <a:pt x="1170" y="218"/>
                </a:lnTo>
                <a:lnTo>
                  <a:pt x="1171" y="206"/>
                </a:lnTo>
                <a:lnTo>
                  <a:pt x="1171" y="82"/>
                </a:lnTo>
                <a:lnTo>
                  <a:pt x="1201" y="82"/>
                </a:lnTo>
                <a:lnTo>
                  <a:pt x="1201" y="307"/>
                </a:lnTo>
                <a:lnTo>
                  <a:pt x="1174" y="307"/>
                </a:lnTo>
                <a:lnTo>
                  <a:pt x="1174" y="273"/>
                </a:lnTo>
                <a:lnTo>
                  <a:pt x="1169" y="283"/>
                </a:lnTo>
                <a:lnTo>
                  <a:pt x="1161" y="290"/>
                </a:lnTo>
                <a:lnTo>
                  <a:pt x="1153" y="298"/>
                </a:lnTo>
                <a:lnTo>
                  <a:pt x="1144" y="304"/>
                </a:lnTo>
                <a:lnTo>
                  <a:pt x="1139" y="306"/>
                </a:lnTo>
                <a:lnTo>
                  <a:pt x="1134" y="307"/>
                </a:lnTo>
                <a:lnTo>
                  <a:pt x="1128" y="310"/>
                </a:lnTo>
                <a:lnTo>
                  <a:pt x="1123" y="311"/>
                </a:lnTo>
                <a:lnTo>
                  <a:pt x="1117" y="312"/>
                </a:lnTo>
                <a:lnTo>
                  <a:pt x="1111" y="312"/>
                </a:lnTo>
                <a:lnTo>
                  <a:pt x="1104" y="314"/>
                </a:lnTo>
                <a:lnTo>
                  <a:pt x="1098" y="314"/>
                </a:lnTo>
                <a:lnTo>
                  <a:pt x="1092" y="314"/>
                </a:lnTo>
                <a:lnTo>
                  <a:pt x="1086" y="312"/>
                </a:lnTo>
                <a:lnTo>
                  <a:pt x="1080" y="312"/>
                </a:lnTo>
                <a:lnTo>
                  <a:pt x="1075" y="311"/>
                </a:lnTo>
                <a:lnTo>
                  <a:pt x="1068" y="310"/>
                </a:lnTo>
                <a:lnTo>
                  <a:pt x="1062" y="307"/>
                </a:lnTo>
                <a:lnTo>
                  <a:pt x="1057" y="306"/>
                </a:lnTo>
                <a:lnTo>
                  <a:pt x="1051" y="304"/>
                </a:lnTo>
                <a:lnTo>
                  <a:pt x="1040" y="298"/>
                </a:lnTo>
                <a:lnTo>
                  <a:pt x="1031" y="290"/>
                </a:lnTo>
                <a:lnTo>
                  <a:pt x="1023" y="280"/>
                </a:lnTo>
                <a:lnTo>
                  <a:pt x="1015" y="270"/>
                </a:lnTo>
                <a:lnTo>
                  <a:pt x="1009" y="259"/>
                </a:lnTo>
                <a:lnTo>
                  <a:pt x="1004" y="246"/>
                </a:lnTo>
                <a:lnTo>
                  <a:pt x="1002" y="232"/>
                </a:lnTo>
                <a:lnTo>
                  <a:pt x="1000" y="217"/>
                </a:lnTo>
                <a:close/>
              </a:path>
            </a:pathLst>
          </a:custGeom>
          <a:solidFill>
            <a:srgbClr val="000000"/>
          </a:solidFill>
          <a:ln w="3175">
            <a:solidFill>
              <a:schemeClr val="tx1"/>
            </a:solidFill>
            <a:round/>
            <a:headEnd/>
            <a:tailEnd/>
          </a:ln>
        </p:spPr>
        <p:txBody>
          <a:bodyPr lIns="82058" tIns="41029" rIns="82058" bIns="41029"/>
          <a:lstStyle/>
          <a:p>
            <a:endParaRPr lang="en-US"/>
          </a:p>
        </p:txBody>
      </p:sp>
      <p:sp>
        <p:nvSpPr>
          <p:cNvPr id="6152" name="Freeform 11"/>
          <p:cNvSpPr>
            <a:spLocks noEditPoints="1"/>
          </p:cNvSpPr>
          <p:nvPr/>
        </p:nvSpPr>
        <p:spPr bwMode="auto">
          <a:xfrm>
            <a:off x="1375353" y="4035519"/>
            <a:ext cx="564284" cy="264739"/>
          </a:xfrm>
          <a:custGeom>
            <a:avLst/>
            <a:gdLst>
              <a:gd name="T0" fmla="*/ 2 w 781"/>
              <a:gd name="T1" fmla="*/ 165 h 378"/>
              <a:gd name="T2" fmla="*/ 16 w 781"/>
              <a:gd name="T3" fmla="*/ 131 h 378"/>
              <a:gd name="T4" fmla="*/ 37 w 781"/>
              <a:gd name="T5" fmla="*/ 104 h 378"/>
              <a:gd name="T6" fmla="*/ 50 w 781"/>
              <a:gd name="T7" fmla="*/ 93 h 378"/>
              <a:gd name="T8" fmla="*/ 65 w 781"/>
              <a:gd name="T9" fmla="*/ 84 h 378"/>
              <a:gd name="T10" fmla="*/ 80 w 781"/>
              <a:gd name="T11" fmla="*/ 76 h 378"/>
              <a:gd name="T12" fmla="*/ 97 w 781"/>
              <a:gd name="T13" fmla="*/ 73 h 378"/>
              <a:gd name="T14" fmla="*/ 113 w 781"/>
              <a:gd name="T15" fmla="*/ 70 h 378"/>
              <a:gd name="T16" fmla="*/ 147 w 781"/>
              <a:gd name="T17" fmla="*/ 74 h 378"/>
              <a:gd name="T18" fmla="*/ 181 w 781"/>
              <a:gd name="T19" fmla="*/ 90 h 378"/>
              <a:gd name="T20" fmla="*/ 206 w 781"/>
              <a:gd name="T21" fmla="*/ 118 h 378"/>
              <a:gd name="T22" fmla="*/ 235 w 781"/>
              <a:gd name="T23" fmla="*/ 301 h 378"/>
              <a:gd name="T24" fmla="*/ 202 w 781"/>
              <a:gd name="T25" fmla="*/ 267 h 378"/>
              <a:gd name="T26" fmla="*/ 190 w 781"/>
              <a:gd name="T27" fmla="*/ 282 h 378"/>
              <a:gd name="T28" fmla="*/ 175 w 781"/>
              <a:gd name="T29" fmla="*/ 293 h 378"/>
              <a:gd name="T30" fmla="*/ 157 w 781"/>
              <a:gd name="T31" fmla="*/ 301 h 378"/>
              <a:gd name="T32" fmla="*/ 137 w 781"/>
              <a:gd name="T33" fmla="*/ 305 h 378"/>
              <a:gd name="T34" fmla="*/ 116 w 781"/>
              <a:gd name="T35" fmla="*/ 308 h 378"/>
              <a:gd name="T36" fmla="*/ 100 w 781"/>
              <a:gd name="T37" fmla="*/ 305 h 378"/>
              <a:gd name="T38" fmla="*/ 83 w 781"/>
              <a:gd name="T39" fmla="*/ 303 h 378"/>
              <a:gd name="T40" fmla="*/ 68 w 781"/>
              <a:gd name="T41" fmla="*/ 297 h 378"/>
              <a:gd name="T42" fmla="*/ 53 w 781"/>
              <a:gd name="T43" fmla="*/ 289 h 378"/>
              <a:gd name="T44" fmla="*/ 39 w 781"/>
              <a:gd name="T45" fmla="*/ 279 h 378"/>
              <a:gd name="T46" fmla="*/ 21 w 781"/>
              <a:gd name="T47" fmla="*/ 258 h 378"/>
              <a:gd name="T48" fmla="*/ 6 w 781"/>
              <a:gd name="T49" fmla="*/ 227 h 378"/>
              <a:gd name="T50" fmla="*/ 0 w 781"/>
              <a:gd name="T51" fmla="*/ 191 h 378"/>
              <a:gd name="T52" fmla="*/ 32 w 781"/>
              <a:gd name="T53" fmla="*/ 210 h 378"/>
              <a:gd name="T54" fmla="*/ 47 w 781"/>
              <a:gd name="T55" fmla="*/ 243 h 378"/>
              <a:gd name="T56" fmla="*/ 73 w 781"/>
              <a:gd name="T57" fmla="*/ 267 h 378"/>
              <a:gd name="T58" fmla="*/ 88 w 781"/>
              <a:gd name="T59" fmla="*/ 274 h 378"/>
              <a:gd name="T60" fmla="*/ 104 w 781"/>
              <a:gd name="T61" fmla="*/ 278 h 378"/>
              <a:gd name="T62" fmla="*/ 121 w 781"/>
              <a:gd name="T63" fmla="*/ 279 h 378"/>
              <a:gd name="T64" fmla="*/ 139 w 781"/>
              <a:gd name="T65" fmla="*/ 277 h 378"/>
              <a:gd name="T66" fmla="*/ 157 w 781"/>
              <a:gd name="T67" fmla="*/ 269 h 378"/>
              <a:gd name="T68" fmla="*/ 180 w 781"/>
              <a:gd name="T69" fmla="*/ 252 h 378"/>
              <a:gd name="T70" fmla="*/ 199 w 781"/>
              <a:gd name="T71" fmla="*/ 224 h 378"/>
              <a:gd name="T72" fmla="*/ 206 w 781"/>
              <a:gd name="T73" fmla="*/ 191 h 378"/>
              <a:gd name="T74" fmla="*/ 200 w 781"/>
              <a:gd name="T75" fmla="*/ 156 h 378"/>
              <a:gd name="T76" fmla="*/ 180 w 781"/>
              <a:gd name="T77" fmla="*/ 127 h 378"/>
              <a:gd name="T78" fmla="*/ 158 w 781"/>
              <a:gd name="T79" fmla="*/ 111 h 378"/>
              <a:gd name="T80" fmla="*/ 142 w 781"/>
              <a:gd name="T81" fmla="*/ 104 h 378"/>
              <a:gd name="T82" fmla="*/ 125 w 781"/>
              <a:gd name="T83" fmla="*/ 100 h 378"/>
              <a:gd name="T84" fmla="*/ 107 w 781"/>
              <a:gd name="T85" fmla="*/ 101 h 378"/>
              <a:gd name="T86" fmla="*/ 89 w 781"/>
              <a:gd name="T87" fmla="*/ 105 h 378"/>
              <a:gd name="T88" fmla="*/ 73 w 781"/>
              <a:gd name="T89" fmla="*/ 112 h 378"/>
              <a:gd name="T90" fmla="*/ 47 w 781"/>
              <a:gd name="T91" fmla="*/ 136 h 378"/>
              <a:gd name="T92" fmla="*/ 32 w 781"/>
              <a:gd name="T93" fmla="*/ 165 h 378"/>
              <a:gd name="T94" fmla="*/ 288 w 781"/>
              <a:gd name="T95" fmla="*/ 301 h 378"/>
              <a:gd name="T96" fmla="*/ 317 w 781"/>
              <a:gd name="T97" fmla="*/ 301 h 378"/>
              <a:gd name="T98" fmla="*/ 369 w 781"/>
              <a:gd name="T99" fmla="*/ 76 h 378"/>
              <a:gd name="T100" fmla="*/ 369 w 781"/>
              <a:gd name="T101" fmla="*/ 301 h 378"/>
              <a:gd name="T102" fmla="*/ 399 w 781"/>
              <a:gd name="T103" fmla="*/ 0 h 378"/>
              <a:gd name="T104" fmla="*/ 477 w 781"/>
              <a:gd name="T105" fmla="*/ 301 h 378"/>
              <a:gd name="T106" fmla="*/ 430 w 781"/>
              <a:gd name="T107" fmla="*/ 76 h 378"/>
              <a:gd name="T108" fmla="*/ 507 w 781"/>
              <a:gd name="T109" fmla="*/ 0 h 378"/>
              <a:gd name="T110" fmla="*/ 562 w 781"/>
              <a:gd name="T111" fmla="*/ 102 h 378"/>
              <a:gd name="T112" fmla="*/ 477 w 781"/>
              <a:gd name="T113" fmla="*/ 301 h 378"/>
              <a:gd name="T114" fmla="*/ 601 w 781"/>
              <a:gd name="T115" fmla="*/ 76 h 378"/>
              <a:gd name="T116" fmla="*/ 781 w 781"/>
              <a:gd name="T117" fmla="*/ 76 h 378"/>
              <a:gd name="T118" fmla="*/ 654 w 781"/>
              <a:gd name="T119" fmla="*/ 294 h 3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81"/>
              <a:gd name="T181" fmla="*/ 0 h 378"/>
              <a:gd name="T182" fmla="*/ 781 w 781"/>
              <a:gd name="T183" fmla="*/ 378 h 3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81" h="378">
                <a:moveTo>
                  <a:pt x="0" y="191"/>
                </a:moveTo>
                <a:lnTo>
                  <a:pt x="1" y="178"/>
                </a:lnTo>
                <a:lnTo>
                  <a:pt x="2" y="165"/>
                </a:lnTo>
                <a:lnTo>
                  <a:pt x="6" y="153"/>
                </a:lnTo>
                <a:lnTo>
                  <a:pt x="10" y="142"/>
                </a:lnTo>
                <a:lnTo>
                  <a:pt x="16" y="131"/>
                </a:lnTo>
                <a:lnTo>
                  <a:pt x="22" y="121"/>
                </a:lnTo>
                <a:lnTo>
                  <a:pt x="29" y="112"/>
                </a:lnTo>
                <a:lnTo>
                  <a:pt x="37" y="104"/>
                </a:lnTo>
                <a:lnTo>
                  <a:pt x="41" y="100"/>
                </a:lnTo>
                <a:lnTo>
                  <a:pt x="45" y="96"/>
                </a:lnTo>
                <a:lnTo>
                  <a:pt x="50" y="93"/>
                </a:lnTo>
                <a:lnTo>
                  <a:pt x="55" y="89"/>
                </a:lnTo>
                <a:lnTo>
                  <a:pt x="60" y="86"/>
                </a:lnTo>
                <a:lnTo>
                  <a:pt x="65" y="84"/>
                </a:lnTo>
                <a:lnTo>
                  <a:pt x="70" y="81"/>
                </a:lnTo>
                <a:lnTo>
                  <a:pt x="75" y="79"/>
                </a:lnTo>
                <a:lnTo>
                  <a:pt x="80" y="76"/>
                </a:lnTo>
                <a:lnTo>
                  <a:pt x="86" y="75"/>
                </a:lnTo>
                <a:lnTo>
                  <a:pt x="91" y="74"/>
                </a:lnTo>
                <a:lnTo>
                  <a:pt x="97" y="73"/>
                </a:lnTo>
                <a:lnTo>
                  <a:pt x="102" y="72"/>
                </a:lnTo>
                <a:lnTo>
                  <a:pt x="107" y="70"/>
                </a:lnTo>
                <a:lnTo>
                  <a:pt x="113" y="70"/>
                </a:lnTo>
                <a:lnTo>
                  <a:pt x="118" y="70"/>
                </a:lnTo>
                <a:lnTo>
                  <a:pt x="133" y="72"/>
                </a:lnTo>
                <a:lnTo>
                  <a:pt x="147" y="74"/>
                </a:lnTo>
                <a:lnTo>
                  <a:pt x="159" y="78"/>
                </a:lnTo>
                <a:lnTo>
                  <a:pt x="170" y="83"/>
                </a:lnTo>
                <a:lnTo>
                  <a:pt x="181" y="90"/>
                </a:lnTo>
                <a:lnTo>
                  <a:pt x="190" y="97"/>
                </a:lnTo>
                <a:lnTo>
                  <a:pt x="199" y="107"/>
                </a:lnTo>
                <a:lnTo>
                  <a:pt x="206" y="118"/>
                </a:lnTo>
                <a:lnTo>
                  <a:pt x="206" y="76"/>
                </a:lnTo>
                <a:lnTo>
                  <a:pt x="235" y="76"/>
                </a:lnTo>
                <a:lnTo>
                  <a:pt x="235" y="301"/>
                </a:lnTo>
                <a:lnTo>
                  <a:pt x="206" y="301"/>
                </a:lnTo>
                <a:lnTo>
                  <a:pt x="206" y="261"/>
                </a:lnTo>
                <a:lnTo>
                  <a:pt x="202" y="267"/>
                </a:lnTo>
                <a:lnTo>
                  <a:pt x="199" y="272"/>
                </a:lnTo>
                <a:lnTo>
                  <a:pt x="195" y="277"/>
                </a:lnTo>
                <a:lnTo>
                  <a:pt x="190" y="282"/>
                </a:lnTo>
                <a:lnTo>
                  <a:pt x="185" y="285"/>
                </a:lnTo>
                <a:lnTo>
                  <a:pt x="180" y="289"/>
                </a:lnTo>
                <a:lnTo>
                  <a:pt x="175" y="293"/>
                </a:lnTo>
                <a:lnTo>
                  <a:pt x="169" y="297"/>
                </a:lnTo>
                <a:lnTo>
                  <a:pt x="163" y="299"/>
                </a:lnTo>
                <a:lnTo>
                  <a:pt x="157" y="301"/>
                </a:lnTo>
                <a:lnTo>
                  <a:pt x="151" y="303"/>
                </a:lnTo>
                <a:lnTo>
                  <a:pt x="144" y="304"/>
                </a:lnTo>
                <a:lnTo>
                  <a:pt x="137" y="305"/>
                </a:lnTo>
                <a:lnTo>
                  <a:pt x="131" y="306"/>
                </a:lnTo>
                <a:lnTo>
                  <a:pt x="123" y="308"/>
                </a:lnTo>
                <a:lnTo>
                  <a:pt x="116" y="308"/>
                </a:lnTo>
                <a:lnTo>
                  <a:pt x="111" y="308"/>
                </a:lnTo>
                <a:lnTo>
                  <a:pt x="105" y="306"/>
                </a:lnTo>
                <a:lnTo>
                  <a:pt x="100" y="305"/>
                </a:lnTo>
                <a:lnTo>
                  <a:pt x="94" y="305"/>
                </a:lnTo>
                <a:lnTo>
                  <a:pt x="89" y="304"/>
                </a:lnTo>
                <a:lnTo>
                  <a:pt x="83" y="303"/>
                </a:lnTo>
                <a:lnTo>
                  <a:pt x="78" y="300"/>
                </a:lnTo>
                <a:lnTo>
                  <a:pt x="73" y="299"/>
                </a:lnTo>
                <a:lnTo>
                  <a:pt x="68" y="297"/>
                </a:lnTo>
                <a:lnTo>
                  <a:pt x="63" y="295"/>
                </a:lnTo>
                <a:lnTo>
                  <a:pt x="58" y="293"/>
                </a:lnTo>
                <a:lnTo>
                  <a:pt x="53" y="289"/>
                </a:lnTo>
                <a:lnTo>
                  <a:pt x="48" y="287"/>
                </a:lnTo>
                <a:lnTo>
                  <a:pt x="44" y="283"/>
                </a:lnTo>
                <a:lnTo>
                  <a:pt x="39" y="279"/>
                </a:lnTo>
                <a:lnTo>
                  <a:pt x="36" y="276"/>
                </a:lnTo>
                <a:lnTo>
                  <a:pt x="28" y="268"/>
                </a:lnTo>
                <a:lnTo>
                  <a:pt x="21" y="258"/>
                </a:lnTo>
                <a:lnTo>
                  <a:pt x="15" y="250"/>
                </a:lnTo>
                <a:lnTo>
                  <a:pt x="10" y="238"/>
                </a:lnTo>
                <a:lnTo>
                  <a:pt x="6" y="227"/>
                </a:lnTo>
                <a:lnTo>
                  <a:pt x="2" y="216"/>
                </a:lnTo>
                <a:lnTo>
                  <a:pt x="1" y="204"/>
                </a:lnTo>
                <a:lnTo>
                  <a:pt x="0" y="191"/>
                </a:lnTo>
                <a:close/>
                <a:moveTo>
                  <a:pt x="29" y="184"/>
                </a:moveTo>
                <a:lnTo>
                  <a:pt x="31" y="198"/>
                </a:lnTo>
                <a:lnTo>
                  <a:pt x="32" y="210"/>
                </a:lnTo>
                <a:lnTo>
                  <a:pt x="36" y="222"/>
                </a:lnTo>
                <a:lnTo>
                  <a:pt x="41" y="233"/>
                </a:lnTo>
                <a:lnTo>
                  <a:pt x="47" y="243"/>
                </a:lnTo>
                <a:lnTo>
                  <a:pt x="55" y="253"/>
                </a:lnTo>
                <a:lnTo>
                  <a:pt x="63" y="261"/>
                </a:lnTo>
                <a:lnTo>
                  <a:pt x="73" y="267"/>
                </a:lnTo>
                <a:lnTo>
                  <a:pt x="78" y="269"/>
                </a:lnTo>
                <a:lnTo>
                  <a:pt x="83" y="273"/>
                </a:lnTo>
                <a:lnTo>
                  <a:pt x="88" y="274"/>
                </a:lnTo>
                <a:lnTo>
                  <a:pt x="94" y="277"/>
                </a:lnTo>
                <a:lnTo>
                  <a:pt x="99" y="278"/>
                </a:lnTo>
                <a:lnTo>
                  <a:pt x="104" y="278"/>
                </a:lnTo>
                <a:lnTo>
                  <a:pt x="110" y="279"/>
                </a:lnTo>
                <a:lnTo>
                  <a:pt x="115" y="279"/>
                </a:lnTo>
                <a:lnTo>
                  <a:pt x="121" y="279"/>
                </a:lnTo>
                <a:lnTo>
                  <a:pt x="127" y="278"/>
                </a:lnTo>
                <a:lnTo>
                  <a:pt x="133" y="278"/>
                </a:lnTo>
                <a:lnTo>
                  <a:pt x="139" y="277"/>
                </a:lnTo>
                <a:lnTo>
                  <a:pt x="146" y="274"/>
                </a:lnTo>
                <a:lnTo>
                  <a:pt x="151" y="273"/>
                </a:lnTo>
                <a:lnTo>
                  <a:pt x="157" y="269"/>
                </a:lnTo>
                <a:lnTo>
                  <a:pt x="162" y="267"/>
                </a:lnTo>
                <a:lnTo>
                  <a:pt x="172" y="259"/>
                </a:lnTo>
                <a:lnTo>
                  <a:pt x="180" y="252"/>
                </a:lnTo>
                <a:lnTo>
                  <a:pt x="188" y="243"/>
                </a:lnTo>
                <a:lnTo>
                  <a:pt x="194" y="233"/>
                </a:lnTo>
                <a:lnTo>
                  <a:pt x="199" y="224"/>
                </a:lnTo>
                <a:lnTo>
                  <a:pt x="202" y="212"/>
                </a:lnTo>
                <a:lnTo>
                  <a:pt x="205" y="203"/>
                </a:lnTo>
                <a:lnTo>
                  <a:pt x="206" y="191"/>
                </a:lnTo>
                <a:lnTo>
                  <a:pt x="205" y="179"/>
                </a:lnTo>
                <a:lnTo>
                  <a:pt x="204" y="167"/>
                </a:lnTo>
                <a:lnTo>
                  <a:pt x="200" y="156"/>
                </a:lnTo>
                <a:lnTo>
                  <a:pt x="194" y="146"/>
                </a:lnTo>
                <a:lnTo>
                  <a:pt x="188" y="136"/>
                </a:lnTo>
                <a:lnTo>
                  <a:pt x="180" y="127"/>
                </a:lnTo>
                <a:lnTo>
                  <a:pt x="173" y="120"/>
                </a:lnTo>
                <a:lnTo>
                  <a:pt x="163" y="114"/>
                </a:lnTo>
                <a:lnTo>
                  <a:pt x="158" y="111"/>
                </a:lnTo>
                <a:lnTo>
                  <a:pt x="153" y="107"/>
                </a:lnTo>
                <a:lnTo>
                  <a:pt x="147" y="105"/>
                </a:lnTo>
                <a:lnTo>
                  <a:pt x="142" y="104"/>
                </a:lnTo>
                <a:lnTo>
                  <a:pt x="136" y="102"/>
                </a:lnTo>
                <a:lnTo>
                  <a:pt x="131" y="101"/>
                </a:lnTo>
                <a:lnTo>
                  <a:pt x="125" y="100"/>
                </a:lnTo>
                <a:lnTo>
                  <a:pt x="120" y="100"/>
                </a:lnTo>
                <a:lnTo>
                  <a:pt x="113" y="100"/>
                </a:lnTo>
                <a:lnTo>
                  <a:pt x="107" y="101"/>
                </a:lnTo>
                <a:lnTo>
                  <a:pt x="101" y="101"/>
                </a:lnTo>
                <a:lnTo>
                  <a:pt x="95" y="102"/>
                </a:lnTo>
                <a:lnTo>
                  <a:pt x="89" y="105"/>
                </a:lnTo>
                <a:lnTo>
                  <a:pt x="84" y="106"/>
                </a:lnTo>
                <a:lnTo>
                  <a:pt x="78" y="110"/>
                </a:lnTo>
                <a:lnTo>
                  <a:pt x="73" y="112"/>
                </a:lnTo>
                <a:lnTo>
                  <a:pt x="63" y="120"/>
                </a:lnTo>
                <a:lnTo>
                  <a:pt x="54" y="127"/>
                </a:lnTo>
                <a:lnTo>
                  <a:pt x="47" y="136"/>
                </a:lnTo>
                <a:lnTo>
                  <a:pt x="41" y="146"/>
                </a:lnTo>
                <a:lnTo>
                  <a:pt x="36" y="156"/>
                </a:lnTo>
                <a:lnTo>
                  <a:pt x="32" y="165"/>
                </a:lnTo>
                <a:lnTo>
                  <a:pt x="31" y="174"/>
                </a:lnTo>
                <a:lnTo>
                  <a:pt x="29" y="184"/>
                </a:lnTo>
                <a:close/>
                <a:moveTo>
                  <a:pt x="288" y="301"/>
                </a:moveTo>
                <a:lnTo>
                  <a:pt x="288" y="0"/>
                </a:lnTo>
                <a:lnTo>
                  <a:pt x="317" y="0"/>
                </a:lnTo>
                <a:lnTo>
                  <a:pt x="317" y="301"/>
                </a:lnTo>
                <a:lnTo>
                  <a:pt x="288" y="301"/>
                </a:lnTo>
                <a:close/>
                <a:moveTo>
                  <a:pt x="369" y="301"/>
                </a:moveTo>
                <a:lnTo>
                  <a:pt x="369" y="76"/>
                </a:lnTo>
                <a:lnTo>
                  <a:pt x="399" y="76"/>
                </a:lnTo>
                <a:lnTo>
                  <a:pt x="399" y="301"/>
                </a:lnTo>
                <a:lnTo>
                  <a:pt x="369" y="301"/>
                </a:lnTo>
                <a:close/>
                <a:moveTo>
                  <a:pt x="369" y="52"/>
                </a:moveTo>
                <a:lnTo>
                  <a:pt x="369" y="0"/>
                </a:lnTo>
                <a:lnTo>
                  <a:pt x="399" y="0"/>
                </a:lnTo>
                <a:lnTo>
                  <a:pt x="399" y="52"/>
                </a:lnTo>
                <a:lnTo>
                  <a:pt x="369" y="52"/>
                </a:lnTo>
                <a:close/>
                <a:moveTo>
                  <a:pt x="477" y="301"/>
                </a:moveTo>
                <a:lnTo>
                  <a:pt x="477" y="102"/>
                </a:lnTo>
                <a:lnTo>
                  <a:pt x="430" y="102"/>
                </a:lnTo>
                <a:lnTo>
                  <a:pt x="430" y="76"/>
                </a:lnTo>
                <a:lnTo>
                  <a:pt x="477" y="76"/>
                </a:lnTo>
                <a:lnTo>
                  <a:pt x="477" y="0"/>
                </a:lnTo>
                <a:lnTo>
                  <a:pt x="507" y="0"/>
                </a:lnTo>
                <a:lnTo>
                  <a:pt x="507" y="76"/>
                </a:lnTo>
                <a:lnTo>
                  <a:pt x="562" y="76"/>
                </a:lnTo>
                <a:lnTo>
                  <a:pt x="562" y="102"/>
                </a:lnTo>
                <a:lnTo>
                  <a:pt x="507" y="102"/>
                </a:lnTo>
                <a:lnTo>
                  <a:pt x="507" y="301"/>
                </a:lnTo>
                <a:lnTo>
                  <a:pt x="477" y="301"/>
                </a:lnTo>
                <a:close/>
                <a:moveTo>
                  <a:pt x="654" y="294"/>
                </a:moveTo>
                <a:lnTo>
                  <a:pt x="568" y="76"/>
                </a:lnTo>
                <a:lnTo>
                  <a:pt x="601" y="76"/>
                </a:lnTo>
                <a:lnTo>
                  <a:pt x="672" y="257"/>
                </a:lnTo>
                <a:lnTo>
                  <a:pt x="749" y="76"/>
                </a:lnTo>
                <a:lnTo>
                  <a:pt x="781" y="76"/>
                </a:lnTo>
                <a:lnTo>
                  <a:pt x="651" y="378"/>
                </a:lnTo>
                <a:lnTo>
                  <a:pt x="619" y="378"/>
                </a:lnTo>
                <a:lnTo>
                  <a:pt x="654" y="294"/>
                </a:lnTo>
                <a:close/>
              </a:path>
            </a:pathLst>
          </a:custGeom>
          <a:solidFill>
            <a:srgbClr val="000000"/>
          </a:solidFill>
          <a:ln w="3175">
            <a:solidFill>
              <a:schemeClr val="tx1"/>
            </a:solidFill>
            <a:round/>
            <a:headEnd/>
            <a:tailEnd/>
          </a:ln>
        </p:spPr>
        <p:txBody>
          <a:bodyPr lIns="82058" tIns="41029" rIns="82058" bIns="41029"/>
          <a:lstStyle/>
          <a:p>
            <a:endParaRPr lang="en-US"/>
          </a:p>
        </p:txBody>
      </p:sp>
      <p:sp>
        <p:nvSpPr>
          <p:cNvPr id="6153" name="Freeform 12"/>
          <p:cNvSpPr>
            <a:spLocks noEditPoints="1"/>
          </p:cNvSpPr>
          <p:nvPr/>
        </p:nvSpPr>
        <p:spPr bwMode="auto">
          <a:xfrm>
            <a:off x="1215159" y="5355012"/>
            <a:ext cx="1011671" cy="500062"/>
          </a:xfrm>
          <a:custGeom>
            <a:avLst/>
            <a:gdLst>
              <a:gd name="T0" fmla="*/ 241 w 1404"/>
              <a:gd name="T1" fmla="*/ 302 h 713"/>
              <a:gd name="T2" fmla="*/ 301 w 1404"/>
              <a:gd name="T3" fmla="*/ 142 h 713"/>
              <a:gd name="T4" fmla="*/ 346 w 1404"/>
              <a:gd name="T5" fmla="*/ 89 h 713"/>
              <a:gd name="T6" fmla="*/ 388 w 1404"/>
              <a:gd name="T7" fmla="*/ 73 h 713"/>
              <a:gd name="T8" fmla="*/ 461 w 1404"/>
              <a:gd name="T9" fmla="*/ 83 h 713"/>
              <a:gd name="T10" fmla="*/ 497 w 1404"/>
              <a:gd name="T11" fmla="*/ 302 h 713"/>
              <a:gd name="T12" fmla="*/ 466 w 1404"/>
              <a:gd name="T13" fmla="*/ 293 h 713"/>
              <a:gd name="T14" fmla="*/ 414 w 1404"/>
              <a:gd name="T15" fmla="*/ 308 h 713"/>
              <a:gd name="T16" fmla="*/ 369 w 1404"/>
              <a:gd name="T17" fmla="*/ 300 h 713"/>
              <a:gd name="T18" fmla="*/ 330 w 1404"/>
              <a:gd name="T19" fmla="*/ 279 h 713"/>
              <a:gd name="T20" fmla="*/ 292 w 1404"/>
              <a:gd name="T21" fmla="*/ 204 h 713"/>
              <a:gd name="T22" fmla="*/ 346 w 1404"/>
              <a:gd name="T23" fmla="*/ 253 h 713"/>
              <a:gd name="T24" fmla="*/ 395 w 1404"/>
              <a:gd name="T25" fmla="*/ 278 h 713"/>
              <a:gd name="T26" fmla="*/ 442 w 1404"/>
              <a:gd name="T27" fmla="*/ 273 h 713"/>
              <a:gd name="T28" fmla="*/ 493 w 1404"/>
              <a:gd name="T29" fmla="*/ 213 h 713"/>
              <a:gd name="T30" fmla="*/ 471 w 1404"/>
              <a:gd name="T31" fmla="*/ 127 h 713"/>
              <a:gd name="T32" fmla="*/ 422 w 1404"/>
              <a:gd name="T33" fmla="*/ 101 h 713"/>
              <a:gd name="T34" fmla="*/ 375 w 1404"/>
              <a:gd name="T35" fmla="*/ 106 h 713"/>
              <a:gd name="T36" fmla="*/ 323 w 1404"/>
              <a:gd name="T37" fmla="*/ 166 h 713"/>
              <a:gd name="T38" fmla="*/ 605 w 1404"/>
              <a:gd name="T39" fmla="*/ 0 h 713"/>
              <a:gd name="T40" fmla="*/ 719 w 1404"/>
              <a:gd name="T41" fmla="*/ 211 h 713"/>
              <a:gd name="T42" fmla="*/ 773 w 1404"/>
              <a:gd name="T43" fmla="*/ 265 h 713"/>
              <a:gd name="T44" fmla="*/ 826 w 1404"/>
              <a:gd name="T45" fmla="*/ 278 h 713"/>
              <a:gd name="T46" fmla="*/ 883 w 1404"/>
              <a:gd name="T47" fmla="*/ 234 h 713"/>
              <a:gd name="T48" fmla="*/ 892 w 1404"/>
              <a:gd name="T49" fmla="*/ 267 h 713"/>
              <a:gd name="T50" fmla="*/ 841 w 1404"/>
              <a:gd name="T51" fmla="*/ 305 h 713"/>
              <a:gd name="T52" fmla="*/ 793 w 1404"/>
              <a:gd name="T53" fmla="*/ 305 h 713"/>
              <a:gd name="T54" fmla="*/ 733 w 1404"/>
              <a:gd name="T55" fmla="*/ 265 h 713"/>
              <a:gd name="T56" fmla="*/ 995 w 1404"/>
              <a:gd name="T57" fmla="*/ 111 h 713"/>
              <a:gd name="T58" fmla="*/ 1065 w 1404"/>
              <a:gd name="T59" fmla="*/ 71 h 713"/>
              <a:gd name="T60" fmla="*/ 1025 w 1404"/>
              <a:gd name="T61" fmla="*/ 116 h 713"/>
              <a:gd name="T62" fmla="*/ 998 w 1404"/>
              <a:gd name="T63" fmla="*/ 157 h 713"/>
              <a:gd name="T64" fmla="*/ 1096 w 1404"/>
              <a:gd name="T65" fmla="*/ 142 h 713"/>
              <a:gd name="T66" fmla="*/ 1141 w 1404"/>
              <a:gd name="T67" fmla="*/ 89 h 713"/>
              <a:gd name="T68" fmla="*/ 1183 w 1404"/>
              <a:gd name="T69" fmla="*/ 73 h 713"/>
              <a:gd name="T70" fmla="*/ 1256 w 1404"/>
              <a:gd name="T71" fmla="*/ 83 h 713"/>
              <a:gd name="T72" fmla="*/ 1292 w 1404"/>
              <a:gd name="T73" fmla="*/ 302 h 713"/>
              <a:gd name="T74" fmla="*/ 1261 w 1404"/>
              <a:gd name="T75" fmla="*/ 293 h 713"/>
              <a:gd name="T76" fmla="*/ 1209 w 1404"/>
              <a:gd name="T77" fmla="*/ 308 h 713"/>
              <a:gd name="T78" fmla="*/ 1164 w 1404"/>
              <a:gd name="T79" fmla="*/ 300 h 713"/>
              <a:gd name="T80" fmla="*/ 1125 w 1404"/>
              <a:gd name="T81" fmla="*/ 279 h 713"/>
              <a:gd name="T82" fmla="*/ 1087 w 1404"/>
              <a:gd name="T83" fmla="*/ 204 h 713"/>
              <a:gd name="T84" fmla="*/ 1141 w 1404"/>
              <a:gd name="T85" fmla="*/ 253 h 713"/>
              <a:gd name="T86" fmla="*/ 1190 w 1404"/>
              <a:gd name="T87" fmla="*/ 278 h 713"/>
              <a:gd name="T88" fmla="*/ 1237 w 1404"/>
              <a:gd name="T89" fmla="*/ 273 h 713"/>
              <a:gd name="T90" fmla="*/ 1289 w 1404"/>
              <a:gd name="T91" fmla="*/ 213 h 713"/>
              <a:gd name="T92" fmla="*/ 1266 w 1404"/>
              <a:gd name="T93" fmla="*/ 127 h 713"/>
              <a:gd name="T94" fmla="*/ 1217 w 1404"/>
              <a:gd name="T95" fmla="*/ 101 h 713"/>
              <a:gd name="T96" fmla="*/ 1170 w 1404"/>
              <a:gd name="T97" fmla="*/ 106 h 713"/>
              <a:gd name="T98" fmla="*/ 1118 w 1404"/>
              <a:gd name="T99" fmla="*/ 166 h 713"/>
              <a:gd name="T100" fmla="*/ 0 w 1404"/>
              <a:gd name="T101" fmla="*/ 713 h 713"/>
              <a:gd name="T102" fmla="*/ 131 w 1404"/>
              <a:gd name="T103" fmla="*/ 417 h 713"/>
              <a:gd name="T104" fmla="*/ 173 w 1404"/>
              <a:gd name="T105" fmla="*/ 436 h 713"/>
              <a:gd name="T106" fmla="*/ 203 w 1404"/>
              <a:gd name="T107" fmla="*/ 487 h 713"/>
              <a:gd name="T108" fmla="*/ 181 w 1404"/>
              <a:gd name="T109" fmla="*/ 570 h 713"/>
              <a:gd name="T110" fmla="*/ 129 w 1404"/>
              <a:gd name="T111" fmla="*/ 597 h 713"/>
              <a:gd name="T112" fmla="*/ 98 w 1404"/>
              <a:gd name="T113" fmla="*/ 575 h 713"/>
              <a:gd name="T114" fmla="*/ 151 w 1404"/>
              <a:gd name="T115" fmla="*/ 558 h 713"/>
              <a:gd name="T116" fmla="*/ 173 w 1404"/>
              <a:gd name="T117" fmla="*/ 487 h 713"/>
              <a:gd name="T118" fmla="*/ 123 w 1404"/>
              <a:gd name="T119" fmla="*/ 441 h 713"/>
              <a:gd name="T120" fmla="*/ 29 w 1404"/>
              <a:gd name="T121" fmla="*/ 713 h 71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04"/>
              <a:gd name="T184" fmla="*/ 0 h 713"/>
              <a:gd name="T185" fmla="*/ 1404 w 1404"/>
              <a:gd name="T186" fmla="*/ 713 h 71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04" h="713">
                <a:moveTo>
                  <a:pt x="29" y="302"/>
                </a:moveTo>
                <a:lnTo>
                  <a:pt x="0" y="302"/>
                </a:lnTo>
                <a:lnTo>
                  <a:pt x="0" y="0"/>
                </a:lnTo>
                <a:lnTo>
                  <a:pt x="40" y="0"/>
                </a:lnTo>
                <a:lnTo>
                  <a:pt x="212" y="250"/>
                </a:lnTo>
                <a:lnTo>
                  <a:pt x="212" y="0"/>
                </a:lnTo>
                <a:lnTo>
                  <a:pt x="241" y="0"/>
                </a:lnTo>
                <a:lnTo>
                  <a:pt x="241" y="302"/>
                </a:lnTo>
                <a:lnTo>
                  <a:pt x="212" y="302"/>
                </a:lnTo>
                <a:lnTo>
                  <a:pt x="29" y="35"/>
                </a:lnTo>
                <a:lnTo>
                  <a:pt x="29" y="302"/>
                </a:lnTo>
                <a:close/>
                <a:moveTo>
                  <a:pt x="291" y="192"/>
                </a:moveTo>
                <a:lnTo>
                  <a:pt x="292" y="178"/>
                </a:lnTo>
                <a:lnTo>
                  <a:pt x="293" y="166"/>
                </a:lnTo>
                <a:lnTo>
                  <a:pt x="297" y="153"/>
                </a:lnTo>
                <a:lnTo>
                  <a:pt x="301" y="142"/>
                </a:lnTo>
                <a:lnTo>
                  <a:pt x="307" y="131"/>
                </a:lnTo>
                <a:lnTo>
                  <a:pt x="313" y="121"/>
                </a:lnTo>
                <a:lnTo>
                  <a:pt x="320" y="113"/>
                </a:lnTo>
                <a:lnTo>
                  <a:pt x="328" y="104"/>
                </a:lnTo>
                <a:lnTo>
                  <a:pt x="332" y="100"/>
                </a:lnTo>
                <a:lnTo>
                  <a:pt x="336" y="96"/>
                </a:lnTo>
                <a:lnTo>
                  <a:pt x="341" y="93"/>
                </a:lnTo>
                <a:lnTo>
                  <a:pt x="346" y="89"/>
                </a:lnTo>
                <a:lnTo>
                  <a:pt x="351" y="87"/>
                </a:lnTo>
                <a:lnTo>
                  <a:pt x="356" y="84"/>
                </a:lnTo>
                <a:lnTo>
                  <a:pt x="361" y="82"/>
                </a:lnTo>
                <a:lnTo>
                  <a:pt x="366" y="79"/>
                </a:lnTo>
                <a:lnTo>
                  <a:pt x="371" y="77"/>
                </a:lnTo>
                <a:lnTo>
                  <a:pt x="377" y="75"/>
                </a:lnTo>
                <a:lnTo>
                  <a:pt x="382" y="74"/>
                </a:lnTo>
                <a:lnTo>
                  <a:pt x="388" y="73"/>
                </a:lnTo>
                <a:lnTo>
                  <a:pt x="393" y="72"/>
                </a:lnTo>
                <a:lnTo>
                  <a:pt x="398" y="71"/>
                </a:lnTo>
                <a:lnTo>
                  <a:pt x="404" y="71"/>
                </a:lnTo>
                <a:lnTo>
                  <a:pt x="409" y="71"/>
                </a:lnTo>
                <a:lnTo>
                  <a:pt x="424" y="72"/>
                </a:lnTo>
                <a:lnTo>
                  <a:pt x="438" y="74"/>
                </a:lnTo>
                <a:lnTo>
                  <a:pt x="450" y="78"/>
                </a:lnTo>
                <a:lnTo>
                  <a:pt x="461" y="83"/>
                </a:lnTo>
                <a:lnTo>
                  <a:pt x="472" y="90"/>
                </a:lnTo>
                <a:lnTo>
                  <a:pt x="481" y="98"/>
                </a:lnTo>
                <a:lnTo>
                  <a:pt x="490" y="108"/>
                </a:lnTo>
                <a:lnTo>
                  <a:pt x="497" y="119"/>
                </a:lnTo>
                <a:lnTo>
                  <a:pt x="497" y="77"/>
                </a:lnTo>
                <a:lnTo>
                  <a:pt x="526" y="77"/>
                </a:lnTo>
                <a:lnTo>
                  <a:pt x="526" y="302"/>
                </a:lnTo>
                <a:lnTo>
                  <a:pt x="497" y="302"/>
                </a:lnTo>
                <a:lnTo>
                  <a:pt x="497" y="261"/>
                </a:lnTo>
                <a:lnTo>
                  <a:pt x="493" y="267"/>
                </a:lnTo>
                <a:lnTo>
                  <a:pt x="490" y="272"/>
                </a:lnTo>
                <a:lnTo>
                  <a:pt x="486" y="277"/>
                </a:lnTo>
                <a:lnTo>
                  <a:pt x="481" y="282"/>
                </a:lnTo>
                <a:lnTo>
                  <a:pt x="476" y="286"/>
                </a:lnTo>
                <a:lnTo>
                  <a:pt x="471" y="289"/>
                </a:lnTo>
                <a:lnTo>
                  <a:pt x="466" y="293"/>
                </a:lnTo>
                <a:lnTo>
                  <a:pt x="460" y="297"/>
                </a:lnTo>
                <a:lnTo>
                  <a:pt x="454" y="299"/>
                </a:lnTo>
                <a:lnTo>
                  <a:pt x="448" y="302"/>
                </a:lnTo>
                <a:lnTo>
                  <a:pt x="442" y="303"/>
                </a:lnTo>
                <a:lnTo>
                  <a:pt x="435" y="304"/>
                </a:lnTo>
                <a:lnTo>
                  <a:pt x="428" y="305"/>
                </a:lnTo>
                <a:lnTo>
                  <a:pt x="422" y="307"/>
                </a:lnTo>
                <a:lnTo>
                  <a:pt x="414" y="308"/>
                </a:lnTo>
                <a:lnTo>
                  <a:pt x="407" y="308"/>
                </a:lnTo>
                <a:lnTo>
                  <a:pt x="402" y="308"/>
                </a:lnTo>
                <a:lnTo>
                  <a:pt x="396" y="307"/>
                </a:lnTo>
                <a:lnTo>
                  <a:pt x="391" y="305"/>
                </a:lnTo>
                <a:lnTo>
                  <a:pt x="385" y="305"/>
                </a:lnTo>
                <a:lnTo>
                  <a:pt x="380" y="304"/>
                </a:lnTo>
                <a:lnTo>
                  <a:pt x="374" y="303"/>
                </a:lnTo>
                <a:lnTo>
                  <a:pt x="369" y="300"/>
                </a:lnTo>
                <a:lnTo>
                  <a:pt x="364" y="299"/>
                </a:lnTo>
                <a:lnTo>
                  <a:pt x="359" y="297"/>
                </a:lnTo>
                <a:lnTo>
                  <a:pt x="354" y="296"/>
                </a:lnTo>
                <a:lnTo>
                  <a:pt x="349" y="293"/>
                </a:lnTo>
                <a:lnTo>
                  <a:pt x="344" y="289"/>
                </a:lnTo>
                <a:lnTo>
                  <a:pt x="339" y="287"/>
                </a:lnTo>
                <a:lnTo>
                  <a:pt x="335" y="283"/>
                </a:lnTo>
                <a:lnTo>
                  <a:pt x="330" y="279"/>
                </a:lnTo>
                <a:lnTo>
                  <a:pt x="327" y="276"/>
                </a:lnTo>
                <a:lnTo>
                  <a:pt x="319" y="268"/>
                </a:lnTo>
                <a:lnTo>
                  <a:pt x="312" y="258"/>
                </a:lnTo>
                <a:lnTo>
                  <a:pt x="306" y="250"/>
                </a:lnTo>
                <a:lnTo>
                  <a:pt x="301" y="239"/>
                </a:lnTo>
                <a:lnTo>
                  <a:pt x="297" y="228"/>
                </a:lnTo>
                <a:lnTo>
                  <a:pt x="293" y="216"/>
                </a:lnTo>
                <a:lnTo>
                  <a:pt x="292" y="204"/>
                </a:lnTo>
                <a:lnTo>
                  <a:pt x="291" y="192"/>
                </a:lnTo>
                <a:close/>
                <a:moveTo>
                  <a:pt x="320" y="184"/>
                </a:moveTo>
                <a:lnTo>
                  <a:pt x="322" y="198"/>
                </a:lnTo>
                <a:lnTo>
                  <a:pt x="323" y="210"/>
                </a:lnTo>
                <a:lnTo>
                  <a:pt x="327" y="223"/>
                </a:lnTo>
                <a:lnTo>
                  <a:pt x="332" y="234"/>
                </a:lnTo>
                <a:lnTo>
                  <a:pt x="338" y="244"/>
                </a:lnTo>
                <a:lnTo>
                  <a:pt x="346" y="253"/>
                </a:lnTo>
                <a:lnTo>
                  <a:pt x="354" y="261"/>
                </a:lnTo>
                <a:lnTo>
                  <a:pt x="364" y="267"/>
                </a:lnTo>
                <a:lnTo>
                  <a:pt x="369" y="270"/>
                </a:lnTo>
                <a:lnTo>
                  <a:pt x="374" y="273"/>
                </a:lnTo>
                <a:lnTo>
                  <a:pt x="379" y="275"/>
                </a:lnTo>
                <a:lnTo>
                  <a:pt x="385" y="277"/>
                </a:lnTo>
                <a:lnTo>
                  <a:pt x="390" y="278"/>
                </a:lnTo>
                <a:lnTo>
                  <a:pt x="395" y="278"/>
                </a:lnTo>
                <a:lnTo>
                  <a:pt x="401" y="279"/>
                </a:lnTo>
                <a:lnTo>
                  <a:pt x="406" y="279"/>
                </a:lnTo>
                <a:lnTo>
                  <a:pt x="412" y="279"/>
                </a:lnTo>
                <a:lnTo>
                  <a:pt x="418" y="278"/>
                </a:lnTo>
                <a:lnTo>
                  <a:pt x="424" y="278"/>
                </a:lnTo>
                <a:lnTo>
                  <a:pt x="430" y="277"/>
                </a:lnTo>
                <a:lnTo>
                  <a:pt x="437" y="275"/>
                </a:lnTo>
                <a:lnTo>
                  <a:pt x="442" y="273"/>
                </a:lnTo>
                <a:lnTo>
                  <a:pt x="448" y="270"/>
                </a:lnTo>
                <a:lnTo>
                  <a:pt x="453" y="267"/>
                </a:lnTo>
                <a:lnTo>
                  <a:pt x="463" y="260"/>
                </a:lnTo>
                <a:lnTo>
                  <a:pt x="471" y="252"/>
                </a:lnTo>
                <a:lnTo>
                  <a:pt x="479" y="244"/>
                </a:lnTo>
                <a:lnTo>
                  <a:pt x="485" y="234"/>
                </a:lnTo>
                <a:lnTo>
                  <a:pt x="490" y="224"/>
                </a:lnTo>
                <a:lnTo>
                  <a:pt x="493" y="213"/>
                </a:lnTo>
                <a:lnTo>
                  <a:pt x="496" y="203"/>
                </a:lnTo>
                <a:lnTo>
                  <a:pt x="497" y="192"/>
                </a:lnTo>
                <a:lnTo>
                  <a:pt x="496" y="179"/>
                </a:lnTo>
                <a:lnTo>
                  <a:pt x="495" y="167"/>
                </a:lnTo>
                <a:lnTo>
                  <a:pt x="491" y="156"/>
                </a:lnTo>
                <a:lnTo>
                  <a:pt x="485" y="146"/>
                </a:lnTo>
                <a:lnTo>
                  <a:pt x="479" y="136"/>
                </a:lnTo>
                <a:lnTo>
                  <a:pt x="471" y="127"/>
                </a:lnTo>
                <a:lnTo>
                  <a:pt x="464" y="120"/>
                </a:lnTo>
                <a:lnTo>
                  <a:pt x="454" y="114"/>
                </a:lnTo>
                <a:lnTo>
                  <a:pt x="449" y="111"/>
                </a:lnTo>
                <a:lnTo>
                  <a:pt x="444" y="108"/>
                </a:lnTo>
                <a:lnTo>
                  <a:pt x="438" y="105"/>
                </a:lnTo>
                <a:lnTo>
                  <a:pt x="433" y="104"/>
                </a:lnTo>
                <a:lnTo>
                  <a:pt x="427" y="103"/>
                </a:lnTo>
                <a:lnTo>
                  <a:pt x="422" y="101"/>
                </a:lnTo>
                <a:lnTo>
                  <a:pt x="416" y="100"/>
                </a:lnTo>
                <a:lnTo>
                  <a:pt x="411" y="100"/>
                </a:lnTo>
                <a:lnTo>
                  <a:pt x="404" y="100"/>
                </a:lnTo>
                <a:lnTo>
                  <a:pt x="398" y="101"/>
                </a:lnTo>
                <a:lnTo>
                  <a:pt x="392" y="101"/>
                </a:lnTo>
                <a:lnTo>
                  <a:pt x="386" y="103"/>
                </a:lnTo>
                <a:lnTo>
                  <a:pt x="380" y="105"/>
                </a:lnTo>
                <a:lnTo>
                  <a:pt x="375" y="106"/>
                </a:lnTo>
                <a:lnTo>
                  <a:pt x="369" y="110"/>
                </a:lnTo>
                <a:lnTo>
                  <a:pt x="364" y="113"/>
                </a:lnTo>
                <a:lnTo>
                  <a:pt x="354" y="120"/>
                </a:lnTo>
                <a:lnTo>
                  <a:pt x="345" y="127"/>
                </a:lnTo>
                <a:lnTo>
                  <a:pt x="338" y="136"/>
                </a:lnTo>
                <a:lnTo>
                  <a:pt x="332" y="146"/>
                </a:lnTo>
                <a:lnTo>
                  <a:pt x="327" y="156"/>
                </a:lnTo>
                <a:lnTo>
                  <a:pt x="323" y="166"/>
                </a:lnTo>
                <a:lnTo>
                  <a:pt x="322" y="174"/>
                </a:lnTo>
                <a:lnTo>
                  <a:pt x="320" y="184"/>
                </a:lnTo>
                <a:close/>
                <a:moveTo>
                  <a:pt x="605" y="302"/>
                </a:moveTo>
                <a:lnTo>
                  <a:pt x="605" y="103"/>
                </a:lnTo>
                <a:lnTo>
                  <a:pt x="558" y="103"/>
                </a:lnTo>
                <a:lnTo>
                  <a:pt x="558" y="77"/>
                </a:lnTo>
                <a:lnTo>
                  <a:pt x="605" y="77"/>
                </a:lnTo>
                <a:lnTo>
                  <a:pt x="605" y="0"/>
                </a:lnTo>
                <a:lnTo>
                  <a:pt x="634" y="0"/>
                </a:lnTo>
                <a:lnTo>
                  <a:pt x="634" y="77"/>
                </a:lnTo>
                <a:lnTo>
                  <a:pt x="690" y="77"/>
                </a:lnTo>
                <a:lnTo>
                  <a:pt x="690" y="103"/>
                </a:lnTo>
                <a:lnTo>
                  <a:pt x="634" y="103"/>
                </a:lnTo>
                <a:lnTo>
                  <a:pt x="634" y="302"/>
                </a:lnTo>
                <a:lnTo>
                  <a:pt x="605" y="302"/>
                </a:lnTo>
                <a:close/>
                <a:moveTo>
                  <a:pt x="719" y="211"/>
                </a:moveTo>
                <a:lnTo>
                  <a:pt x="719" y="77"/>
                </a:lnTo>
                <a:lnTo>
                  <a:pt x="748" y="77"/>
                </a:lnTo>
                <a:lnTo>
                  <a:pt x="748" y="207"/>
                </a:lnTo>
                <a:lnTo>
                  <a:pt x="749" y="223"/>
                </a:lnTo>
                <a:lnTo>
                  <a:pt x="753" y="237"/>
                </a:lnTo>
                <a:lnTo>
                  <a:pt x="759" y="250"/>
                </a:lnTo>
                <a:lnTo>
                  <a:pt x="768" y="260"/>
                </a:lnTo>
                <a:lnTo>
                  <a:pt x="773" y="265"/>
                </a:lnTo>
                <a:lnTo>
                  <a:pt x="779" y="268"/>
                </a:lnTo>
                <a:lnTo>
                  <a:pt x="785" y="272"/>
                </a:lnTo>
                <a:lnTo>
                  <a:pt x="791" y="275"/>
                </a:lnTo>
                <a:lnTo>
                  <a:pt x="798" y="277"/>
                </a:lnTo>
                <a:lnTo>
                  <a:pt x="804" y="278"/>
                </a:lnTo>
                <a:lnTo>
                  <a:pt x="810" y="279"/>
                </a:lnTo>
                <a:lnTo>
                  <a:pt x="817" y="279"/>
                </a:lnTo>
                <a:lnTo>
                  <a:pt x="826" y="278"/>
                </a:lnTo>
                <a:lnTo>
                  <a:pt x="836" y="277"/>
                </a:lnTo>
                <a:lnTo>
                  <a:pt x="845" y="275"/>
                </a:lnTo>
                <a:lnTo>
                  <a:pt x="853" y="271"/>
                </a:lnTo>
                <a:lnTo>
                  <a:pt x="861" y="266"/>
                </a:lnTo>
                <a:lnTo>
                  <a:pt x="868" y="258"/>
                </a:lnTo>
                <a:lnTo>
                  <a:pt x="874" y="252"/>
                </a:lnTo>
                <a:lnTo>
                  <a:pt x="879" y="244"/>
                </a:lnTo>
                <a:lnTo>
                  <a:pt x="883" y="234"/>
                </a:lnTo>
                <a:lnTo>
                  <a:pt x="887" y="224"/>
                </a:lnTo>
                <a:lnTo>
                  <a:pt x="888" y="213"/>
                </a:lnTo>
                <a:lnTo>
                  <a:pt x="889" y="200"/>
                </a:lnTo>
                <a:lnTo>
                  <a:pt x="889" y="77"/>
                </a:lnTo>
                <a:lnTo>
                  <a:pt x="919" y="77"/>
                </a:lnTo>
                <a:lnTo>
                  <a:pt x="919" y="302"/>
                </a:lnTo>
                <a:lnTo>
                  <a:pt x="892" y="302"/>
                </a:lnTo>
                <a:lnTo>
                  <a:pt x="892" y="267"/>
                </a:lnTo>
                <a:lnTo>
                  <a:pt x="887" y="277"/>
                </a:lnTo>
                <a:lnTo>
                  <a:pt x="879" y="284"/>
                </a:lnTo>
                <a:lnTo>
                  <a:pt x="871" y="292"/>
                </a:lnTo>
                <a:lnTo>
                  <a:pt x="862" y="298"/>
                </a:lnTo>
                <a:lnTo>
                  <a:pt x="857" y="300"/>
                </a:lnTo>
                <a:lnTo>
                  <a:pt x="852" y="302"/>
                </a:lnTo>
                <a:lnTo>
                  <a:pt x="846" y="304"/>
                </a:lnTo>
                <a:lnTo>
                  <a:pt x="841" y="305"/>
                </a:lnTo>
                <a:lnTo>
                  <a:pt x="835" y="307"/>
                </a:lnTo>
                <a:lnTo>
                  <a:pt x="829" y="307"/>
                </a:lnTo>
                <a:lnTo>
                  <a:pt x="822" y="308"/>
                </a:lnTo>
                <a:lnTo>
                  <a:pt x="816" y="308"/>
                </a:lnTo>
                <a:lnTo>
                  <a:pt x="810" y="308"/>
                </a:lnTo>
                <a:lnTo>
                  <a:pt x="804" y="307"/>
                </a:lnTo>
                <a:lnTo>
                  <a:pt x="798" y="307"/>
                </a:lnTo>
                <a:lnTo>
                  <a:pt x="793" y="305"/>
                </a:lnTo>
                <a:lnTo>
                  <a:pt x="787" y="304"/>
                </a:lnTo>
                <a:lnTo>
                  <a:pt x="780" y="302"/>
                </a:lnTo>
                <a:lnTo>
                  <a:pt x="775" y="300"/>
                </a:lnTo>
                <a:lnTo>
                  <a:pt x="769" y="298"/>
                </a:lnTo>
                <a:lnTo>
                  <a:pt x="758" y="292"/>
                </a:lnTo>
                <a:lnTo>
                  <a:pt x="749" y="284"/>
                </a:lnTo>
                <a:lnTo>
                  <a:pt x="741" y="275"/>
                </a:lnTo>
                <a:lnTo>
                  <a:pt x="733" y="265"/>
                </a:lnTo>
                <a:lnTo>
                  <a:pt x="727" y="253"/>
                </a:lnTo>
                <a:lnTo>
                  <a:pt x="722" y="240"/>
                </a:lnTo>
                <a:lnTo>
                  <a:pt x="720" y="226"/>
                </a:lnTo>
                <a:lnTo>
                  <a:pt x="719" y="211"/>
                </a:lnTo>
                <a:close/>
                <a:moveTo>
                  <a:pt x="968" y="302"/>
                </a:moveTo>
                <a:lnTo>
                  <a:pt x="968" y="77"/>
                </a:lnTo>
                <a:lnTo>
                  <a:pt x="995" y="77"/>
                </a:lnTo>
                <a:lnTo>
                  <a:pt x="995" y="111"/>
                </a:lnTo>
                <a:lnTo>
                  <a:pt x="1000" y="101"/>
                </a:lnTo>
                <a:lnTo>
                  <a:pt x="1008" y="94"/>
                </a:lnTo>
                <a:lnTo>
                  <a:pt x="1015" y="87"/>
                </a:lnTo>
                <a:lnTo>
                  <a:pt x="1023" y="80"/>
                </a:lnTo>
                <a:lnTo>
                  <a:pt x="1033" y="77"/>
                </a:lnTo>
                <a:lnTo>
                  <a:pt x="1042" y="73"/>
                </a:lnTo>
                <a:lnTo>
                  <a:pt x="1054" y="72"/>
                </a:lnTo>
                <a:lnTo>
                  <a:pt x="1065" y="71"/>
                </a:lnTo>
                <a:lnTo>
                  <a:pt x="1065" y="103"/>
                </a:lnTo>
                <a:lnTo>
                  <a:pt x="1059" y="103"/>
                </a:lnTo>
                <a:lnTo>
                  <a:pt x="1054" y="104"/>
                </a:lnTo>
                <a:lnTo>
                  <a:pt x="1047" y="105"/>
                </a:lnTo>
                <a:lnTo>
                  <a:pt x="1041" y="108"/>
                </a:lnTo>
                <a:lnTo>
                  <a:pt x="1036" y="110"/>
                </a:lnTo>
                <a:lnTo>
                  <a:pt x="1030" y="113"/>
                </a:lnTo>
                <a:lnTo>
                  <a:pt x="1025" y="116"/>
                </a:lnTo>
                <a:lnTo>
                  <a:pt x="1020" y="120"/>
                </a:lnTo>
                <a:lnTo>
                  <a:pt x="1015" y="125"/>
                </a:lnTo>
                <a:lnTo>
                  <a:pt x="1010" y="130"/>
                </a:lnTo>
                <a:lnTo>
                  <a:pt x="1007" y="135"/>
                </a:lnTo>
                <a:lnTo>
                  <a:pt x="1004" y="140"/>
                </a:lnTo>
                <a:lnTo>
                  <a:pt x="1002" y="146"/>
                </a:lnTo>
                <a:lnTo>
                  <a:pt x="999" y="151"/>
                </a:lnTo>
                <a:lnTo>
                  <a:pt x="998" y="157"/>
                </a:lnTo>
                <a:lnTo>
                  <a:pt x="998" y="163"/>
                </a:lnTo>
                <a:lnTo>
                  <a:pt x="998" y="302"/>
                </a:lnTo>
                <a:lnTo>
                  <a:pt x="968" y="302"/>
                </a:lnTo>
                <a:close/>
                <a:moveTo>
                  <a:pt x="1086" y="192"/>
                </a:moveTo>
                <a:lnTo>
                  <a:pt x="1087" y="178"/>
                </a:lnTo>
                <a:lnTo>
                  <a:pt x="1088" y="166"/>
                </a:lnTo>
                <a:lnTo>
                  <a:pt x="1092" y="153"/>
                </a:lnTo>
                <a:lnTo>
                  <a:pt x="1096" y="142"/>
                </a:lnTo>
                <a:lnTo>
                  <a:pt x="1102" y="131"/>
                </a:lnTo>
                <a:lnTo>
                  <a:pt x="1108" y="121"/>
                </a:lnTo>
                <a:lnTo>
                  <a:pt x="1115" y="113"/>
                </a:lnTo>
                <a:lnTo>
                  <a:pt x="1123" y="104"/>
                </a:lnTo>
                <a:lnTo>
                  <a:pt x="1127" y="100"/>
                </a:lnTo>
                <a:lnTo>
                  <a:pt x="1132" y="96"/>
                </a:lnTo>
                <a:lnTo>
                  <a:pt x="1136" y="93"/>
                </a:lnTo>
                <a:lnTo>
                  <a:pt x="1141" y="89"/>
                </a:lnTo>
                <a:lnTo>
                  <a:pt x="1146" y="87"/>
                </a:lnTo>
                <a:lnTo>
                  <a:pt x="1151" y="84"/>
                </a:lnTo>
                <a:lnTo>
                  <a:pt x="1156" y="82"/>
                </a:lnTo>
                <a:lnTo>
                  <a:pt x="1161" y="79"/>
                </a:lnTo>
                <a:lnTo>
                  <a:pt x="1166" y="77"/>
                </a:lnTo>
                <a:lnTo>
                  <a:pt x="1172" y="75"/>
                </a:lnTo>
                <a:lnTo>
                  <a:pt x="1177" y="74"/>
                </a:lnTo>
                <a:lnTo>
                  <a:pt x="1183" y="73"/>
                </a:lnTo>
                <a:lnTo>
                  <a:pt x="1188" y="72"/>
                </a:lnTo>
                <a:lnTo>
                  <a:pt x="1193" y="71"/>
                </a:lnTo>
                <a:lnTo>
                  <a:pt x="1200" y="71"/>
                </a:lnTo>
                <a:lnTo>
                  <a:pt x="1204" y="71"/>
                </a:lnTo>
                <a:lnTo>
                  <a:pt x="1219" y="72"/>
                </a:lnTo>
                <a:lnTo>
                  <a:pt x="1233" y="74"/>
                </a:lnTo>
                <a:lnTo>
                  <a:pt x="1245" y="78"/>
                </a:lnTo>
                <a:lnTo>
                  <a:pt x="1256" y="83"/>
                </a:lnTo>
                <a:lnTo>
                  <a:pt x="1268" y="90"/>
                </a:lnTo>
                <a:lnTo>
                  <a:pt x="1276" y="98"/>
                </a:lnTo>
                <a:lnTo>
                  <a:pt x="1285" y="108"/>
                </a:lnTo>
                <a:lnTo>
                  <a:pt x="1292" y="119"/>
                </a:lnTo>
                <a:lnTo>
                  <a:pt x="1292" y="77"/>
                </a:lnTo>
                <a:lnTo>
                  <a:pt x="1321" y="77"/>
                </a:lnTo>
                <a:lnTo>
                  <a:pt x="1321" y="302"/>
                </a:lnTo>
                <a:lnTo>
                  <a:pt x="1292" y="302"/>
                </a:lnTo>
                <a:lnTo>
                  <a:pt x="1292" y="261"/>
                </a:lnTo>
                <a:lnTo>
                  <a:pt x="1289" y="267"/>
                </a:lnTo>
                <a:lnTo>
                  <a:pt x="1285" y="272"/>
                </a:lnTo>
                <a:lnTo>
                  <a:pt x="1281" y="277"/>
                </a:lnTo>
                <a:lnTo>
                  <a:pt x="1276" y="282"/>
                </a:lnTo>
                <a:lnTo>
                  <a:pt x="1271" y="286"/>
                </a:lnTo>
                <a:lnTo>
                  <a:pt x="1266" y="289"/>
                </a:lnTo>
                <a:lnTo>
                  <a:pt x="1261" y="293"/>
                </a:lnTo>
                <a:lnTo>
                  <a:pt x="1255" y="297"/>
                </a:lnTo>
                <a:lnTo>
                  <a:pt x="1249" y="299"/>
                </a:lnTo>
                <a:lnTo>
                  <a:pt x="1243" y="302"/>
                </a:lnTo>
                <a:lnTo>
                  <a:pt x="1237" y="303"/>
                </a:lnTo>
                <a:lnTo>
                  <a:pt x="1230" y="304"/>
                </a:lnTo>
                <a:lnTo>
                  <a:pt x="1223" y="305"/>
                </a:lnTo>
                <a:lnTo>
                  <a:pt x="1217" y="307"/>
                </a:lnTo>
                <a:lnTo>
                  <a:pt x="1209" y="308"/>
                </a:lnTo>
                <a:lnTo>
                  <a:pt x="1202" y="308"/>
                </a:lnTo>
                <a:lnTo>
                  <a:pt x="1197" y="308"/>
                </a:lnTo>
                <a:lnTo>
                  <a:pt x="1191" y="307"/>
                </a:lnTo>
                <a:lnTo>
                  <a:pt x="1186" y="305"/>
                </a:lnTo>
                <a:lnTo>
                  <a:pt x="1180" y="305"/>
                </a:lnTo>
                <a:lnTo>
                  <a:pt x="1175" y="304"/>
                </a:lnTo>
                <a:lnTo>
                  <a:pt x="1169" y="303"/>
                </a:lnTo>
                <a:lnTo>
                  <a:pt x="1164" y="300"/>
                </a:lnTo>
                <a:lnTo>
                  <a:pt x="1159" y="299"/>
                </a:lnTo>
                <a:lnTo>
                  <a:pt x="1154" y="297"/>
                </a:lnTo>
                <a:lnTo>
                  <a:pt x="1149" y="296"/>
                </a:lnTo>
                <a:lnTo>
                  <a:pt x="1144" y="293"/>
                </a:lnTo>
                <a:lnTo>
                  <a:pt x="1139" y="289"/>
                </a:lnTo>
                <a:lnTo>
                  <a:pt x="1134" y="287"/>
                </a:lnTo>
                <a:lnTo>
                  <a:pt x="1130" y="283"/>
                </a:lnTo>
                <a:lnTo>
                  <a:pt x="1125" y="279"/>
                </a:lnTo>
                <a:lnTo>
                  <a:pt x="1122" y="276"/>
                </a:lnTo>
                <a:lnTo>
                  <a:pt x="1114" y="268"/>
                </a:lnTo>
                <a:lnTo>
                  <a:pt x="1107" y="258"/>
                </a:lnTo>
                <a:lnTo>
                  <a:pt x="1101" y="250"/>
                </a:lnTo>
                <a:lnTo>
                  <a:pt x="1096" y="239"/>
                </a:lnTo>
                <a:lnTo>
                  <a:pt x="1092" y="228"/>
                </a:lnTo>
                <a:lnTo>
                  <a:pt x="1088" y="216"/>
                </a:lnTo>
                <a:lnTo>
                  <a:pt x="1087" y="204"/>
                </a:lnTo>
                <a:lnTo>
                  <a:pt x="1086" y="192"/>
                </a:lnTo>
                <a:close/>
                <a:moveTo>
                  <a:pt x="1115" y="184"/>
                </a:moveTo>
                <a:lnTo>
                  <a:pt x="1117" y="198"/>
                </a:lnTo>
                <a:lnTo>
                  <a:pt x="1118" y="210"/>
                </a:lnTo>
                <a:lnTo>
                  <a:pt x="1122" y="223"/>
                </a:lnTo>
                <a:lnTo>
                  <a:pt x="1127" y="234"/>
                </a:lnTo>
                <a:lnTo>
                  <a:pt x="1133" y="244"/>
                </a:lnTo>
                <a:lnTo>
                  <a:pt x="1141" y="253"/>
                </a:lnTo>
                <a:lnTo>
                  <a:pt x="1149" y="261"/>
                </a:lnTo>
                <a:lnTo>
                  <a:pt x="1159" y="267"/>
                </a:lnTo>
                <a:lnTo>
                  <a:pt x="1164" y="270"/>
                </a:lnTo>
                <a:lnTo>
                  <a:pt x="1169" y="273"/>
                </a:lnTo>
                <a:lnTo>
                  <a:pt x="1174" y="275"/>
                </a:lnTo>
                <a:lnTo>
                  <a:pt x="1180" y="277"/>
                </a:lnTo>
                <a:lnTo>
                  <a:pt x="1185" y="278"/>
                </a:lnTo>
                <a:lnTo>
                  <a:pt x="1190" y="278"/>
                </a:lnTo>
                <a:lnTo>
                  <a:pt x="1196" y="279"/>
                </a:lnTo>
                <a:lnTo>
                  <a:pt x="1201" y="279"/>
                </a:lnTo>
                <a:lnTo>
                  <a:pt x="1207" y="279"/>
                </a:lnTo>
                <a:lnTo>
                  <a:pt x="1213" y="278"/>
                </a:lnTo>
                <a:lnTo>
                  <a:pt x="1219" y="278"/>
                </a:lnTo>
                <a:lnTo>
                  <a:pt x="1225" y="277"/>
                </a:lnTo>
                <a:lnTo>
                  <a:pt x="1232" y="275"/>
                </a:lnTo>
                <a:lnTo>
                  <a:pt x="1237" y="273"/>
                </a:lnTo>
                <a:lnTo>
                  <a:pt x="1243" y="270"/>
                </a:lnTo>
                <a:lnTo>
                  <a:pt x="1248" y="267"/>
                </a:lnTo>
                <a:lnTo>
                  <a:pt x="1258" y="260"/>
                </a:lnTo>
                <a:lnTo>
                  <a:pt x="1266" y="252"/>
                </a:lnTo>
                <a:lnTo>
                  <a:pt x="1274" y="244"/>
                </a:lnTo>
                <a:lnTo>
                  <a:pt x="1280" y="234"/>
                </a:lnTo>
                <a:lnTo>
                  <a:pt x="1285" y="224"/>
                </a:lnTo>
                <a:lnTo>
                  <a:pt x="1289" y="213"/>
                </a:lnTo>
                <a:lnTo>
                  <a:pt x="1291" y="203"/>
                </a:lnTo>
                <a:lnTo>
                  <a:pt x="1292" y="192"/>
                </a:lnTo>
                <a:lnTo>
                  <a:pt x="1291" y="179"/>
                </a:lnTo>
                <a:lnTo>
                  <a:pt x="1290" y="167"/>
                </a:lnTo>
                <a:lnTo>
                  <a:pt x="1286" y="156"/>
                </a:lnTo>
                <a:lnTo>
                  <a:pt x="1280" y="146"/>
                </a:lnTo>
                <a:lnTo>
                  <a:pt x="1274" y="136"/>
                </a:lnTo>
                <a:lnTo>
                  <a:pt x="1266" y="127"/>
                </a:lnTo>
                <a:lnTo>
                  <a:pt x="1259" y="120"/>
                </a:lnTo>
                <a:lnTo>
                  <a:pt x="1249" y="114"/>
                </a:lnTo>
                <a:lnTo>
                  <a:pt x="1244" y="111"/>
                </a:lnTo>
                <a:lnTo>
                  <a:pt x="1239" y="108"/>
                </a:lnTo>
                <a:lnTo>
                  <a:pt x="1233" y="105"/>
                </a:lnTo>
                <a:lnTo>
                  <a:pt x="1228" y="104"/>
                </a:lnTo>
                <a:lnTo>
                  <a:pt x="1222" y="103"/>
                </a:lnTo>
                <a:lnTo>
                  <a:pt x="1217" y="101"/>
                </a:lnTo>
                <a:lnTo>
                  <a:pt x="1211" y="100"/>
                </a:lnTo>
                <a:lnTo>
                  <a:pt x="1206" y="100"/>
                </a:lnTo>
                <a:lnTo>
                  <a:pt x="1200" y="100"/>
                </a:lnTo>
                <a:lnTo>
                  <a:pt x="1193" y="101"/>
                </a:lnTo>
                <a:lnTo>
                  <a:pt x="1187" y="101"/>
                </a:lnTo>
                <a:lnTo>
                  <a:pt x="1181" y="103"/>
                </a:lnTo>
                <a:lnTo>
                  <a:pt x="1175" y="105"/>
                </a:lnTo>
                <a:lnTo>
                  <a:pt x="1170" y="106"/>
                </a:lnTo>
                <a:lnTo>
                  <a:pt x="1164" y="110"/>
                </a:lnTo>
                <a:lnTo>
                  <a:pt x="1159" y="113"/>
                </a:lnTo>
                <a:lnTo>
                  <a:pt x="1149" y="120"/>
                </a:lnTo>
                <a:lnTo>
                  <a:pt x="1140" y="127"/>
                </a:lnTo>
                <a:lnTo>
                  <a:pt x="1133" y="136"/>
                </a:lnTo>
                <a:lnTo>
                  <a:pt x="1127" y="146"/>
                </a:lnTo>
                <a:lnTo>
                  <a:pt x="1122" y="156"/>
                </a:lnTo>
                <a:lnTo>
                  <a:pt x="1118" y="166"/>
                </a:lnTo>
                <a:lnTo>
                  <a:pt x="1117" y="174"/>
                </a:lnTo>
                <a:lnTo>
                  <a:pt x="1115" y="184"/>
                </a:lnTo>
                <a:close/>
                <a:moveTo>
                  <a:pt x="1374" y="302"/>
                </a:moveTo>
                <a:lnTo>
                  <a:pt x="1374" y="0"/>
                </a:lnTo>
                <a:lnTo>
                  <a:pt x="1404" y="0"/>
                </a:lnTo>
                <a:lnTo>
                  <a:pt x="1404" y="302"/>
                </a:lnTo>
                <a:lnTo>
                  <a:pt x="1374" y="302"/>
                </a:lnTo>
                <a:close/>
                <a:moveTo>
                  <a:pt x="0" y="713"/>
                </a:moveTo>
                <a:lnTo>
                  <a:pt x="0" y="412"/>
                </a:lnTo>
                <a:lnTo>
                  <a:pt x="82" y="412"/>
                </a:lnTo>
                <a:lnTo>
                  <a:pt x="90" y="412"/>
                </a:lnTo>
                <a:lnTo>
                  <a:pt x="99" y="412"/>
                </a:lnTo>
                <a:lnTo>
                  <a:pt x="108" y="413"/>
                </a:lnTo>
                <a:lnTo>
                  <a:pt x="116" y="414"/>
                </a:lnTo>
                <a:lnTo>
                  <a:pt x="124" y="415"/>
                </a:lnTo>
                <a:lnTo>
                  <a:pt x="131" y="417"/>
                </a:lnTo>
                <a:lnTo>
                  <a:pt x="137" y="418"/>
                </a:lnTo>
                <a:lnTo>
                  <a:pt x="144" y="420"/>
                </a:lnTo>
                <a:lnTo>
                  <a:pt x="150" y="423"/>
                </a:lnTo>
                <a:lnTo>
                  <a:pt x="155" y="425"/>
                </a:lnTo>
                <a:lnTo>
                  <a:pt x="160" y="428"/>
                </a:lnTo>
                <a:lnTo>
                  <a:pt x="165" y="430"/>
                </a:lnTo>
                <a:lnTo>
                  <a:pt x="170" y="434"/>
                </a:lnTo>
                <a:lnTo>
                  <a:pt x="173" y="436"/>
                </a:lnTo>
                <a:lnTo>
                  <a:pt x="177" y="439"/>
                </a:lnTo>
                <a:lnTo>
                  <a:pt x="181" y="443"/>
                </a:lnTo>
                <a:lnTo>
                  <a:pt x="187" y="449"/>
                </a:lnTo>
                <a:lnTo>
                  <a:pt x="192" y="456"/>
                </a:lnTo>
                <a:lnTo>
                  <a:pt x="196" y="464"/>
                </a:lnTo>
                <a:lnTo>
                  <a:pt x="199" y="471"/>
                </a:lnTo>
                <a:lnTo>
                  <a:pt x="200" y="480"/>
                </a:lnTo>
                <a:lnTo>
                  <a:pt x="203" y="487"/>
                </a:lnTo>
                <a:lnTo>
                  <a:pt x="204" y="496"/>
                </a:lnTo>
                <a:lnTo>
                  <a:pt x="205" y="504"/>
                </a:lnTo>
                <a:lnTo>
                  <a:pt x="204" y="517"/>
                </a:lnTo>
                <a:lnTo>
                  <a:pt x="203" y="528"/>
                </a:lnTo>
                <a:lnTo>
                  <a:pt x="199" y="540"/>
                </a:lnTo>
                <a:lnTo>
                  <a:pt x="194" y="551"/>
                </a:lnTo>
                <a:lnTo>
                  <a:pt x="188" y="561"/>
                </a:lnTo>
                <a:lnTo>
                  <a:pt x="181" y="570"/>
                </a:lnTo>
                <a:lnTo>
                  <a:pt x="172" y="579"/>
                </a:lnTo>
                <a:lnTo>
                  <a:pt x="162" y="586"/>
                </a:lnTo>
                <a:lnTo>
                  <a:pt x="157" y="589"/>
                </a:lnTo>
                <a:lnTo>
                  <a:pt x="151" y="591"/>
                </a:lnTo>
                <a:lnTo>
                  <a:pt x="146" y="593"/>
                </a:lnTo>
                <a:lnTo>
                  <a:pt x="140" y="595"/>
                </a:lnTo>
                <a:lnTo>
                  <a:pt x="135" y="596"/>
                </a:lnTo>
                <a:lnTo>
                  <a:pt x="129" y="597"/>
                </a:lnTo>
                <a:lnTo>
                  <a:pt x="123" y="598"/>
                </a:lnTo>
                <a:lnTo>
                  <a:pt x="116" y="598"/>
                </a:lnTo>
                <a:lnTo>
                  <a:pt x="202" y="713"/>
                </a:lnTo>
                <a:lnTo>
                  <a:pt x="165" y="713"/>
                </a:lnTo>
                <a:lnTo>
                  <a:pt x="58" y="576"/>
                </a:lnTo>
                <a:lnTo>
                  <a:pt x="84" y="576"/>
                </a:lnTo>
                <a:lnTo>
                  <a:pt x="92" y="576"/>
                </a:lnTo>
                <a:lnTo>
                  <a:pt x="98" y="575"/>
                </a:lnTo>
                <a:lnTo>
                  <a:pt x="104" y="575"/>
                </a:lnTo>
                <a:lnTo>
                  <a:pt x="110" y="574"/>
                </a:lnTo>
                <a:lnTo>
                  <a:pt x="116" y="572"/>
                </a:lnTo>
                <a:lnTo>
                  <a:pt x="123" y="571"/>
                </a:lnTo>
                <a:lnTo>
                  <a:pt x="128" y="569"/>
                </a:lnTo>
                <a:lnTo>
                  <a:pt x="134" y="568"/>
                </a:lnTo>
                <a:lnTo>
                  <a:pt x="144" y="563"/>
                </a:lnTo>
                <a:lnTo>
                  <a:pt x="151" y="558"/>
                </a:lnTo>
                <a:lnTo>
                  <a:pt x="158" y="551"/>
                </a:lnTo>
                <a:lnTo>
                  <a:pt x="165" y="544"/>
                </a:lnTo>
                <a:lnTo>
                  <a:pt x="171" y="537"/>
                </a:lnTo>
                <a:lnTo>
                  <a:pt x="174" y="527"/>
                </a:lnTo>
                <a:lnTo>
                  <a:pt x="176" y="518"/>
                </a:lnTo>
                <a:lnTo>
                  <a:pt x="177" y="507"/>
                </a:lnTo>
                <a:lnTo>
                  <a:pt x="176" y="497"/>
                </a:lnTo>
                <a:lnTo>
                  <a:pt x="173" y="487"/>
                </a:lnTo>
                <a:lnTo>
                  <a:pt x="170" y="479"/>
                </a:lnTo>
                <a:lnTo>
                  <a:pt x="165" y="470"/>
                </a:lnTo>
                <a:lnTo>
                  <a:pt x="158" y="462"/>
                </a:lnTo>
                <a:lnTo>
                  <a:pt x="151" y="455"/>
                </a:lnTo>
                <a:lnTo>
                  <a:pt x="142" y="450"/>
                </a:lnTo>
                <a:lnTo>
                  <a:pt x="132" y="445"/>
                </a:lnTo>
                <a:lnTo>
                  <a:pt x="128" y="444"/>
                </a:lnTo>
                <a:lnTo>
                  <a:pt x="123" y="441"/>
                </a:lnTo>
                <a:lnTo>
                  <a:pt x="118" y="440"/>
                </a:lnTo>
                <a:lnTo>
                  <a:pt x="111" y="439"/>
                </a:lnTo>
                <a:lnTo>
                  <a:pt x="106" y="439"/>
                </a:lnTo>
                <a:lnTo>
                  <a:pt x="102" y="438"/>
                </a:lnTo>
                <a:lnTo>
                  <a:pt x="95" y="438"/>
                </a:lnTo>
                <a:lnTo>
                  <a:pt x="90" y="438"/>
                </a:lnTo>
                <a:lnTo>
                  <a:pt x="29" y="438"/>
                </a:lnTo>
                <a:lnTo>
                  <a:pt x="29" y="713"/>
                </a:lnTo>
                <a:lnTo>
                  <a:pt x="0" y="713"/>
                </a:lnTo>
                <a:close/>
              </a:path>
            </a:pathLst>
          </a:custGeom>
          <a:solidFill>
            <a:srgbClr val="000000"/>
          </a:solidFill>
          <a:ln w="3175">
            <a:solidFill>
              <a:schemeClr val="tx1"/>
            </a:solidFill>
            <a:round/>
            <a:headEnd/>
            <a:tailEnd/>
          </a:ln>
        </p:spPr>
        <p:txBody>
          <a:bodyPr lIns="82058" tIns="41029" rIns="82058" bIns="41029"/>
          <a:lstStyle/>
          <a:p>
            <a:endParaRPr lang="en-US"/>
          </a:p>
        </p:txBody>
      </p:sp>
      <p:sp>
        <p:nvSpPr>
          <p:cNvPr id="6154" name="Freeform 13"/>
          <p:cNvSpPr>
            <a:spLocks noEditPoints="1"/>
          </p:cNvSpPr>
          <p:nvPr/>
        </p:nvSpPr>
        <p:spPr bwMode="auto">
          <a:xfrm>
            <a:off x="1385455" y="5715000"/>
            <a:ext cx="1249795" cy="166688"/>
          </a:xfrm>
          <a:custGeom>
            <a:avLst/>
            <a:gdLst>
              <a:gd name="T0" fmla="*/ 70 w 1733"/>
              <a:gd name="T1" fmla="*/ 11 h 238"/>
              <a:gd name="T2" fmla="*/ 165 w 1733"/>
              <a:gd name="T3" fmla="*/ 11 h 238"/>
              <a:gd name="T4" fmla="*/ 32 w 1733"/>
              <a:gd name="T5" fmla="*/ 141 h 238"/>
              <a:gd name="T6" fmla="*/ 123 w 1733"/>
              <a:gd name="T7" fmla="*/ 209 h 238"/>
              <a:gd name="T8" fmla="*/ 198 w 1733"/>
              <a:gd name="T9" fmla="*/ 202 h 238"/>
              <a:gd name="T10" fmla="*/ 113 w 1733"/>
              <a:gd name="T11" fmla="*/ 238 h 238"/>
              <a:gd name="T12" fmla="*/ 16 w 1733"/>
              <a:gd name="T13" fmla="*/ 181 h 238"/>
              <a:gd name="T14" fmla="*/ 143 w 1733"/>
              <a:gd name="T15" fmla="*/ 34 h 238"/>
              <a:gd name="T16" fmla="*/ 46 w 1733"/>
              <a:gd name="T17" fmla="*/ 66 h 238"/>
              <a:gd name="T18" fmla="*/ 280 w 1733"/>
              <a:gd name="T19" fmla="*/ 22 h 238"/>
              <a:gd name="T20" fmla="*/ 375 w 1733"/>
              <a:gd name="T21" fmla="*/ 19 h 238"/>
              <a:gd name="T22" fmla="*/ 327 w 1733"/>
              <a:gd name="T23" fmla="*/ 30 h 238"/>
              <a:gd name="T24" fmla="*/ 296 w 1733"/>
              <a:gd name="T25" fmla="*/ 73 h 238"/>
              <a:gd name="T26" fmla="*/ 396 w 1733"/>
              <a:gd name="T27" fmla="*/ 166 h 238"/>
              <a:gd name="T28" fmla="*/ 326 w 1733"/>
              <a:gd name="T29" fmla="*/ 238 h 238"/>
              <a:gd name="T30" fmla="*/ 293 w 1733"/>
              <a:gd name="T31" fmla="*/ 193 h 238"/>
              <a:gd name="T32" fmla="*/ 361 w 1733"/>
              <a:gd name="T33" fmla="*/ 152 h 238"/>
              <a:gd name="T34" fmla="*/ 267 w 1733"/>
              <a:gd name="T35" fmla="*/ 84 h 238"/>
              <a:gd name="T36" fmla="*/ 489 w 1733"/>
              <a:gd name="T37" fmla="*/ 15 h 238"/>
              <a:gd name="T38" fmla="*/ 585 w 1733"/>
              <a:gd name="T39" fmla="*/ 9 h 238"/>
              <a:gd name="T40" fmla="*/ 659 w 1733"/>
              <a:gd name="T41" fmla="*/ 110 h 238"/>
              <a:gd name="T42" fmla="*/ 616 w 1733"/>
              <a:gd name="T43" fmla="*/ 210 h 238"/>
              <a:gd name="T44" fmla="*/ 530 w 1733"/>
              <a:gd name="T45" fmla="*/ 236 h 238"/>
              <a:gd name="T46" fmla="*/ 433 w 1733"/>
              <a:gd name="T47" fmla="*/ 151 h 238"/>
              <a:gd name="T48" fmla="*/ 528 w 1733"/>
              <a:gd name="T49" fmla="*/ 207 h 238"/>
              <a:gd name="T50" fmla="*/ 623 w 1733"/>
              <a:gd name="T51" fmla="*/ 156 h 238"/>
              <a:gd name="T52" fmla="*/ 569 w 1733"/>
              <a:gd name="T53" fmla="*/ 34 h 238"/>
              <a:gd name="T54" fmla="*/ 464 w 1733"/>
              <a:gd name="T55" fmla="*/ 82 h 238"/>
              <a:gd name="T56" fmla="*/ 783 w 1733"/>
              <a:gd name="T57" fmla="*/ 207 h 238"/>
              <a:gd name="T58" fmla="*/ 874 w 1733"/>
              <a:gd name="T59" fmla="*/ 6 h 238"/>
              <a:gd name="T60" fmla="*/ 802 w 1733"/>
              <a:gd name="T61" fmla="*/ 238 h 238"/>
              <a:gd name="T62" fmla="*/ 704 w 1733"/>
              <a:gd name="T63" fmla="*/ 141 h 238"/>
              <a:gd name="T64" fmla="*/ 1033 w 1733"/>
              <a:gd name="T65" fmla="*/ 35 h 238"/>
              <a:gd name="T66" fmla="*/ 1072 w 1733"/>
              <a:gd name="T67" fmla="*/ 119 h 238"/>
              <a:gd name="T68" fmla="*/ 1145 w 1733"/>
              <a:gd name="T69" fmla="*/ 10 h 238"/>
              <a:gd name="T70" fmla="*/ 1257 w 1733"/>
              <a:gd name="T71" fmla="*/ 19 h 238"/>
              <a:gd name="T72" fmla="*/ 1218 w 1733"/>
              <a:gd name="T73" fmla="*/ 35 h 238"/>
              <a:gd name="T74" fmla="*/ 1117 w 1733"/>
              <a:gd name="T75" fmla="*/ 67 h 238"/>
              <a:gd name="T76" fmla="*/ 1160 w 1733"/>
              <a:gd name="T77" fmla="*/ 204 h 238"/>
              <a:gd name="T78" fmla="*/ 1263 w 1733"/>
              <a:gd name="T79" fmla="*/ 176 h 238"/>
              <a:gd name="T80" fmla="*/ 1159 w 1733"/>
              <a:gd name="T81" fmla="*/ 233 h 238"/>
              <a:gd name="T82" fmla="*/ 1074 w 1733"/>
              <a:gd name="T83" fmla="*/ 145 h 238"/>
              <a:gd name="T84" fmla="*/ 1353 w 1733"/>
              <a:gd name="T85" fmla="*/ 58 h 238"/>
              <a:gd name="T86" fmla="*/ 1437 w 1733"/>
              <a:gd name="T87" fmla="*/ 1 h 238"/>
              <a:gd name="T88" fmla="*/ 1537 w 1733"/>
              <a:gd name="T89" fmla="*/ 37 h 238"/>
              <a:gd name="T90" fmla="*/ 1406 w 1733"/>
              <a:gd name="T91" fmla="*/ 196 h 238"/>
              <a:gd name="T92" fmla="*/ 1508 w 1733"/>
              <a:gd name="T93" fmla="*/ 189 h 238"/>
              <a:gd name="T94" fmla="*/ 1506 w 1733"/>
              <a:gd name="T95" fmla="*/ 225 h 238"/>
              <a:gd name="T96" fmla="*/ 1407 w 1733"/>
              <a:gd name="T97" fmla="*/ 229 h 238"/>
              <a:gd name="T98" fmla="*/ 1537 w 1733"/>
              <a:gd name="T99" fmla="*/ 94 h 238"/>
              <a:gd name="T100" fmla="*/ 1446 w 1733"/>
              <a:gd name="T101" fmla="*/ 30 h 238"/>
              <a:gd name="T102" fmla="*/ 1540 w 1733"/>
              <a:gd name="T103" fmla="*/ 103 h 238"/>
              <a:gd name="T104" fmla="*/ 1657 w 1733"/>
              <a:gd name="T105" fmla="*/ 0 h 238"/>
              <a:gd name="T106" fmla="*/ 1728 w 1733"/>
              <a:gd name="T107" fmla="*/ 53 h 238"/>
              <a:gd name="T108" fmla="*/ 1632 w 1733"/>
              <a:gd name="T109" fmla="*/ 47 h 238"/>
              <a:gd name="T110" fmla="*/ 1672 w 1733"/>
              <a:gd name="T111" fmla="*/ 99 h 238"/>
              <a:gd name="T112" fmla="*/ 1726 w 1733"/>
              <a:gd name="T113" fmla="*/ 197 h 238"/>
              <a:gd name="T114" fmla="*/ 1613 w 1733"/>
              <a:gd name="T115" fmla="*/ 218 h 238"/>
              <a:gd name="T116" fmla="*/ 1672 w 1733"/>
              <a:gd name="T117" fmla="*/ 212 h 238"/>
              <a:gd name="T118" fmla="*/ 1661 w 1733"/>
              <a:gd name="T119" fmla="*/ 128 h 2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33"/>
              <a:gd name="T181" fmla="*/ 0 h 238"/>
              <a:gd name="T182" fmla="*/ 1733 w 1733"/>
              <a:gd name="T183" fmla="*/ 238 h 2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33" h="238">
                <a:moveTo>
                  <a:pt x="0" y="119"/>
                </a:moveTo>
                <a:lnTo>
                  <a:pt x="2" y="105"/>
                </a:lnTo>
                <a:lnTo>
                  <a:pt x="3" y="93"/>
                </a:lnTo>
                <a:lnTo>
                  <a:pt x="6" y="81"/>
                </a:lnTo>
                <a:lnTo>
                  <a:pt x="11" y="69"/>
                </a:lnTo>
                <a:lnTo>
                  <a:pt x="16" y="58"/>
                </a:lnTo>
                <a:lnTo>
                  <a:pt x="23" y="48"/>
                </a:lnTo>
                <a:lnTo>
                  <a:pt x="30" y="40"/>
                </a:lnTo>
                <a:lnTo>
                  <a:pt x="37" y="32"/>
                </a:lnTo>
                <a:lnTo>
                  <a:pt x="41" y="29"/>
                </a:lnTo>
                <a:lnTo>
                  <a:pt x="46" y="25"/>
                </a:lnTo>
                <a:lnTo>
                  <a:pt x="51" y="22"/>
                </a:lnTo>
                <a:lnTo>
                  <a:pt x="55" y="19"/>
                </a:lnTo>
                <a:lnTo>
                  <a:pt x="60" y="16"/>
                </a:lnTo>
                <a:lnTo>
                  <a:pt x="65" y="14"/>
                </a:lnTo>
                <a:lnTo>
                  <a:pt x="70" y="11"/>
                </a:lnTo>
                <a:lnTo>
                  <a:pt x="75" y="9"/>
                </a:lnTo>
                <a:lnTo>
                  <a:pt x="79" y="8"/>
                </a:lnTo>
                <a:lnTo>
                  <a:pt x="84" y="5"/>
                </a:lnTo>
                <a:lnTo>
                  <a:pt x="89" y="4"/>
                </a:lnTo>
                <a:lnTo>
                  <a:pt x="96" y="3"/>
                </a:lnTo>
                <a:lnTo>
                  <a:pt x="100" y="1"/>
                </a:lnTo>
                <a:lnTo>
                  <a:pt x="105" y="1"/>
                </a:lnTo>
                <a:lnTo>
                  <a:pt x="110" y="0"/>
                </a:lnTo>
                <a:lnTo>
                  <a:pt x="115" y="0"/>
                </a:lnTo>
                <a:lnTo>
                  <a:pt x="123" y="0"/>
                </a:lnTo>
                <a:lnTo>
                  <a:pt x="130" y="1"/>
                </a:lnTo>
                <a:lnTo>
                  <a:pt x="138" y="3"/>
                </a:lnTo>
                <a:lnTo>
                  <a:pt x="144" y="4"/>
                </a:lnTo>
                <a:lnTo>
                  <a:pt x="151" y="5"/>
                </a:lnTo>
                <a:lnTo>
                  <a:pt x="157" y="8"/>
                </a:lnTo>
                <a:lnTo>
                  <a:pt x="165" y="11"/>
                </a:lnTo>
                <a:lnTo>
                  <a:pt x="171" y="14"/>
                </a:lnTo>
                <a:lnTo>
                  <a:pt x="177" y="18"/>
                </a:lnTo>
                <a:lnTo>
                  <a:pt x="185" y="22"/>
                </a:lnTo>
                <a:lnTo>
                  <a:pt x="189" y="26"/>
                </a:lnTo>
                <a:lnTo>
                  <a:pt x="196" y="31"/>
                </a:lnTo>
                <a:lnTo>
                  <a:pt x="201" y="37"/>
                </a:lnTo>
                <a:lnTo>
                  <a:pt x="206" y="43"/>
                </a:lnTo>
                <a:lnTo>
                  <a:pt x="211" y="50"/>
                </a:lnTo>
                <a:lnTo>
                  <a:pt x="215" y="57"/>
                </a:lnTo>
                <a:lnTo>
                  <a:pt x="223" y="72"/>
                </a:lnTo>
                <a:lnTo>
                  <a:pt x="228" y="88"/>
                </a:lnTo>
                <a:lnTo>
                  <a:pt x="230" y="105"/>
                </a:lnTo>
                <a:lnTo>
                  <a:pt x="232" y="124"/>
                </a:lnTo>
                <a:lnTo>
                  <a:pt x="232" y="129"/>
                </a:lnTo>
                <a:lnTo>
                  <a:pt x="30" y="129"/>
                </a:lnTo>
                <a:lnTo>
                  <a:pt x="32" y="141"/>
                </a:lnTo>
                <a:lnTo>
                  <a:pt x="36" y="152"/>
                </a:lnTo>
                <a:lnTo>
                  <a:pt x="40" y="163"/>
                </a:lnTo>
                <a:lnTo>
                  <a:pt x="46" y="173"/>
                </a:lnTo>
                <a:lnTo>
                  <a:pt x="53" y="182"/>
                </a:lnTo>
                <a:lnTo>
                  <a:pt x="61" y="189"/>
                </a:lnTo>
                <a:lnTo>
                  <a:pt x="70" y="196"/>
                </a:lnTo>
                <a:lnTo>
                  <a:pt x="78" y="201"/>
                </a:lnTo>
                <a:lnTo>
                  <a:pt x="83" y="203"/>
                </a:lnTo>
                <a:lnTo>
                  <a:pt x="88" y="204"/>
                </a:lnTo>
                <a:lnTo>
                  <a:pt x="92" y="205"/>
                </a:lnTo>
                <a:lnTo>
                  <a:pt x="97" y="207"/>
                </a:lnTo>
                <a:lnTo>
                  <a:pt x="102" y="208"/>
                </a:lnTo>
                <a:lnTo>
                  <a:pt x="107" y="209"/>
                </a:lnTo>
                <a:lnTo>
                  <a:pt x="110" y="209"/>
                </a:lnTo>
                <a:lnTo>
                  <a:pt x="115" y="209"/>
                </a:lnTo>
                <a:lnTo>
                  <a:pt x="123" y="209"/>
                </a:lnTo>
                <a:lnTo>
                  <a:pt x="131" y="208"/>
                </a:lnTo>
                <a:lnTo>
                  <a:pt x="139" y="205"/>
                </a:lnTo>
                <a:lnTo>
                  <a:pt x="147" y="203"/>
                </a:lnTo>
                <a:lnTo>
                  <a:pt x="156" y="199"/>
                </a:lnTo>
                <a:lnTo>
                  <a:pt x="164" y="194"/>
                </a:lnTo>
                <a:lnTo>
                  <a:pt x="171" y="189"/>
                </a:lnTo>
                <a:lnTo>
                  <a:pt x="177" y="183"/>
                </a:lnTo>
                <a:lnTo>
                  <a:pt x="183" y="177"/>
                </a:lnTo>
                <a:lnTo>
                  <a:pt x="188" y="171"/>
                </a:lnTo>
                <a:lnTo>
                  <a:pt x="192" y="165"/>
                </a:lnTo>
                <a:lnTo>
                  <a:pt x="194" y="157"/>
                </a:lnTo>
                <a:lnTo>
                  <a:pt x="225" y="157"/>
                </a:lnTo>
                <a:lnTo>
                  <a:pt x="220" y="170"/>
                </a:lnTo>
                <a:lnTo>
                  <a:pt x="214" y="182"/>
                </a:lnTo>
                <a:lnTo>
                  <a:pt x="207" y="193"/>
                </a:lnTo>
                <a:lnTo>
                  <a:pt x="198" y="202"/>
                </a:lnTo>
                <a:lnTo>
                  <a:pt x="194" y="207"/>
                </a:lnTo>
                <a:lnTo>
                  <a:pt x="189" y="210"/>
                </a:lnTo>
                <a:lnTo>
                  <a:pt x="185" y="214"/>
                </a:lnTo>
                <a:lnTo>
                  <a:pt x="180" y="218"/>
                </a:lnTo>
                <a:lnTo>
                  <a:pt x="175" y="222"/>
                </a:lnTo>
                <a:lnTo>
                  <a:pt x="170" y="225"/>
                </a:lnTo>
                <a:lnTo>
                  <a:pt x="164" y="228"/>
                </a:lnTo>
                <a:lnTo>
                  <a:pt x="159" y="230"/>
                </a:lnTo>
                <a:lnTo>
                  <a:pt x="152" y="231"/>
                </a:lnTo>
                <a:lnTo>
                  <a:pt x="147" y="233"/>
                </a:lnTo>
                <a:lnTo>
                  <a:pt x="141" y="234"/>
                </a:lnTo>
                <a:lnTo>
                  <a:pt x="136" y="235"/>
                </a:lnTo>
                <a:lnTo>
                  <a:pt x="130" y="236"/>
                </a:lnTo>
                <a:lnTo>
                  <a:pt x="125" y="236"/>
                </a:lnTo>
                <a:lnTo>
                  <a:pt x="119" y="238"/>
                </a:lnTo>
                <a:lnTo>
                  <a:pt x="113" y="238"/>
                </a:lnTo>
                <a:lnTo>
                  <a:pt x="105" y="236"/>
                </a:lnTo>
                <a:lnTo>
                  <a:pt x="98" y="236"/>
                </a:lnTo>
                <a:lnTo>
                  <a:pt x="91" y="235"/>
                </a:lnTo>
                <a:lnTo>
                  <a:pt x="84" y="233"/>
                </a:lnTo>
                <a:lnTo>
                  <a:pt x="77" y="231"/>
                </a:lnTo>
                <a:lnTo>
                  <a:pt x="71" y="229"/>
                </a:lnTo>
                <a:lnTo>
                  <a:pt x="63" y="225"/>
                </a:lnTo>
                <a:lnTo>
                  <a:pt x="57" y="223"/>
                </a:lnTo>
                <a:lnTo>
                  <a:pt x="51" y="219"/>
                </a:lnTo>
                <a:lnTo>
                  <a:pt x="45" y="214"/>
                </a:lnTo>
                <a:lnTo>
                  <a:pt x="40" y="209"/>
                </a:lnTo>
                <a:lnTo>
                  <a:pt x="34" y="204"/>
                </a:lnTo>
                <a:lnTo>
                  <a:pt x="29" y="199"/>
                </a:lnTo>
                <a:lnTo>
                  <a:pt x="25" y="193"/>
                </a:lnTo>
                <a:lnTo>
                  <a:pt x="20" y="187"/>
                </a:lnTo>
                <a:lnTo>
                  <a:pt x="16" y="181"/>
                </a:lnTo>
                <a:lnTo>
                  <a:pt x="9" y="166"/>
                </a:lnTo>
                <a:lnTo>
                  <a:pt x="4" y="151"/>
                </a:lnTo>
                <a:lnTo>
                  <a:pt x="2" y="135"/>
                </a:lnTo>
                <a:lnTo>
                  <a:pt x="0" y="119"/>
                </a:lnTo>
                <a:close/>
                <a:moveTo>
                  <a:pt x="203" y="103"/>
                </a:moveTo>
                <a:lnTo>
                  <a:pt x="201" y="94"/>
                </a:lnTo>
                <a:lnTo>
                  <a:pt x="197" y="84"/>
                </a:lnTo>
                <a:lnTo>
                  <a:pt x="192" y="76"/>
                </a:lnTo>
                <a:lnTo>
                  <a:pt x="187" y="67"/>
                </a:lnTo>
                <a:lnTo>
                  <a:pt x="181" y="58"/>
                </a:lnTo>
                <a:lnTo>
                  <a:pt x="173" y="51"/>
                </a:lnTo>
                <a:lnTo>
                  <a:pt x="165" y="45"/>
                </a:lnTo>
                <a:lnTo>
                  <a:pt x="156" y="40"/>
                </a:lnTo>
                <a:lnTo>
                  <a:pt x="151" y="37"/>
                </a:lnTo>
                <a:lnTo>
                  <a:pt x="146" y="35"/>
                </a:lnTo>
                <a:lnTo>
                  <a:pt x="143" y="34"/>
                </a:lnTo>
                <a:lnTo>
                  <a:pt x="138" y="32"/>
                </a:lnTo>
                <a:lnTo>
                  <a:pt x="133" y="31"/>
                </a:lnTo>
                <a:lnTo>
                  <a:pt x="128" y="30"/>
                </a:lnTo>
                <a:lnTo>
                  <a:pt x="121" y="30"/>
                </a:lnTo>
                <a:lnTo>
                  <a:pt x="117" y="30"/>
                </a:lnTo>
                <a:lnTo>
                  <a:pt x="109" y="30"/>
                </a:lnTo>
                <a:lnTo>
                  <a:pt x="103" y="31"/>
                </a:lnTo>
                <a:lnTo>
                  <a:pt x="97" y="31"/>
                </a:lnTo>
                <a:lnTo>
                  <a:pt x="91" y="32"/>
                </a:lnTo>
                <a:lnTo>
                  <a:pt x="84" y="35"/>
                </a:lnTo>
                <a:lnTo>
                  <a:pt x="79" y="37"/>
                </a:lnTo>
                <a:lnTo>
                  <a:pt x="73" y="40"/>
                </a:lnTo>
                <a:lnTo>
                  <a:pt x="68" y="43"/>
                </a:lnTo>
                <a:lnTo>
                  <a:pt x="60" y="51"/>
                </a:lnTo>
                <a:lnTo>
                  <a:pt x="52" y="58"/>
                </a:lnTo>
                <a:lnTo>
                  <a:pt x="46" y="66"/>
                </a:lnTo>
                <a:lnTo>
                  <a:pt x="41" y="74"/>
                </a:lnTo>
                <a:lnTo>
                  <a:pt x="37" y="83"/>
                </a:lnTo>
                <a:lnTo>
                  <a:pt x="34" y="90"/>
                </a:lnTo>
                <a:lnTo>
                  <a:pt x="31" y="97"/>
                </a:lnTo>
                <a:lnTo>
                  <a:pt x="30" y="103"/>
                </a:lnTo>
                <a:lnTo>
                  <a:pt x="203" y="103"/>
                </a:lnTo>
                <a:close/>
                <a:moveTo>
                  <a:pt x="265" y="73"/>
                </a:moveTo>
                <a:lnTo>
                  <a:pt x="265" y="71"/>
                </a:lnTo>
                <a:lnTo>
                  <a:pt x="265" y="68"/>
                </a:lnTo>
                <a:lnTo>
                  <a:pt x="265" y="66"/>
                </a:lnTo>
                <a:lnTo>
                  <a:pt x="265" y="63"/>
                </a:lnTo>
                <a:lnTo>
                  <a:pt x="265" y="53"/>
                </a:lnTo>
                <a:lnTo>
                  <a:pt x="267" y="45"/>
                </a:lnTo>
                <a:lnTo>
                  <a:pt x="270" y="36"/>
                </a:lnTo>
                <a:lnTo>
                  <a:pt x="274" y="29"/>
                </a:lnTo>
                <a:lnTo>
                  <a:pt x="280" y="22"/>
                </a:lnTo>
                <a:lnTo>
                  <a:pt x="285" y="16"/>
                </a:lnTo>
                <a:lnTo>
                  <a:pt x="291" y="11"/>
                </a:lnTo>
                <a:lnTo>
                  <a:pt x="298" y="8"/>
                </a:lnTo>
                <a:lnTo>
                  <a:pt x="306" y="4"/>
                </a:lnTo>
                <a:lnTo>
                  <a:pt x="313" y="1"/>
                </a:lnTo>
                <a:lnTo>
                  <a:pt x="321" y="0"/>
                </a:lnTo>
                <a:lnTo>
                  <a:pt x="327" y="0"/>
                </a:lnTo>
                <a:lnTo>
                  <a:pt x="333" y="0"/>
                </a:lnTo>
                <a:lnTo>
                  <a:pt x="338" y="1"/>
                </a:lnTo>
                <a:lnTo>
                  <a:pt x="344" y="3"/>
                </a:lnTo>
                <a:lnTo>
                  <a:pt x="349" y="4"/>
                </a:lnTo>
                <a:lnTo>
                  <a:pt x="354" y="6"/>
                </a:lnTo>
                <a:lnTo>
                  <a:pt x="360" y="9"/>
                </a:lnTo>
                <a:lnTo>
                  <a:pt x="365" y="11"/>
                </a:lnTo>
                <a:lnTo>
                  <a:pt x="370" y="15"/>
                </a:lnTo>
                <a:lnTo>
                  <a:pt x="375" y="19"/>
                </a:lnTo>
                <a:lnTo>
                  <a:pt x="379" y="24"/>
                </a:lnTo>
                <a:lnTo>
                  <a:pt x="382" y="30"/>
                </a:lnTo>
                <a:lnTo>
                  <a:pt x="385" y="35"/>
                </a:lnTo>
                <a:lnTo>
                  <a:pt x="387" y="41"/>
                </a:lnTo>
                <a:lnTo>
                  <a:pt x="390" y="47"/>
                </a:lnTo>
                <a:lnTo>
                  <a:pt x="391" y="53"/>
                </a:lnTo>
                <a:lnTo>
                  <a:pt x="391" y="61"/>
                </a:lnTo>
                <a:lnTo>
                  <a:pt x="361" y="61"/>
                </a:lnTo>
                <a:lnTo>
                  <a:pt x="360" y="53"/>
                </a:lnTo>
                <a:lnTo>
                  <a:pt x="359" y="47"/>
                </a:lnTo>
                <a:lnTo>
                  <a:pt x="355" y="41"/>
                </a:lnTo>
                <a:lnTo>
                  <a:pt x="351" y="37"/>
                </a:lnTo>
                <a:lnTo>
                  <a:pt x="345" y="34"/>
                </a:lnTo>
                <a:lnTo>
                  <a:pt x="340" y="31"/>
                </a:lnTo>
                <a:lnTo>
                  <a:pt x="334" y="30"/>
                </a:lnTo>
                <a:lnTo>
                  <a:pt x="327" y="30"/>
                </a:lnTo>
                <a:lnTo>
                  <a:pt x="322" y="30"/>
                </a:lnTo>
                <a:lnTo>
                  <a:pt x="316" y="31"/>
                </a:lnTo>
                <a:lnTo>
                  <a:pt x="311" y="34"/>
                </a:lnTo>
                <a:lnTo>
                  <a:pt x="304" y="37"/>
                </a:lnTo>
                <a:lnTo>
                  <a:pt x="300" y="42"/>
                </a:lnTo>
                <a:lnTo>
                  <a:pt x="296" y="47"/>
                </a:lnTo>
                <a:lnTo>
                  <a:pt x="295" y="55"/>
                </a:lnTo>
                <a:lnTo>
                  <a:pt x="293" y="62"/>
                </a:lnTo>
                <a:lnTo>
                  <a:pt x="293" y="63"/>
                </a:lnTo>
                <a:lnTo>
                  <a:pt x="293" y="65"/>
                </a:lnTo>
                <a:lnTo>
                  <a:pt x="295" y="67"/>
                </a:lnTo>
                <a:lnTo>
                  <a:pt x="295" y="68"/>
                </a:lnTo>
                <a:lnTo>
                  <a:pt x="296" y="71"/>
                </a:lnTo>
                <a:lnTo>
                  <a:pt x="296" y="72"/>
                </a:lnTo>
                <a:lnTo>
                  <a:pt x="296" y="73"/>
                </a:lnTo>
                <a:lnTo>
                  <a:pt x="298" y="78"/>
                </a:lnTo>
                <a:lnTo>
                  <a:pt x="303" y="83"/>
                </a:lnTo>
                <a:lnTo>
                  <a:pt x="308" y="88"/>
                </a:lnTo>
                <a:lnTo>
                  <a:pt x="317" y="92"/>
                </a:lnTo>
                <a:lnTo>
                  <a:pt x="326" y="95"/>
                </a:lnTo>
                <a:lnTo>
                  <a:pt x="335" y="99"/>
                </a:lnTo>
                <a:lnTo>
                  <a:pt x="344" y="103"/>
                </a:lnTo>
                <a:lnTo>
                  <a:pt x="353" y="107"/>
                </a:lnTo>
                <a:lnTo>
                  <a:pt x="361" y="110"/>
                </a:lnTo>
                <a:lnTo>
                  <a:pt x="370" y="115"/>
                </a:lnTo>
                <a:lnTo>
                  <a:pt x="377" y="120"/>
                </a:lnTo>
                <a:lnTo>
                  <a:pt x="384" y="126"/>
                </a:lnTo>
                <a:lnTo>
                  <a:pt x="390" y="134"/>
                </a:lnTo>
                <a:lnTo>
                  <a:pt x="394" y="144"/>
                </a:lnTo>
                <a:lnTo>
                  <a:pt x="395" y="154"/>
                </a:lnTo>
                <a:lnTo>
                  <a:pt x="396" y="166"/>
                </a:lnTo>
                <a:lnTo>
                  <a:pt x="396" y="168"/>
                </a:lnTo>
                <a:lnTo>
                  <a:pt x="396" y="171"/>
                </a:lnTo>
                <a:lnTo>
                  <a:pt x="396" y="175"/>
                </a:lnTo>
                <a:lnTo>
                  <a:pt x="395" y="178"/>
                </a:lnTo>
                <a:lnTo>
                  <a:pt x="394" y="188"/>
                </a:lnTo>
                <a:lnTo>
                  <a:pt x="390" y="197"/>
                </a:lnTo>
                <a:lnTo>
                  <a:pt x="386" y="205"/>
                </a:lnTo>
                <a:lnTo>
                  <a:pt x="381" y="213"/>
                </a:lnTo>
                <a:lnTo>
                  <a:pt x="375" y="219"/>
                </a:lnTo>
                <a:lnTo>
                  <a:pt x="369" y="224"/>
                </a:lnTo>
                <a:lnTo>
                  <a:pt x="363" y="229"/>
                </a:lnTo>
                <a:lnTo>
                  <a:pt x="355" y="231"/>
                </a:lnTo>
                <a:lnTo>
                  <a:pt x="348" y="234"/>
                </a:lnTo>
                <a:lnTo>
                  <a:pt x="340" y="236"/>
                </a:lnTo>
                <a:lnTo>
                  <a:pt x="333" y="238"/>
                </a:lnTo>
                <a:lnTo>
                  <a:pt x="326" y="238"/>
                </a:lnTo>
                <a:lnTo>
                  <a:pt x="316" y="236"/>
                </a:lnTo>
                <a:lnTo>
                  <a:pt x="307" y="235"/>
                </a:lnTo>
                <a:lnTo>
                  <a:pt x="298" y="233"/>
                </a:lnTo>
                <a:lnTo>
                  <a:pt x="290" y="229"/>
                </a:lnTo>
                <a:lnTo>
                  <a:pt x="282" y="224"/>
                </a:lnTo>
                <a:lnTo>
                  <a:pt x="276" y="218"/>
                </a:lnTo>
                <a:lnTo>
                  <a:pt x="270" y="212"/>
                </a:lnTo>
                <a:lnTo>
                  <a:pt x="265" y="204"/>
                </a:lnTo>
                <a:lnTo>
                  <a:pt x="261" y="196"/>
                </a:lnTo>
                <a:lnTo>
                  <a:pt x="259" y="187"/>
                </a:lnTo>
                <a:lnTo>
                  <a:pt x="256" y="178"/>
                </a:lnTo>
                <a:lnTo>
                  <a:pt x="256" y="168"/>
                </a:lnTo>
                <a:lnTo>
                  <a:pt x="286" y="167"/>
                </a:lnTo>
                <a:lnTo>
                  <a:pt x="287" y="177"/>
                </a:lnTo>
                <a:lnTo>
                  <a:pt x="290" y="186"/>
                </a:lnTo>
                <a:lnTo>
                  <a:pt x="293" y="193"/>
                </a:lnTo>
                <a:lnTo>
                  <a:pt x="300" y="199"/>
                </a:lnTo>
                <a:lnTo>
                  <a:pt x="306" y="205"/>
                </a:lnTo>
                <a:lnTo>
                  <a:pt x="313" y="209"/>
                </a:lnTo>
                <a:lnTo>
                  <a:pt x="321" y="212"/>
                </a:lnTo>
                <a:lnTo>
                  <a:pt x="328" y="213"/>
                </a:lnTo>
                <a:lnTo>
                  <a:pt x="335" y="212"/>
                </a:lnTo>
                <a:lnTo>
                  <a:pt x="343" y="209"/>
                </a:lnTo>
                <a:lnTo>
                  <a:pt x="349" y="205"/>
                </a:lnTo>
                <a:lnTo>
                  <a:pt x="355" y="201"/>
                </a:lnTo>
                <a:lnTo>
                  <a:pt x="361" y="194"/>
                </a:lnTo>
                <a:lnTo>
                  <a:pt x="365" y="188"/>
                </a:lnTo>
                <a:lnTo>
                  <a:pt x="366" y="181"/>
                </a:lnTo>
                <a:lnTo>
                  <a:pt x="368" y="172"/>
                </a:lnTo>
                <a:lnTo>
                  <a:pt x="366" y="166"/>
                </a:lnTo>
                <a:lnTo>
                  <a:pt x="365" y="158"/>
                </a:lnTo>
                <a:lnTo>
                  <a:pt x="361" y="152"/>
                </a:lnTo>
                <a:lnTo>
                  <a:pt x="358" y="146"/>
                </a:lnTo>
                <a:lnTo>
                  <a:pt x="353" y="141"/>
                </a:lnTo>
                <a:lnTo>
                  <a:pt x="347" y="136"/>
                </a:lnTo>
                <a:lnTo>
                  <a:pt x="339" y="133"/>
                </a:lnTo>
                <a:lnTo>
                  <a:pt x="330" y="130"/>
                </a:lnTo>
                <a:lnTo>
                  <a:pt x="324" y="128"/>
                </a:lnTo>
                <a:lnTo>
                  <a:pt x="318" y="126"/>
                </a:lnTo>
                <a:lnTo>
                  <a:pt x="312" y="124"/>
                </a:lnTo>
                <a:lnTo>
                  <a:pt x="307" y="121"/>
                </a:lnTo>
                <a:lnTo>
                  <a:pt x="301" y="119"/>
                </a:lnTo>
                <a:lnTo>
                  <a:pt x="296" y="116"/>
                </a:lnTo>
                <a:lnTo>
                  <a:pt x="291" y="114"/>
                </a:lnTo>
                <a:lnTo>
                  <a:pt x="286" y="110"/>
                </a:lnTo>
                <a:lnTo>
                  <a:pt x="277" y="103"/>
                </a:lnTo>
                <a:lnTo>
                  <a:pt x="271" y="94"/>
                </a:lnTo>
                <a:lnTo>
                  <a:pt x="267" y="84"/>
                </a:lnTo>
                <a:lnTo>
                  <a:pt x="265" y="73"/>
                </a:lnTo>
                <a:close/>
                <a:moveTo>
                  <a:pt x="428" y="115"/>
                </a:moveTo>
                <a:lnTo>
                  <a:pt x="429" y="104"/>
                </a:lnTo>
                <a:lnTo>
                  <a:pt x="431" y="93"/>
                </a:lnTo>
                <a:lnTo>
                  <a:pt x="434" y="82"/>
                </a:lnTo>
                <a:lnTo>
                  <a:pt x="438" y="72"/>
                </a:lnTo>
                <a:lnTo>
                  <a:pt x="443" y="62"/>
                </a:lnTo>
                <a:lnTo>
                  <a:pt x="448" y="52"/>
                </a:lnTo>
                <a:lnTo>
                  <a:pt x="455" y="43"/>
                </a:lnTo>
                <a:lnTo>
                  <a:pt x="463" y="35"/>
                </a:lnTo>
                <a:lnTo>
                  <a:pt x="466" y="31"/>
                </a:lnTo>
                <a:lnTo>
                  <a:pt x="470" y="27"/>
                </a:lnTo>
                <a:lnTo>
                  <a:pt x="475" y="24"/>
                </a:lnTo>
                <a:lnTo>
                  <a:pt x="480" y="21"/>
                </a:lnTo>
                <a:lnTo>
                  <a:pt x="484" y="18"/>
                </a:lnTo>
                <a:lnTo>
                  <a:pt x="489" y="15"/>
                </a:lnTo>
                <a:lnTo>
                  <a:pt x="495" y="13"/>
                </a:lnTo>
                <a:lnTo>
                  <a:pt x="500" y="10"/>
                </a:lnTo>
                <a:lnTo>
                  <a:pt x="506" y="8"/>
                </a:lnTo>
                <a:lnTo>
                  <a:pt x="511" y="6"/>
                </a:lnTo>
                <a:lnTo>
                  <a:pt x="517" y="4"/>
                </a:lnTo>
                <a:lnTo>
                  <a:pt x="523" y="3"/>
                </a:lnTo>
                <a:lnTo>
                  <a:pt x="530" y="1"/>
                </a:lnTo>
                <a:lnTo>
                  <a:pt x="536" y="1"/>
                </a:lnTo>
                <a:lnTo>
                  <a:pt x="542" y="0"/>
                </a:lnTo>
                <a:lnTo>
                  <a:pt x="548" y="0"/>
                </a:lnTo>
                <a:lnTo>
                  <a:pt x="554" y="0"/>
                </a:lnTo>
                <a:lnTo>
                  <a:pt x="560" y="1"/>
                </a:lnTo>
                <a:lnTo>
                  <a:pt x="567" y="3"/>
                </a:lnTo>
                <a:lnTo>
                  <a:pt x="573" y="4"/>
                </a:lnTo>
                <a:lnTo>
                  <a:pt x="579" y="6"/>
                </a:lnTo>
                <a:lnTo>
                  <a:pt x="585" y="9"/>
                </a:lnTo>
                <a:lnTo>
                  <a:pt x="591" y="11"/>
                </a:lnTo>
                <a:lnTo>
                  <a:pt x="598" y="15"/>
                </a:lnTo>
                <a:lnTo>
                  <a:pt x="604" y="19"/>
                </a:lnTo>
                <a:lnTo>
                  <a:pt x="610" y="22"/>
                </a:lnTo>
                <a:lnTo>
                  <a:pt x="615" y="27"/>
                </a:lnTo>
                <a:lnTo>
                  <a:pt x="621" y="32"/>
                </a:lnTo>
                <a:lnTo>
                  <a:pt x="626" y="37"/>
                </a:lnTo>
                <a:lnTo>
                  <a:pt x="631" y="42"/>
                </a:lnTo>
                <a:lnTo>
                  <a:pt x="635" y="48"/>
                </a:lnTo>
                <a:lnTo>
                  <a:pt x="640" y="55"/>
                </a:lnTo>
                <a:lnTo>
                  <a:pt x="648" y="67"/>
                </a:lnTo>
                <a:lnTo>
                  <a:pt x="653" y="81"/>
                </a:lnTo>
                <a:lnTo>
                  <a:pt x="657" y="94"/>
                </a:lnTo>
                <a:lnTo>
                  <a:pt x="659" y="109"/>
                </a:lnTo>
                <a:lnTo>
                  <a:pt x="659" y="110"/>
                </a:lnTo>
                <a:lnTo>
                  <a:pt x="659" y="111"/>
                </a:lnTo>
                <a:lnTo>
                  <a:pt x="659" y="113"/>
                </a:lnTo>
                <a:lnTo>
                  <a:pt x="659" y="114"/>
                </a:lnTo>
                <a:lnTo>
                  <a:pt x="659" y="115"/>
                </a:lnTo>
                <a:lnTo>
                  <a:pt x="659" y="116"/>
                </a:lnTo>
                <a:lnTo>
                  <a:pt x="659" y="118"/>
                </a:lnTo>
                <a:lnTo>
                  <a:pt x="659" y="130"/>
                </a:lnTo>
                <a:lnTo>
                  <a:pt x="657" y="142"/>
                </a:lnTo>
                <a:lnTo>
                  <a:pt x="654" y="154"/>
                </a:lnTo>
                <a:lnTo>
                  <a:pt x="651" y="165"/>
                </a:lnTo>
                <a:lnTo>
                  <a:pt x="646" y="176"/>
                </a:lnTo>
                <a:lnTo>
                  <a:pt x="640" y="186"/>
                </a:lnTo>
                <a:lnTo>
                  <a:pt x="632" y="194"/>
                </a:lnTo>
                <a:lnTo>
                  <a:pt x="625" y="203"/>
                </a:lnTo>
                <a:lnTo>
                  <a:pt x="621" y="207"/>
                </a:lnTo>
                <a:lnTo>
                  <a:pt x="616" y="210"/>
                </a:lnTo>
                <a:lnTo>
                  <a:pt x="612" y="214"/>
                </a:lnTo>
                <a:lnTo>
                  <a:pt x="607" y="218"/>
                </a:lnTo>
                <a:lnTo>
                  <a:pt x="602" y="222"/>
                </a:lnTo>
                <a:lnTo>
                  <a:pt x="598" y="224"/>
                </a:lnTo>
                <a:lnTo>
                  <a:pt x="593" y="226"/>
                </a:lnTo>
                <a:lnTo>
                  <a:pt x="588" y="229"/>
                </a:lnTo>
                <a:lnTo>
                  <a:pt x="583" y="230"/>
                </a:lnTo>
                <a:lnTo>
                  <a:pt x="578" y="233"/>
                </a:lnTo>
                <a:lnTo>
                  <a:pt x="572" y="234"/>
                </a:lnTo>
                <a:lnTo>
                  <a:pt x="567" y="235"/>
                </a:lnTo>
                <a:lnTo>
                  <a:pt x="560" y="236"/>
                </a:lnTo>
                <a:lnTo>
                  <a:pt x="555" y="236"/>
                </a:lnTo>
                <a:lnTo>
                  <a:pt x="549" y="238"/>
                </a:lnTo>
                <a:lnTo>
                  <a:pt x="543" y="238"/>
                </a:lnTo>
                <a:lnTo>
                  <a:pt x="536" y="238"/>
                </a:lnTo>
                <a:lnTo>
                  <a:pt x="530" y="236"/>
                </a:lnTo>
                <a:lnTo>
                  <a:pt x="522" y="235"/>
                </a:lnTo>
                <a:lnTo>
                  <a:pt x="516" y="234"/>
                </a:lnTo>
                <a:lnTo>
                  <a:pt x="508" y="233"/>
                </a:lnTo>
                <a:lnTo>
                  <a:pt x="502" y="230"/>
                </a:lnTo>
                <a:lnTo>
                  <a:pt x="495" y="226"/>
                </a:lnTo>
                <a:lnTo>
                  <a:pt x="489" y="224"/>
                </a:lnTo>
                <a:lnTo>
                  <a:pt x="483" y="220"/>
                </a:lnTo>
                <a:lnTo>
                  <a:pt x="476" y="215"/>
                </a:lnTo>
                <a:lnTo>
                  <a:pt x="470" y="212"/>
                </a:lnTo>
                <a:lnTo>
                  <a:pt x="465" y="207"/>
                </a:lnTo>
                <a:lnTo>
                  <a:pt x="459" y="201"/>
                </a:lnTo>
                <a:lnTo>
                  <a:pt x="454" y="196"/>
                </a:lnTo>
                <a:lnTo>
                  <a:pt x="450" y="188"/>
                </a:lnTo>
                <a:lnTo>
                  <a:pt x="445" y="182"/>
                </a:lnTo>
                <a:lnTo>
                  <a:pt x="438" y="167"/>
                </a:lnTo>
                <a:lnTo>
                  <a:pt x="433" y="151"/>
                </a:lnTo>
                <a:lnTo>
                  <a:pt x="429" y="134"/>
                </a:lnTo>
                <a:lnTo>
                  <a:pt x="428" y="115"/>
                </a:lnTo>
                <a:close/>
                <a:moveTo>
                  <a:pt x="458" y="116"/>
                </a:moveTo>
                <a:lnTo>
                  <a:pt x="459" y="130"/>
                </a:lnTo>
                <a:lnTo>
                  <a:pt x="460" y="142"/>
                </a:lnTo>
                <a:lnTo>
                  <a:pt x="464" y="154"/>
                </a:lnTo>
                <a:lnTo>
                  <a:pt x="469" y="165"/>
                </a:lnTo>
                <a:lnTo>
                  <a:pt x="475" y="175"/>
                </a:lnTo>
                <a:lnTo>
                  <a:pt x="484" y="183"/>
                </a:lnTo>
                <a:lnTo>
                  <a:pt x="491" y="191"/>
                </a:lnTo>
                <a:lnTo>
                  <a:pt x="501" y="197"/>
                </a:lnTo>
                <a:lnTo>
                  <a:pt x="506" y="199"/>
                </a:lnTo>
                <a:lnTo>
                  <a:pt x="511" y="202"/>
                </a:lnTo>
                <a:lnTo>
                  <a:pt x="517" y="204"/>
                </a:lnTo>
                <a:lnTo>
                  <a:pt x="522" y="205"/>
                </a:lnTo>
                <a:lnTo>
                  <a:pt x="528" y="207"/>
                </a:lnTo>
                <a:lnTo>
                  <a:pt x="533" y="208"/>
                </a:lnTo>
                <a:lnTo>
                  <a:pt x="539" y="209"/>
                </a:lnTo>
                <a:lnTo>
                  <a:pt x="546" y="209"/>
                </a:lnTo>
                <a:lnTo>
                  <a:pt x="551" y="209"/>
                </a:lnTo>
                <a:lnTo>
                  <a:pt x="555" y="208"/>
                </a:lnTo>
                <a:lnTo>
                  <a:pt x="560" y="208"/>
                </a:lnTo>
                <a:lnTo>
                  <a:pt x="565" y="207"/>
                </a:lnTo>
                <a:lnTo>
                  <a:pt x="570" y="205"/>
                </a:lnTo>
                <a:lnTo>
                  <a:pt x="575" y="203"/>
                </a:lnTo>
                <a:lnTo>
                  <a:pt x="580" y="202"/>
                </a:lnTo>
                <a:lnTo>
                  <a:pt x="585" y="199"/>
                </a:lnTo>
                <a:lnTo>
                  <a:pt x="595" y="193"/>
                </a:lnTo>
                <a:lnTo>
                  <a:pt x="604" y="186"/>
                </a:lnTo>
                <a:lnTo>
                  <a:pt x="611" y="177"/>
                </a:lnTo>
                <a:lnTo>
                  <a:pt x="617" y="167"/>
                </a:lnTo>
                <a:lnTo>
                  <a:pt x="623" y="156"/>
                </a:lnTo>
                <a:lnTo>
                  <a:pt x="627" y="144"/>
                </a:lnTo>
                <a:lnTo>
                  <a:pt x="630" y="130"/>
                </a:lnTo>
                <a:lnTo>
                  <a:pt x="631" y="116"/>
                </a:lnTo>
                <a:lnTo>
                  <a:pt x="631" y="108"/>
                </a:lnTo>
                <a:lnTo>
                  <a:pt x="630" y="100"/>
                </a:lnTo>
                <a:lnTo>
                  <a:pt x="627" y="93"/>
                </a:lnTo>
                <a:lnTo>
                  <a:pt x="623" y="84"/>
                </a:lnTo>
                <a:lnTo>
                  <a:pt x="620" y="77"/>
                </a:lnTo>
                <a:lnTo>
                  <a:pt x="616" y="69"/>
                </a:lnTo>
                <a:lnTo>
                  <a:pt x="611" y="62"/>
                </a:lnTo>
                <a:lnTo>
                  <a:pt x="605" y="56"/>
                </a:lnTo>
                <a:lnTo>
                  <a:pt x="599" y="51"/>
                </a:lnTo>
                <a:lnTo>
                  <a:pt x="593" y="45"/>
                </a:lnTo>
                <a:lnTo>
                  <a:pt x="585" y="40"/>
                </a:lnTo>
                <a:lnTo>
                  <a:pt x="578" y="36"/>
                </a:lnTo>
                <a:lnTo>
                  <a:pt x="569" y="34"/>
                </a:lnTo>
                <a:lnTo>
                  <a:pt x="562" y="31"/>
                </a:lnTo>
                <a:lnTo>
                  <a:pt x="554" y="30"/>
                </a:lnTo>
                <a:lnTo>
                  <a:pt x="546" y="30"/>
                </a:lnTo>
                <a:lnTo>
                  <a:pt x="541" y="30"/>
                </a:lnTo>
                <a:lnTo>
                  <a:pt x="534" y="31"/>
                </a:lnTo>
                <a:lnTo>
                  <a:pt x="530" y="31"/>
                </a:lnTo>
                <a:lnTo>
                  <a:pt x="523" y="32"/>
                </a:lnTo>
                <a:lnTo>
                  <a:pt x="518" y="35"/>
                </a:lnTo>
                <a:lnTo>
                  <a:pt x="512" y="36"/>
                </a:lnTo>
                <a:lnTo>
                  <a:pt x="507" y="39"/>
                </a:lnTo>
                <a:lnTo>
                  <a:pt x="502" y="41"/>
                </a:lnTo>
                <a:lnTo>
                  <a:pt x="492" y="47"/>
                </a:lnTo>
                <a:lnTo>
                  <a:pt x="485" y="55"/>
                </a:lnTo>
                <a:lnTo>
                  <a:pt x="476" y="63"/>
                </a:lnTo>
                <a:lnTo>
                  <a:pt x="470" y="72"/>
                </a:lnTo>
                <a:lnTo>
                  <a:pt x="464" y="82"/>
                </a:lnTo>
                <a:lnTo>
                  <a:pt x="460" y="93"/>
                </a:lnTo>
                <a:lnTo>
                  <a:pt x="459" y="104"/>
                </a:lnTo>
                <a:lnTo>
                  <a:pt x="458" y="116"/>
                </a:lnTo>
                <a:close/>
                <a:moveTo>
                  <a:pt x="704" y="141"/>
                </a:moveTo>
                <a:lnTo>
                  <a:pt x="704" y="6"/>
                </a:lnTo>
                <a:lnTo>
                  <a:pt x="734" y="6"/>
                </a:lnTo>
                <a:lnTo>
                  <a:pt x="734" y="136"/>
                </a:lnTo>
                <a:lnTo>
                  <a:pt x="735" y="152"/>
                </a:lnTo>
                <a:lnTo>
                  <a:pt x="738" y="167"/>
                </a:lnTo>
                <a:lnTo>
                  <a:pt x="745" y="179"/>
                </a:lnTo>
                <a:lnTo>
                  <a:pt x="753" y="189"/>
                </a:lnTo>
                <a:lnTo>
                  <a:pt x="758" y="194"/>
                </a:lnTo>
                <a:lnTo>
                  <a:pt x="764" y="198"/>
                </a:lnTo>
                <a:lnTo>
                  <a:pt x="771" y="202"/>
                </a:lnTo>
                <a:lnTo>
                  <a:pt x="777" y="204"/>
                </a:lnTo>
                <a:lnTo>
                  <a:pt x="783" y="207"/>
                </a:lnTo>
                <a:lnTo>
                  <a:pt x="789" y="208"/>
                </a:lnTo>
                <a:lnTo>
                  <a:pt x="795" y="209"/>
                </a:lnTo>
                <a:lnTo>
                  <a:pt x="803" y="209"/>
                </a:lnTo>
                <a:lnTo>
                  <a:pt x="811" y="208"/>
                </a:lnTo>
                <a:lnTo>
                  <a:pt x="821" y="207"/>
                </a:lnTo>
                <a:lnTo>
                  <a:pt x="830" y="204"/>
                </a:lnTo>
                <a:lnTo>
                  <a:pt x="839" y="201"/>
                </a:lnTo>
                <a:lnTo>
                  <a:pt x="846" y="196"/>
                </a:lnTo>
                <a:lnTo>
                  <a:pt x="853" y="188"/>
                </a:lnTo>
                <a:lnTo>
                  <a:pt x="860" y="182"/>
                </a:lnTo>
                <a:lnTo>
                  <a:pt x="865" y="173"/>
                </a:lnTo>
                <a:lnTo>
                  <a:pt x="868" y="163"/>
                </a:lnTo>
                <a:lnTo>
                  <a:pt x="872" y="154"/>
                </a:lnTo>
                <a:lnTo>
                  <a:pt x="873" y="142"/>
                </a:lnTo>
                <a:lnTo>
                  <a:pt x="874" y="130"/>
                </a:lnTo>
                <a:lnTo>
                  <a:pt x="874" y="6"/>
                </a:lnTo>
                <a:lnTo>
                  <a:pt x="904" y="6"/>
                </a:lnTo>
                <a:lnTo>
                  <a:pt x="904" y="231"/>
                </a:lnTo>
                <a:lnTo>
                  <a:pt x="877" y="231"/>
                </a:lnTo>
                <a:lnTo>
                  <a:pt x="877" y="197"/>
                </a:lnTo>
                <a:lnTo>
                  <a:pt x="872" y="207"/>
                </a:lnTo>
                <a:lnTo>
                  <a:pt x="865" y="214"/>
                </a:lnTo>
                <a:lnTo>
                  <a:pt x="856" y="222"/>
                </a:lnTo>
                <a:lnTo>
                  <a:pt x="847" y="228"/>
                </a:lnTo>
                <a:lnTo>
                  <a:pt x="842" y="230"/>
                </a:lnTo>
                <a:lnTo>
                  <a:pt x="837" y="231"/>
                </a:lnTo>
                <a:lnTo>
                  <a:pt x="831" y="234"/>
                </a:lnTo>
                <a:lnTo>
                  <a:pt x="826" y="235"/>
                </a:lnTo>
                <a:lnTo>
                  <a:pt x="820" y="236"/>
                </a:lnTo>
                <a:lnTo>
                  <a:pt x="814" y="236"/>
                </a:lnTo>
                <a:lnTo>
                  <a:pt x="808" y="238"/>
                </a:lnTo>
                <a:lnTo>
                  <a:pt x="802" y="238"/>
                </a:lnTo>
                <a:lnTo>
                  <a:pt x="795" y="238"/>
                </a:lnTo>
                <a:lnTo>
                  <a:pt x="789" y="236"/>
                </a:lnTo>
                <a:lnTo>
                  <a:pt x="783" y="236"/>
                </a:lnTo>
                <a:lnTo>
                  <a:pt x="778" y="235"/>
                </a:lnTo>
                <a:lnTo>
                  <a:pt x="772" y="234"/>
                </a:lnTo>
                <a:lnTo>
                  <a:pt x="766" y="231"/>
                </a:lnTo>
                <a:lnTo>
                  <a:pt x="761" y="230"/>
                </a:lnTo>
                <a:lnTo>
                  <a:pt x="755" y="228"/>
                </a:lnTo>
                <a:lnTo>
                  <a:pt x="743" y="222"/>
                </a:lnTo>
                <a:lnTo>
                  <a:pt x="735" y="214"/>
                </a:lnTo>
                <a:lnTo>
                  <a:pt x="726" y="204"/>
                </a:lnTo>
                <a:lnTo>
                  <a:pt x="719" y="194"/>
                </a:lnTo>
                <a:lnTo>
                  <a:pt x="713" y="183"/>
                </a:lnTo>
                <a:lnTo>
                  <a:pt x="708" y="170"/>
                </a:lnTo>
                <a:lnTo>
                  <a:pt x="705" y="156"/>
                </a:lnTo>
                <a:lnTo>
                  <a:pt x="704" y="141"/>
                </a:lnTo>
                <a:close/>
                <a:moveTo>
                  <a:pt x="954" y="231"/>
                </a:moveTo>
                <a:lnTo>
                  <a:pt x="954" y="6"/>
                </a:lnTo>
                <a:lnTo>
                  <a:pt x="981" y="6"/>
                </a:lnTo>
                <a:lnTo>
                  <a:pt x="981" y="41"/>
                </a:lnTo>
                <a:lnTo>
                  <a:pt x="986" y="31"/>
                </a:lnTo>
                <a:lnTo>
                  <a:pt x="993" y="24"/>
                </a:lnTo>
                <a:lnTo>
                  <a:pt x="1001" y="16"/>
                </a:lnTo>
                <a:lnTo>
                  <a:pt x="1008" y="10"/>
                </a:lnTo>
                <a:lnTo>
                  <a:pt x="1018" y="6"/>
                </a:lnTo>
                <a:lnTo>
                  <a:pt x="1028" y="3"/>
                </a:lnTo>
                <a:lnTo>
                  <a:pt x="1039" y="1"/>
                </a:lnTo>
                <a:lnTo>
                  <a:pt x="1050" y="0"/>
                </a:lnTo>
                <a:lnTo>
                  <a:pt x="1050" y="32"/>
                </a:lnTo>
                <a:lnTo>
                  <a:pt x="1044" y="32"/>
                </a:lnTo>
                <a:lnTo>
                  <a:pt x="1039" y="34"/>
                </a:lnTo>
                <a:lnTo>
                  <a:pt x="1033" y="35"/>
                </a:lnTo>
                <a:lnTo>
                  <a:pt x="1027" y="37"/>
                </a:lnTo>
                <a:lnTo>
                  <a:pt x="1022" y="40"/>
                </a:lnTo>
                <a:lnTo>
                  <a:pt x="1015" y="42"/>
                </a:lnTo>
                <a:lnTo>
                  <a:pt x="1010" y="46"/>
                </a:lnTo>
                <a:lnTo>
                  <a:pt x="1006" y="50"/>
                </a:lnTo>
                <a:lnTo>
                  <a:pt x="1001" y="55"/>
                </a:lnTo>
                <a:lnTo>
                  <a:pt x="996" y="60"/>
                </a:lnTo>
                <a:lnTo>
                  <a:pt x="992" y="65"/>
                </a:lnTo>
                <a:lnTo>
                  <a:pt x="989" y="69"/>
                </a:lnTo>
                <a:lnTo>
                  <a:pt x="987" y="76"/>
                </a:lnTo>
                <a:lnTo>
                  <a:pt x="985" y="81"/>
                </a:lnTo>
                <a:lnTo>
                  <a:pt x="983" y="87"/>
                </a:lnTo>
                <a:lnTo>
                  <a:pt x="983" y="93"/>
                </a:lnTo>
                <a:lnTo>
                  <a:pt x="983" y="231"/>
                </a:lnTo>
                <a:lnTo>
                  <a:pt x="954" y="231"/>
                </a:lnTo>
                <a:close/>
                <a:moveTo>
                  <a:pt x="1072" y="119"/>
                </a:moveTo>
                <a:lnTo>
                  <a:pt x="1074" y="107"/>
                </a:lnTo>
                <a:lnTo>
                  <a:pt x="1075" y="93"/>
                </a:lnTo>
                <a:lnTo>
                  <a:pt x="1078" y="82"/>
                </a:lnTo>
                <a:lnTo>
                  <a:pt x="1082" y="71"/>
                </a:lnTo>
                <a:lnTo>
                  <a:pt x="1087" y="60"/>
                </a:lnTo>
                <a:lnTo>
                  <a:pt x="1093" y="50"/>
                </a:lnTo>
                <a:lnTo>
                  <a:pt x="1101" y="41"/>
                </a:lnTo>
                <a:lnTo>
                  <a:pt x="1108" y="34"/>
                </a:lnTo>
                <a:lnTo>
                  <a:pt x="1112" y="30"/>
                </a:lnTo>
                <a:lnTo>
                  <a:pt x="1117" y="26"/>
                </a:lnTo>
                <a:lnTo>
                  <a:pt x="1122" y="22"/>
                </a:lnTo>
                <a:lnTo>
                  <a:pt x="1125" y="20"/>
                </a:lnTo>
                <a:lnTo>
                  <a:pt x="1130" y="16"/>
                </a:lnTo>
                <a:lnTo>
                  <a:pt x="1135" y="14"/>
                </a:lnTo>
                <a:lnTo>
                  <a:pt x="1140" y="13"/>
                </a:lnTo>
                <a:lnTo>
                  <a:pt x="1145" y="10"/>
                </a:lnTo>
                <a:lnTo>
                  <a:pt x="1150" y="8"/>
                </a:lnTo>
                <a:lnTo>
                  <a:pt x="1155" y="6"/>
                </a:lnTo>
                <a:lnTo>
                  <a:pt x="1160" y="5"/>
                </a:lnTo>
                <a:lnTo>
                  <a:pt x="1166" y="3"/>
                </a:lnTo>
                <a:lnTo>
                  <a:pt x="1171" y="3"/>
                </a:lnTo>
                <a:lnTo>
                  <a:pt x="1176" y="1"/>
                </a:lnTo>
                <a:lnTo>
                  <a:pt x="1182" y="0"/>
                </a:lnTo>
                <a:lnTo>
                  <a:pt x="1187" y="0"/>
                </a:lnTo>
                <a:lnTo>
                  <a:pt x="1196" y="0"/>
                </a:lnTo>
                <a:lnTo>
                  <a:pt x="1206" y="1"/>
                </a:lnTo>
                <a:lnTo>
                  <a:pt x="1215" y="3"/>
                </a:lnTo>
                <a:lnTo>
                  <a:pt x="1223" y="5"/>
                </a:lnTo>
                <a:lnTo>
                  <a:pt x="1232" y="8"/>
                </a:lnTo>
                <a:lnTo>
                  <a:pt x="1240" y="10"/>
                </a:lnTo>
                <a:lnTo>
                  <a:pt x="1249" y="14"/>
                </a:lnTo>
                <a:lnTo>
                  <a:pt x="1257" y="19"/>
                </a:lnTo>
                <a:lnTo>
                  <a:pt x="1264" y="24"/>
                </a:lnTo>
                <a:lnTo>
                  <a:pt x="1271" y="29"/>
                </a:lnTo>
                <a:lnTo>
                  <a:pt x="1279" y="35"/>
                </a:lnTo>
                <a:lnTo>
                  <a:pt x="1285" y="41"/>
                </a:lnTo>
                <a:lnTo>
                  <a:pt x="1290" y="48"/>
                </a:lnTo>
                <a:lnTo>
                  <a:pt x="1295" y="56"/>
                </a:lnTo>
                <a:lnTo>
                  <a:pt x="1300" y="65"/>
                </a:lnTo>
                <a:lnTo>
                  <a:pt x="1304" y="73"/>
                </a:lnTo>
                <a:lnTo>
                  <a:pt x="1269" y="73"/>
                </a:lnTo>
                <a:lnTo>
                  <a:pt x="1261" y="63"/>
                </a:lnTo>
                <a:lnTo>
                  <a:pt x="1254" y="55"/>
                </a:lnTo>
                <a:lnTo>
                  <a:pt x="1245" y="47"/>
                </a:lnTo>
                <a:lnTo>
                  <a:pt x="1236" y="41"/>
                </a:lnTo>
                <a:lnTo>
                  <a:pt x="1229" y="39"/>
                </a:lnTo>
                <a:lnTo>
                  <a:pt x="1224" y="36"/>
                </a:lnTo>
                <a:lnTo>
                  <a:pt x="1218" y="35"/>
                </a:lnTo>
                <a:lnTo>
                  <a:pt x="1212" y="32"/>
                </a:lnTo>
                <a:lnTo>
                  <a:pt x="1206" y="31"/>
                </a:lnTo>
                <a:lnTo>
                  <a:pt x="1200" y="31"/>
                </a:lnTo>
                <a:lnTo>
                  <a:pt x="1193" y="30"/>
                </a:lnTo>
                <a:lnTo>
                  <a:pt x="1186" y="30"/>
                </a:lnTo>
                <a:lnTo>
                  <a:pt x="1180" y="30"/>
                </a:lnTo>
                <a:lnTo>
                  <a:pt x="1174" y="31"/>
                </a:lnTo>
                <a:lnTo>
                  <a:pt x="1168" y="32"/>
                </a:lnTo>
                <a:lnTo>
                  <a:pt x="1161" y="34"/>
                </a:lnTo>
                <a:lnTo>
                  <a:pt x="1156" y="35"/>
                </a:lnTo>
                <a:lnTo>
                  <a:pt x="1150" y="37"/>
                </a:lnTo>
                <a:lnTo>
                  <a:pt x="1145" y="41"/>
                </a:lnTo>
                <a:lnTo>
                  <a:pt x="1140" y="43"/>
                </a:lnTo>
                <a:lnTo>
                  <a:pt x="1132" y="51"/>
                </a:lnTo>
                <a:lnTo>
                  <a:pt x="1124" y="58"/>
                </a:lnTo>
                <a:lnTo>
                  <a:pt x="1117" y="67"/>
                </a:lnTo>
                <a:lnTo>
                  <a:pt x="1111" y="76"/>
                </a:lnTo>
                <a:lnTo>
                  <a:pt x="1107" y="86"/>
                </a:lnTo>
                <a:lnTo>
                  <a:pt x="1103" y="97"/>
                </a:lnTo>
                <a:lnTo>
                  <a:pt x="1102" y="108"/>
                </a:lnTo>
                <a:lnTo>
                  <a:pt x="1101" y="119"/>
                </a:lnTo>
                <a:lnTo>
                  <a:pt x="1102" y="131"/>
                </a:lnTo>
                <a:lnTo>
                  <a:pt x="1103" y="142"/>
                </a:lnTo>
                <a:lnTo>
                  <a:pt x="1107" y="154"/>
                </a:lnTo>
                <a:lnTo>
                  <a:pt x="1112" y="163"/>
                </a:lnTo>
                <a:lnTo>
                  <a:pt x="1118" y="173"/>
                </a:lnTo>
                <a:lnTo>
                  <a:pt x="1125" y="182"/>
                </a:lnTo>
                <a:lnTo>
                  <a:pt x="1134" y="189"/>
                </a:lnTo>
                <a:lnTo>
                  <a:pt x="1144" y="197"/>
                </a:lnTo>
                <a:lnTo>
                  <a:pt x="1149" y="199"/>
                </a:lnTo>
                <a:lnTo>
                  <a:pt x="1154" y="202"/>
                </a:lnTo>
                <a:lnTo>
                  <a:pt x="1160" y="204"/>
                </a:lnTo>
                <a:lnTo>
                  <a:pt x="1165" y="205"/>
                </a:lnTo>
                <a:lnTo>
                  <a:pt x="1171" y="207"/>
                </a:lnTo>
                <a:lnTo>
                  <a:pt x="1176" y="208"/>
                </a:lnTo>
                <a:lnTo>
                  <a:pt x="1182" y="209"/>
                </a:lnTo>
                <a:lnTo>
                  <a:pt x="1189" y="209"/>
                </a:lnTo>
                <a:lnTo>
                  <a:pt x="1195" y="209"/>
                </a:lnTo>
                <a:lnTo>
                  <a:pt x="1202" y="208"/>
                </a:lnTo>
                <a:lnTo>
                  <a:pt x="1208" y="208"/>
                </a:lnTo>
                <a:lnTo>
                  <a:pt x="1215" y="207"/>
                </a:lnTo>
                <a:lnTo>
                  <a:pt x="1219" y="204"/>
                </a:lnTo>
                <a:lnTo>
                  <a:pt x="1226" y="203"/>
                </a:lnTo>
                <a:lnTo>
                  <a:pt x="1231" y="201"/>
                </a:lnTo>
                <a:lnTo>
                  <a:pt x="1237" y="198"/>
                </a:lnTo>
                <a:lnTo>
                  <a:pt x="1247" y="192"/>
                </a:lnTo>
                <a:lnTo>
                  <a:pt x="1255" y="184"/>
                </a:lnTo>
                <a:lnTo>
                  <a:pt x="1263" y="176"/>
                </a:lnTo>
                <a:lnTo>
                  <a:pt x="1270" y="167"/>
                </a:lnTo>
                <a:lnTo>
                  <a:pt x="1304" y="167"/>
                </a:lnTo>
                <a:lnTo>
                  <a:pt x="1294" y="183"/>
                </a:lnTo>
                <a:lnTo>
                  <a:pt x="1283" y="198"/>
                </a:lnTo>
                <a:lnTo>
                  <a:pt x="1270" y="210"/>
                </a:lnTo>
                <a:lnTo>
                  <a:pt x="1258" y="220"/>
                </a:lnTo>
                <a:lnTo>
                  <a:pt x="1243" y="228"/>
                </a:lnTo>
                <a:lnTo>
                  <a:pt x="1227" y="233"/>
                </a:lnTo>
                <a:lnTo>
                  <a:pt x="1211" y="236"/>
                </a:lnTo>
                <a:lnTo>
                  <a:pt x="1192" y="238"/>
                </a:lnTo>
                <a:lnTo>
                  <a:pt x="1187" y="238"/>
                </a:lnTo>
                <a:lnTo>
                  <a:pt x="1181" y="236"/>
                </a:lnTo>
                <a:lnTo>
                  <a:pt x="1176" y="236"/>
                </a:lnTo>
                <a:lnTo>
                  <a:pt x="1170" y="235"/>
                </a:lnTo>
                <a:lnTo>
                  <a:pt x="1165" y="234"/>
                </a:lnTo>
                <a:lnTo>
                  <a:pt x="1159" y="233"/>
                </a:lnTo>
                <a:lnTo>
                  <a:pt x="1154" y="231"/>
                </a:lnTo>
                <a:lnTo>
                  <a:pt x="1148" y="230"/>
                </a:lnTo>
                <a:lnTo>
                  <a:pt x="1143" y="228"/>
                </a:lnTo>
                <a:lnTo>
                  <a:pt x="1137" y="225"/>
                </a:lnTo>
                <a:lnTo>
                  <a:pt x="1132" y="223"/>
                </a:lnTo>
                <a:lnTo>
                  <a:pt x="1127" y="219"/>
                </a:lnTo>
                <a:lnTo>
                  <a:pt x="1123" y="217"/>
                </a:lnTo>
                <a:lnTo>
                  <a:pt x="1118" y="213"/>
                </a:lnTo>
                <a:lnTo>
                  <a:pt x="1113" y="209"/>
                </a:lnTo>
                <a:lnTo>
                  <a:pt x="1109" y="205"/>
                </a:lnTo>
                <a:lnTo>
                  <a:pt x="1101" y="197"/>
                </a:lnTo>
                <a:lnTo>
                  <a:pt x="1093" y="188"/>
                </a:lnTo>
                <a:lnTo>
                  <a:pt x="1087" y="178"/>
                </a:lnTo>
                <a:lnTo>
                  <a:pt x="1081" y="167"/>
                </a:lnTo>
                <a:lnTo>
                  <a:pt x="1077" y="156"/>
                </a:lnTo>
                <a:lnTo>
                  <a:pt x="1074" y="145"/>
                </a:lnTo>
                <a:lnTo>
                  <a:pt x="1072" y="133"/>
                </a:lnTo>
                <a:lnTo>
                  <a:pt x="1071" y="120"/>
                </a:lnTo>
                <a:lnTo>
                  <a:pt x="1072" y="120"/>
                </a:lnTo>
                <a:lnTo>
                  <a:pt x="1072" y="119"/>
                </a:lnTo>
                <a:close/>
                <a:moveTo>
                  <a:pt x="1337" y="119"/>
                </a:moveTo>
                <a:lnTo>
                  <a:pt x="1338" y="105"/>
                </a:lnTo>
                <a:lnTo>
                  <a:pt x="1339" y="93"/>
                </a:lnTo>
                <a:lnTo>
                  <a:pt x="1343" y="81"/>
                </a:lnTo>
                <a:lnTo>
                  <a:pt x="1348" y="69"/>
                </a:lnTo>
                <a:lnTo>
                  <a:pt x="1353" y="58"/>
                </a:lnTo>
                <a:lnTo>
                  <a:pt x="1359" y="48"/>
                </a:lnTo>
                <a:lnTo>
                  <a:pt x="1367" y="40"/>
                </a:lnTo>
                <a:lnTo>
                  <a:pt x="1374" y="32"/>
                </a:lnTo>
                <a:lnTo>
                  <a:pt x="1378" y="29"/>
                </a:lnTo>
                <a:lnTo>
                  <a:pt x="1383" y="25"/>
                </a:lnTo>
                <a:lnTo>
                  <a:pt x="1388" y="22"/>
                </a:lnTo>
                <a:lnTo>
                  <a:pt x="1391" y="19"/>
                </a:lnTo>
                <a:lnTo>
                  <a:pt x="1396" y="16"/>
                </a:lnTo>
                <a:lnTo>
                  <a:pt x="1401" y="14"/>
                </a:lnTo>
                <a:lnTo>
                  <a:pt x="1406" y="11"/>
                </a:lnTo>
                <a:lnTo>
                  <a:pt x="1411" y="9"/>
                </a:lnTo>
                <a:lnTo>
                  <a:pt x="1416" y="8"/>
                </a:lnTo>
                <a:lnTo>
                  <a:pt x="1421" y="5"/>
                </a:lnTo>
                <a:lnTo>
                  <a:pt x="1426" y="4"/>
                </a:lnTo>
                <a:lnTo>
                  <a:pt x="1432" y="3"/>
                </a:lnTo>
                <a:lnTo>
                  <a:pt x="1437" y="1"/>
                </a:lnTo>
                <a:lnTo>
                  <a:pt x="1442" y="1"/>
                </a:lnTo>
                <a:lnTo>
                  <a:pt x="1447" y="0"/>
                </a:lnTo>
                <a:lnTo>
                  <a:pt x="1452" y="0"/>
                </a:lnTo>
                <a:lnTo>
                  <a:pt x="1459" y="0"/>
                </a:lnTo>
                <a:lnTo>
                  <a:pt x="1467" y="1"/>
                </a:lnTo>
                <a:lnTo>
                  <a:pt x="1474" y="3"/>
                </a:lnTo>
                <a:lnTo>
                  <a:pt x="1480" y="4"/>
                </a:lnTo>
                <a:lnTo>
                  <a:pt x="1488" y="5"/>
                </a:lnTo>
                <a:lnTo>
                  <a:pt x="1494" y="8"/>
                </a:lnTo>
                <a:lnTo>
                  <a:pt x="1501" y="11"/>
                </a:lnTo>
                <a:lnTo>
                  <a:pt x="1508" y="14"/>
                </a:lnTo>
                <a:lnTo>
                  <a:pt x="1514" y="18"/>
                </a:lnTo>
                <a:lnTo>
                  <a:pt x="1521" y="22"/>
                </a:lnTo>
                <a:lnTo>
                  <a:pt x="1526" y="26"/>
                </a:lnTo>
                <a:lnTo>
                  <a:pt x="1532" y="31"/>
                </a:lnTo>
                <a:lnTo>
                  <a:pt x="1537" y="37"/>
                </a:lnTo>
                <a:lnTo>
                  <a:pt x="1542" y="43"/>
                </a:lnTo>
                <a:lnTo>
                  <a:pt x="1547" y="50"/>
                </a:lnTo>
                <a:lnTo>
                  <a:pt x="1552" y="57"/>
                </a:lnTo>
                <a:lnTo>
                  <a:pt x="1559" y="72"/>
                </a:lnTo>
                <a:lnTo>
                  <a:pt x="1564" y="88"/>
                </a:lnTo>
                <a:lnTo>
                  <a:pt x="1567" y="105"/>
                </a:lnTo>
                <a:lnTo>
                  <a:pt x="1568" y="124"/>
                </a:lnTo>
                <a:lnTo>
                  <a:pt x="1568" y="129"/>
                </a:lnTo>
                <a:lnTo>
                  <a:pt x="1367" y="129"/>
                </a:lnTo>
                <a:lnTo>
                  <a:pt x="1369" y="141"/>
                </a:lnTo>
                <a:lnTo>
                  <a:pt x="1373" y="152"/>
                </a:lnTo>
                <a:lnTo>
                  <a:pt x="1376" y="163"/>
                </a:lnTo>
                <a:lnTo>
                  <a:pt x="1383" y="173"/>
                </a:lnTo>
                <a:lnTo>
                  <a:pt x="1390" y="182"/>
                </a:lnTo>
                <a:lnTo>
                  <a:pt x="1397" y="189"/>
                </a:lnTo>
                <a:lnTo>
                  <a:pt x="1406" y="196"/>
                </a:lnTo>
                <a:lnTo>
                  <a:pt x="1415" y="201"/>
                </a:lnTo>
                <a:lnTo>
                  <a:pt x="1420" y="203"/>
                </a:lnTo>
                <a:lnTo>
                  <a:pt x="1425" y="204"/>
                </a:lnTo>
                <a:lnTo>
                  <a:pt x="1428" y="205"/>
                </a:lnTo>
                <a:lnTo>
                  <a:pt x="1433" y="207"/>
                </a:lnTo>
                <a:lnTo>
                  <a:pt x="1438" y="208"/>
                </a:lnTo>
                <a:lnTo>
                  <a:pt x="1443" y="209"/>
                </a:lnTo>
                <a:lnTo>
                  <a:pt x="1447" y="209"/>
                </a:lnTo>
                <a:lnTo>
                  <a:pt x="1452" y="209"/>
                </a:lnTo>
                <a:lnTo>
                  <a:pt x="1459" y="209"/>
                </a:lnTo>
                <a:lnTo>
                  <a:pt x="1468" y="208"/>
                </a:lnTo>
                <a:lnTo>
                  <a:pt x="1475" y="205"/>
                </a:lnTo>
                <a:lnTo>
                  <a:pt x="1484" y="203"/>
                </a:lnTo>
                <a:lnTo>
                  <a:pt x="1493" y="199"/>
                </a:lnTo>
                <a:lnTo>
                  <a:pt x="1500" y="194"/>
                </a:lnTo>
                <a:lnTo>
                  <a:pt x="1508" y="189"/>
                </a:lnTo>
                <a:lnTo>
                  <a:pt x="1514" y="183"/>
                </a:lnTo>
                <a:lnTo>
                  <a:pt x="1520" y="177"/>
                </a:lnTo>
                <a:lnTo>
                  <a:pt x="1525" y="171"/>
                </a:lnTo>
                <a:lnTo>
                  <a:pt x="1529" y="165"/>
                </a:lnTo>
                <a:lnTo>
                  <a:pt x="1531" y="157"/>
                </a:lnTo>
                <a:lnTo>
                  <a:pt x="1562" y="157"/>
                </a:lnTo>
                <a:lnTo>
                  <a:pt x="1557" y="170"/>
                </a:lnTo>
                <a:lnTo>
                  <a:pt x="1551" y="182"/>
                </a:lnTo>
                <a:lnTo>
                  <a:pt x="1543" y="193"/>
                </a:lnTo>
                <a:lnTo>
                  <a:pt x="1535" y="202"/>
                </a:lnTo>
                <a:lnTo>
                  <a:pt x="1531" y="207"/>
                </a:lnTo>
                <a:lnTo>
                  <a:pt x="1526" y="210"/>
                </a:lnTo>
                <a:lnTo>
                  <a:pt x="1521" y="214"/>
                </a:lnTo>
                <a:lnTo>
                  <a:pt x="1516" y="218"/>
                </a:lnTo>
                <a:lnTo>
                  <a:pt x="1511" y="222"/>
                </a:lnTo>
                <a:lnTo>
                  <a:pt x="1506" y="225"/>
                </a:lnTo>
                <a:lnTo>
                  <a:pt x="1500" y="228"/>
                </a:lnTo>
                <a:lnTo>
                  <a:pt x="1495" y="230"/>
                </a:lnTo>
                <a:lnTo>
                  <a:pt x="1489" y="231"/>
                </a:lnTo>
                <a:lnTo>
                  <a:pt x="1484" y="233"/>
                </a:lnTo>
                <a:lnTo>
                  <a:pt x="1478" y="234"/>
                </a:lnTo>
                <a:lnTo>
                  <a:pt x="1473" y="235"/>
                </a:lnTo>
                <a:lnTo>
                  <a:pt x="1467" y="236"/>
                </a:lnTo>
                <a:lnTo>
                  <a:pt x="1462" y="236"/>
                </a:lnTo>
                <a:lnTo>
                  <a:pt x="1456" y="238"/>
                </a:lnTo>
                <a:lnTo>
                  <a:pt x="1449" y="238"/>
                </a:lnTo>
                <a:lnTo>
                  <a:pt x="1442" y="236"/>
                </a:lnTo>
                <a:lnTo>
                  <a:pt x="1435" y="236"/>
                </a:lnTo>
                <a:lnTo>
                  <a:pt x="1427" y="235"/>
                </a:lnTo>
                <a:lnTo>
                  <a:pt x="1421" y="233"/>
                </a:lnTo>
                <a:lnTo>
                  <a:pt x="1414" y="231"/>
                </a:lnTo>
                <a:lnTo>
                  <a:pt x="1407" y="229"/>
                </a:lnTo>
                <a:lnTo>
                  <a:pt x="1400" y="225"/>
                </a:lnTo>
                <a:lnTo>
                  <a:pt x="1394" y="223"/>
                </a:lnTo>
                <a:lnTo>
                  <a:pt x="1388" y="219"/>
                </a:lnTo>
                <a:lnTo>
                  <a:pt x="1381" y="214"/>
                </a:lnTo>
                <a:lnTo>
                  <a:pt x="1376" y="209"/>
                </a:lnTo>
                <a:lnTo>
                  <a:pt x="1370" y="204"/>
                </a:lnTo>
                <a:lnTo>
                  <a:pt x="1365" y="199"/>
                </a:lnTo>
                <a:lnTo>
                  <a:pt x="1362" y="193"/>
                </a:lnTo>
                <a:lnTo>
                  <a:pt x="1357" y="187"/>
                </a:lnTo>
                <a:lnTo>
                  <a:pt x="1353" y="181"/>
                </a:lnTo>
                <a:lnTo>
                  <a:pt x="1346" y="166"/>
                </a:lnTo>
                <a:lnTo>
                  <a:pt x="1341" y="151"/>
                </a:lnTo>
                <a:lnTo>
                  <a:pt x="1338" y="135"/>
                </a:lnTo>
                <a:lnTo>
                  <a:pt x="1337" y="119"/>
                </a:lnTo>
                <a:close/>
                <a:moveTo>
                  <a:pt x="1540" y="103"/>
                </a:moveTo>
                <a:lnTo>
                  <a:pt x="1537" y="94"/>
                </a:lnTo>
                <a:lnTo>
                  <a:pt x="1534" y="84"/>
                </a:lnTo>
                <a:lnTo>
                  <a:pt x="1529" y="76"/>
                </a:lnTo>
                <a:lnTo>
                  <a:pt x="1524" y="67"/>
                </a:lnTo>
                <a:lnTo>
                  <a:pt x="1517" y="58"/>
                </a:lnTo>
                <a:lnTo>
                  <a:pt x="1510" y="51"/>
                </a:lnTo>
                <a:lnTo>
                  <a:pt x="1501" y="45"/>
                </a:lnTo>
                <a:lnTo>
                  <a:pt x="1493" y="40"/>
                </a:lnTo>
                <a:lnTo>
                  <a:pt x="1488" y="37"/>
                </a:lnTo>
                <a:lnTo>
                  <a:pt x="1483" y="35"/>
                </a:lnTo>
                <a:lnTo>
                  <a:pt x="1479" y="34"/>
                </a:lnTo>
                <a:lnTo>
                  <a:pt x="1474" y="32"/>
                </a:lnTo>
                <a:lnTo>
                  <a:pt x="1469" y="31"/>
                </a:lnTo>
                <a:lnTo>
                  <a:pt x="1464" y="30"/>
                </a:lnTo>
                <a:lnTo>
                  <a:pt x="1458" y="30"/>
                </a:lnTo>
                <a:lnTo>
                  <a:pt x="1453" y="30"/>
                </a:lnTo>
                <a:lnTo>
                  <a:pt x="1446" y="30"/>
                </a:lnTo>
                <a:lnTo>
                  <a:pt x="1440" y="31"/>
                </a:lnTo>
                <a:lnTo>
                  <a:pt x="1433" y="31"/>
                </a:lnTo>
                <a:lnTo>
                  <a:pt x="1427" y="32"/>
                </a:lnTo>
                <a:lnTo>
                  <a:pt x="1421" y="35"/>
                </a:lnTo>
                <a:lnTo>
                  <a:pt x="1416" y="37"/>
                </a:lnTo>
                <a:lnTo>
                  <a:pt x="1410" y="40"/>
                </a:lnTo>
                <a:lnTo>
                  <a:pt x="1405" y="43"/>
                </a:lnTo>
                <a:lnTo>
                  <a:pt x="1396" y="51"/>
                </a:lnTo>
                <a:lnTo>
                  <a:pt x="1389" y="58"/>
                </a:lnTo>
                <a:lnTo>
                  <a:pt x="1383" y="66"/>
                </a:lnTo>
                <a:lnTo>
                  <a:pt x="1378" y="74"/>
                </a:lnTo>
                <a:lnTo>
                  <a:pt x="1374" y="83"/>
                </a:lnTo>
                <a:lnTo>
                  <a:pt x="1370" y="90"/>
                </a:lnTo>
                <a:lnTo>
                  <a:pt x="1368" y="97"/>
                </a:lnTo>
                <a:lnTo>
                  <a:pt x="1367" y="103"/>
                </a:lnTo>
                <a:lnTo>
                  <a:pt x="1540" y="103"/>
                </a:lnTo>
                <a:close/>
                <a:moveTo>
                  <a:pt x="1602" y="73"/>
                </a:moveTo>
                <a:lnTo>
                  <a:pt x="1602" y="71"/>
                </a:lnTo>
                <a:lnTo>
                  <a:pt x="1602" y="68"/>
                </a:lnTo>
                <a:lnTo>
                  <a:pt x="1602" y="66"/>
                </a:lnTo>
                <a:lnTo>
                  <a:pt x="1602" y="63"/>
                </a:lnTo>
                <a:lnTo>
                  <a:pt x="1602" y="53"/>
                </a:lnTo>
                <a:lnTo>
                  <a:pt x="1604" y="45"/>
                </a:lnTo>
                <a:lnTo>
                  <a:pt x="1606" y="36"/>
                </a:lnTo>
                <a:lnTo>
                  <a:pt x="1610" y="29"/>
                </a:lnTo>
                <a:lnTo>
                  <a:pt x="1616" y="22"/>
                </a:lnTo>
                <a:lnTo>
                  <a:pt x="1621" y="16"/>
                </a:lnTo>
                <a:lnTo>
                  <a:pt x="1627" y="11"/>
                </a:lnTo>
                <a:lnTo>
                  <a:pt x="1635" y="8"/>
                </a:lnTo>
                <a:lnTo>
                  <a:pt x="1642" y="4"/>
                </a:lnTo>
                <a:lnTo>
                  <a:pt x="1650" y="1"/>
                </a:lnTo>
                <a:lnTo>
                  <a:pt x="1657" y="0"/>
                </a:lnTo>
                <a:lnTo>
                  <a:pt x="1663" y="0"/>
                </a:lnTo>
                <a:lnTo>
                  <a:pt x="1670" y="0"/>
                </a:lnTo>
                <a:lnTo>
                  <a:pt x="1674" y="1"/>
                </a:lnTo>
                <a:lnTo>
                  <a:pt x="1681" y="3"/>
                </a:lnTo>
                <a:lnTo>
                  <a:pt x="1686" y="4"/>
                </a:lnTo>
                <a:lnTo>
                  <a:pt x="1691" y="6"/>
                </a:lnTo>
                <a:lnTo>
                  <a:pt x="1697" y="9"/>
                </a:lnTo>
                <a:lnTo>
                  <a:pt x="1702" y="11"/>
                </a:lnTo>
                <a:lnTo>
                  <a:pt x="1707" y="15"/>
                </a:lnTo>
                <a:lnTo>
                  <a:pt x="1712" y="19"/>
                </a:lnTo>
                <a:lnTo>
                  <a:pt x="1715" y="24"/>
                </a:lnTo>
                <a:lnTo>
                  <a:pt x="1719" y="30"/>
                </a:lnTo>
                <a:lnTo>
                  <a:pt x="1721" y="35"/>
                </a:lnTo>
                <a:lnTo>
                  <a:pt x="1724" y="41"/>
                </a:lnTo>
                <a:lnTo>
                  <a:pt x="1726" y="47"/>
                </a:lnTo>
                <a:lnTo>
                  <a:pt x="1728" y="53"/>
                </a:lnTo>
                <a:lnTo>
                  <a:pt x="1728" y="61"/>
                </a:lnTo>
                <a:lnTo>
                  <a:pt x="1698" y="61"/>
                </a:lnTo>
                <a:lnTo>
                  <a:pt x="1697" y="53"/>
                </a:lnTo>
                <a:lnTo>
                  <a:pt x="1695" y="47"/>
                </a:lnTo>
                <a:lnTo>
                  <a:pt x="1692" y="41"/>
                </a:lnTo>
                <a:lnTo>
                  <a:pt x="1688" y="37"/>
                </a:lnTo>
                <a:lnTo>
                  <a:pt x="1682" y="34"/>
                </a:lnTo>
                <a:lnTo>
                  <a:pt x="1677" y="31"/>
                </a:lnTo>
                <a:lnTo>
                  <a:pt x="1671" y="30"/>
                </a:lnTo>
                <a:lnTo>
                  <a:pt x="1663" y="30"/>
                </a:lnTo>
                <a:lnTo>
                  <a:pt x="1658" y="30"/>
                </a:lnTo>
                <a:lnTo>
                  <a:pt x="1652" y="31"/>
                </a:lnTo>
                <a:lnTo>
                  <a:pt x="1647" y="34"/>
                </a:lnTo>
                <a:lnTo>
                  <a:pt x="1641" y="37"/>
                </a:lnTo>
                <a:lnTo>
                  <a:pt x="1636" y="42"/>
                </a:lnTo>
                <a:lnTo>
                  <a:pt x="1632" y="47"/>
                </a:lnTo>
                <a:lnTo>
                  <a:pt x="1631" y="55"/>
                </a:lnTo>
                <a:lnTo>
                  <a:pt x="1630" y="62"/>
                </a:lnTo>
                <a:lnTo>
                  <a:pt x="1630" y="63"/>
                </a:lnTo>
                <a:lnTo>
                  <a:pt x="1630" y="65"/>
                </a:lnTo>
                <a:lnTo>
                  <a:pt x="1631" y="67"/>
                </a:lnTo>
                <a:lnTo>
                  <a:pt x="1631" y="68"/>
                </a:lnTo>
                <a:lnTo>
                  <a:pt x="1632" y="71"/>
                </a:lnTo>
                <a:lnTo>
                  <a:pt x="1632" y="72"/>
                </a:lnTo>
                <a:lnTo>
                  <a:pt x="1632" y="73"/>
                </a:lnTo>
                <a:lnTo>
                  <a:pt x="1635" y="78"/>
                </a:lnTo>
                <a:lnTo>
                  <a:pt x="1640" y="83"/>
                </a:lnTo>
                <a:lnTo>
                  <a:pt x="1645" y="88"/>
                </a:lnTo>
                <a:lnTo>
                  <a:pt x="1653" y="92"/>
                </a:lnTo>
                <a:lnTo>
                  <a:pt x="1662" y="95"/>
                </a:lnTo>
                <a:lnTo>
                  <a:pt x="1672" y="99"/>
                </a:lnTo>
                <a:lnTo>
                  <a:pt x="1681" y="103"/>
                </a:lnTo>
                <a:lnTo>
                  <a:pt x="1689" y="107"/>
                </a:lnTo>
                <a:lnTo>
                  <a:pt x="1698" y="110"/>
                </a:lnTo>
                <a:lnTo>
                  <a:pt x="1707" y="115"/>
                </a:lnTo>
                <a:lnTo>
                  <a:pt x="1714" y="120"/>
                </a:lnTo>
                <a:lnTo>
                  <a:pt x="1720" y="126"/>
                </a:lnTo>
                <a:lnTo>
                  <a:pt x="1726" y="134"/>
                </a:lnTo>
                <a:lnTo>
                  <a:pt x="1730" y="144"/>
                </a:lnTo>
                <a:lnTo>
                  <a:pt x="1731" y="154"/>
                </a:lnTo>
                <a:lnTo>
                  <a:pt x="1733" y="166"/>
                </a:lnTo>
                <a:lnTo>
                  <a:pt x="1733" y="168"/>
                </a:lnTo>
                <a:lnTo>
                  <a:pt x="1733" y="171"/>
                </a:lnTo>
                <a:lnTo>
                  <a:pt x="1733" y="175"/>
                </a:lnTo>
                <a:lnTo>
                  <a:pt x="1731" y="178"/>
                </a:lnTo>
                <a:lnTo>
                  <a:pt x="1730" y="188"/>
                </a:lnTo>
                <a:lnTo>
                  <a:pt x="1726" y="197"/>
                </a:lnTo>
                <a:lnTo>
                  <a:pt x="1723" y="205"/>
                </a:lnTo>
                <a:lnTo>
                  <a:pt x="1718" y="213"/>
                </a:lnTo>
                <a:lnTo>
                  <a:pt x="1712" y="219"/>
                </a:lnTo>
                <a:lnTo>
                  <a:pt x="1705" y="224"/>
                </a:lnTo>
                <a:lnTo>
                  <a:pt x="1699" y="229"/>
                </a:lnTo>
                <a:lnTo>
                  <a:pt x="1692" y="231"/>
                </a:lnTo>
                <a:lnTo>
                  <a:pt x="1684" y="234"/>
                </a:lnTo>
                <a:lnTo>
                  <a:pt x="1677" y="236"/>
                </a:lnTo>
                <a:lnTo>
                  <a:pt x="1670" y="238"/>
                </a:lnTo>
                <a:lnTo>
                  <a:pt x="1662" y="238"/>
                </a:lnTo>
                <a:lnTo>
                  <a:pt x="1652" y="236"/>
                </a:lnTo>
                <a:lnTo>
                  <a:pt x="1644" y="235"/>
                </a:lnTo>
                <a:lnTo>
                  <a:pt x="1635" y="233"/>
                </a:lnTo>
                <a:lnTo>
                  <a:pt x="1626" y="229"/>
                </a:lnTo>
                <a:lnTo>
                  <a:pt x="1619" y="224"/>
                </a:lnTo>
                <a:lnTo>
                  <a:pt x="1613" y="218"/>
                </a:lnTo>
                <a:lnTo>
                  <a:pt x="1606" y="212"/>
                </a:lnTo>
                <a:lnTo>
                  <a:pt x="1602" y="204"/>
                </a:lnTo>
                <a:lnTo>
                  <a:pt x="1598" y="196"/>
                </a:lnTo>
                <a:lnTo>
                  <a:pt x="1595" y="187"/>
                </a:lnTo>
                <a:lnTo>
                  <a:pt x="1593" y="178"/>
                </a:lnTo>
                <a:lnTo>
                  <a:pt x="1593" y="168"/>
                </a:lnTo>
                <a:lnTo>
                  <a:pt x="1623" y="167"/>
                </a:lnTo>
                <a:lnTo>
                  <a:pt x="1624" y="177"/>
                </a:lnTo>
                <a:lnTo>
                  <a:pt x="1626" y="186"/>
                </a:lnTo>
                <a:lnTo>
                  <a:pt x="1630" y="193"/>
                </a:lnTo>
                <a:lnTo>
                  <a:pt x="1636" y="199"/>
                </a:lnTo>
                <a:lnTo>
                  <a:pt x="1642" y="205"/>
                </a:lnTo>
                <a:lnTo>
                  <a:pt x="1650" y="209"/>
                </a:lnTo>
                <a:lnTo>
                  <a:pt x="1657" y="212"/>
                </a:lnTo>
                <a:lnTo>
                  <a:pt x="1665" y="213"/>
                </a:lnTo>
                <a:lnTo>
                  <a:pt x="1672" y="212"/>
                </a:lnTo>
                <a:lnTo>
                  <a:pt x="1679" y="209"/>
                </a:lnTo>
                <a:lnTo>
                  <a:pt x="1686" y="205"/>
                </a:lnTo>
                <a:lnTo>
                  <a:pt x="1692" y="201"/>
                </a:lnTo>
                <a:lnTo>
                  <a:pt x="1698" y="194"/>
                </a:lnTo>
                <a:lnTo>
                  <a:pt x="1702" y="188"/>
                </a:lnTo>
                <a:lnTo>
                  <a:pt x="1703" y="181"/>
                </a:lnTo>
                <a:lnTo>
                  <a:pt x="1704" y="172"/>
                </a:lnTo>
                <a:lnTo>
                  <a:pt x="1703" y="166"/>
                </a:lnTo>
                <a:lnTo>
                  <a:pt x="1702" y="158"/>
                </a:lnTo>
                <a:lnTo>
                  <a:pt x="1698" y="152"/>
                </a:lnTo>
                <a:lnTo>
                  <a:pt x="1694" y="146"/>
                </a:lnTo>
                <a:lnTo>
                  <a:pt x="1689" y="141"/>
                </a:lnTo>
                <a:lnTo>
                  <a:pt x="1683" y="136"/>
                </a:lnTo>
                <a:lnTo>
                  <a:pt x="1676" y="133"/>
                </a:lnTo>
                <a:lnTo>
                  <a:pt x="1667" y="130"/>
                </a:lnTo>
                <a:lnTo>
                  <a:pt x="1661" y="128"/>
                </a:lnTo>
                <a:lnTo>
                  <a:pt x="1655" y="126"/>
                </a:lnTo>
                <a:lnTo>
                  <a:pt x="1648" y="124"/>
                </a:lnTo>
                <a:lnTo>
                  <a:pt x="1644" y="121"/>
                </a:lnTo>
                <a:lnTo>
                  <a:pt x="1637" y="119"/>
                </a:lnTo>
                <a:lnTo>
                  <a:pt x="1632" y="116"/>
                </a:lnTo>
                <a:lnTo>
                  <a:pt x="1627" y="114"/>
                </a:lnTo>
                <a:lnTo>
                  <a:pt x="1623" y="110"/>
                </a:lnTo>
                <a:lnTo>
                  <a:pt x="1614" y="103"/>
                </a:lnTo>
                <a:lnTo>
                  <a:pt x="1608" y="94"/>
                </a:lnTo>
                <a:lnTo>
                  <a:pt x="1604" y="84"/>
                </a:lnTo>
                <a:lnTo>
                  <a:pt x="1602" y="73"/>
                </a:lnTo>
                <a:close/>
              </a:path>
            </a:pathLst>
          </a:custGeom>
          <a:solidFill>
            <a:srgbClr val="000000"/>
          </a:solidFill>
          <a:ln w="3175">
            <a:solidFill>
              <a:schemeClr val="tx1"/>
            </a:solidFill>
            <a:round/>
            <a:headEnd/>
            <a:tailEnd/>
          </a:ln>
        </p:spPr>
        <p:txBody>
          <a:bodyPr lIns="82058" tIns="41029" rIns="82058" bIns="41029"/>
          <a:lstStyle/>
          <a:p>
            <a:endParaRPr lang="en-US"/>
          </a:p>
        </p:txBody>
      </p:sp>
      <p:sp>
        <p:nvSpPr>
          <p:cNvPr id="6155" name="Freeform 14"/>
          <p:cNvSpPr>
            <a:spLocks noEditPoints="1"/>
          </p:cNvSpPr>
          <p:nvPr/>
        </p:nvSpPr>
        <p:spPr bwMode="auto">
          <a:xfrm>
            <a:off x="4369955" y="2307011"/>
            <a:ext cx="1695739" cy="504265"/>
          </a:xfrm>
          <a:custGeom>
            <a:avLst/>
            <a:gdLst>
              <a:gd name="T0" fmla="*/ 133 w 2350"/>
              <a:gd name="T1" fmla="*/ 274 h 720"/>
              <a:gd name="T2" fmla="*/ 95 w 2350"/>
              <a:gd name="T3" fmla="*/ 163 h 720"/>
              <a:gd name="T4" fmla="*/ 10 w 2350"/>
              <a:gd name="T5" fmla="*/ 80 h 720"/>
              <a:gd name="T6" fmla="*/ 69 w 2350"/>
              <a:gd name="T7" fmla="*/ 4 h 720"/>
              <a:gd name="T8" fmla="*/ 173 w 2350"/>
              <a:gd name="T9" fmla="*/ 52 h 720"/>
              <a:gd name="T10" fmla="*/ 62 w 2350"/>
              <a:gd name="T11" fmla="*/ 38 h 720"/>
              <a:gd name="T12" fmla="*/ 94 w 2350"/>
              <a:gd name="T13" fmla="*/ 134 h 720"/>
              <a:gd name="T14" fmla="*/ 186 w 2350"/>
              <a:gd name="T15" fmla="*/ 232 h 720"/>
              <a:gd name="T16" fmla="*/ 100 w 2350"/>
              <a:gd name="T17" fmla="*/ 314 h 720"/>
              <a:gd name="T18" fmla="*/ 3 w 2350"/>
              <a:gd name="T19" fmla="*/ 251 h 720"/>
              <a:gd name="T20" fmla="*/ 355 w 2350"/>
              <a:gd name="T21" fmla="*/ 192 h 720"/>
              <a:gd name="T22" fmla="*/ 437 w 2350"/>
              <a:gd name="T23" fmla="*/ 83 h 720"/>
              <a:gd name="T24" fmla="*/ 547 w 2350"/>
              <a:gd name="T25" fmla="*/ 109 h 720"/>
              <a:gd name="T26" fmla="*/ 583 w 2350"/>
              <a:gd name="T27" fmla="*/ 219 h 720"/>
              <a:gd name="T28" fmla="*/ 493 w 2350"/>
              <a:gd name="T29" fmla="*/ 312 h 720"/>
              <a:gd name="T30" fmla="*/ 381 w 2350"/>
              <a:gd name="T31" fmla="*/ 272 h 720"/>
              <a:gd name="T32" fmla="*/ 444 w 2350"/>
              <a:gd name="T33" fmla="*/ 281 h 720"/>
              <a:gd name="T34" fmla="*/ 550 w 2350"/>
              <a:gd name="T35" fmla="*/ 232 h 720"/>
              <a:gd name="T36" fmla="*/ 481 w 2350"/>
              <a:gd name="T37" fmla="*/ 106 h 720"/>
              <a:gd name="T38" fmla="*/ 625 w 2350"/>
              <a:gd name="T39" fmla="*/ 195 h 720"/>
              <a:gd name="T40" fmla="*/ 708 w 2350"/>
              <a:gd name="T41" fmla="*/ 83 h 720"/>
              <a:gd name="T42" fmla="*/ 838 w 2350"/>
              <a:gd name="T43" fmla="*/ 117 h 720"/>
              <a:gd name="T44" fmla="*/ 733 w 2350"/>
              <a:gd name="T45" fmla="*/ 106 h 720"/>
              <a:gd name="T46" fmla="*/ 660 w 2350"/>
              <a:gd name="T47" fmla="*/ 230 h 720"/>
              <a:gd name="T48" fmla="*/ 773 w 2350"/>
              <a:gd name="T49" fmla="*/ 281 h 720"/>
              <a:gd name="T50" fmla="*/ 734 w 2350"/>
              <a:gd name="T51" fmla="*/ 313 h 720"/>
              <a:gd name="T52" fmla="*/ 634 w 2350"/>
              <a:gd name="T53" fmla="*/ 244 h 720"/>
              <a:gd name="T54" fmla="*/ 1068 w 2350"/>
              <a:gd name="T55" fmla="*/ 83 h 720"/>
              <a:gd name="T56" fmla="*/ 1168 w 2350"/>
              <a:gd name="T57" fmla="*/ 83 h 720"/>
              <a:gd name="T58" fmla="*/ 1276 w 2350"/>
              <a:gd name="T59" fmla="*/ 109 h 720"/>
              <a:gd name="T60" fmla="*/ 1237 w 2350"/>
              <a:gd name="T61" fmla="*/ 114 h 720"/>
              <a:gd name="T62" fmla="*/ 1103 w 2350"/>
              <a:gd name="T63" fmla="*/ 308 h 720"/>
              <a:gd name="T64" fmla="*/ 1425 w 2350"/>
              <a:gd name="T65" fmla="*/ 84 h 720"/>
              <a:gd name="T66" fmla="*/ 1534 w 2350"/>
              <a:gd name="T67" fmla="*/ 104 h 720"/>
              <a:gd name="T68" fmla="*/ 1579 w 2350"/>
              <a:gd name="T69" fmla="*/ 206 h 720"/>
              <a:gd name="T70" fmla="*/ 1491 w 2350"/>
              <a:gd name="T71" fmla="*/ 310 h 720"/>
              <a:gd name="T72" fmla="*/ 1378 w 2350"/>
              <a:gd name="T73" fmla="*/ 277 h 720"/>
              <a:gd name="T74" fmla="*/ 1430 w 2350"/>
              <a:gd name="T75" fmla="*/ 278 h 720"/>
              <a:gd name="T76" fmla="*/ 1537 w 2350"/>
              <a:gd name="T77" fmla="*/ 244 h 720"/>
              <a:gd name="T78" fmla="*/ 1481 w 2350"/>
              <a:gd name="T79" fmla="*/ 108 h 720"/>
              <a:gd name="T80" fmla="*/ 1377 w 2350"/>
              <a:gd name="T81" fmla="*/ 193 h 720"/>
              <a:gd name="T82" fmla="*/ 1760 w 2350"/>
              <a:gd name="T83" fmla="*/ 91 h 720"/>
              <a:gd name="T84" fmla="*/ 1879 w 2350"/>
              <a:gd name="T85" fmla="*/ 94 h 720"/>
              <a:gd name="T86" fmla="*/ 1875 w 2350"/>
              <a:gd name="T87" fmla="*/ 300 h 720"/>
              <a:gd name="T88" fmla="*/ 1754 w 2350"/>
              <a:gd name="T89" fmla="*/ 294 h 720"/>
              <a:gd name="T90" fmla="*/ 1728 w 2350"/>
              <a:gd name="T91" fmla="*/ 188 h 720"/>
              <a:gd name="T92" fmla="*/ 1817 w 2350"/>
              <a:gd name="T93" fmla="*/ 286 h 720"/>
              <a:gd name="T94" fmla="*/ 1906 w 2350"/>
              <a:gd name="T95" fmla="*/ 176 h 720"/>
              <a:gd name="T96" fmla="*/ 1781 w 2350"/>
              <a:gd name="T97" fmla="*/ 114 h 720"/>
              <a:gd name="T98" fmla="*/ 2021 w 2350"/>
              <a:gd name="T99" fmla="*/ 105 h 720"/>
              <a:gd name="T100" fmla="*/ 2118 w 2350"/>
              <a:gd name="T101" fmla="*/ 79 h 720"/>
              <a:gd name="T102" fmla="*/ 2212 w 2350"/>
              <a:gd name="T103" fmla="*/ 205 h 720"/>
              <a:gd name="T104" fmla="*/ 2103 w 2350"/>
              <a:gd name="T105" fmla="*/ 286 h 720"/>
              <a:gd name="T106" fmla="*/ 2170 w 2350"/>
              <a:gd name="T107" fmla="*/ 287 h 720"/>
              <a:gd name="T108" fmla="*/ 2065 w 2350"/>
              <a:gd name="T109" fmla="*/ 309 h 720"/>
              <a:gd name="T110" fmla="*/ 2181 w 2350"/>
              <a:gd name="T111" fmla="*/ 171 h 720"/>
              <a:gd name="T112" fmla="*/ 2077 w 2350"/>
              <a:gd name="T113" fmla="*/ 108 h 720"/>
              <a:gd name="T114" fmla="*/ 2281 w 2350"/>
              <a:gd name="T115" fmla="*/ 117 h 720"/>
              <a:gd name="T116" fmla="*/ 2301 w 2350"/>
              <a:gd name="T117" fmla="*/ 131 h 720"/>
              <a:gd name="T118" fmla="*/ 149 w 2350"/>
              <a:gd name="T119" fmla="*/ 422 h 720"/>
              <a:gd name="T120" fmla="*/ 222 w 2350"/>
              <a:gd name="T121" fmla="*/ 509 h 720"/>
              <a:gd name="T122" fmla="*/ 132 w 2350"/>
              <a:gd name="T123" fmla="*/ 593 h 720"/>
              <a:gd name="T124" fmla="*/ 188 w 2350"/>
              <a:gd name="T125" fmla="*/ 529 h 7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0"/>
              <a:gd name="T190" fmla="*/ 0 h 720"/>
              <a:gd name="T191" fmla="*/ 2350 w 2350"/>
              <a:gd name="T192" fmla="*/ 720 h 7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0" h="720">
                <a:moveTo>
                  <a:pt x="32" y="225"/>
                </a:moveTo>
                <a:lnTo>
                  <a:pt x="33" y="234"/>
                </a:lnTo>
                <a:lnTo>
                  <a:pt x="34" y="244"/>
                </a:lnTo>
                <a:lnTo>
                  <a:pt x="38" y="251"/>
                </a:lnTo>
                <a:lnTo>
                  <a:pt x="42" y="258"/>
                </a:lnTo>
                <a:lnTo>
                  <a:pt x="47" y="265"/>
                </a:lnTo>
                <a:lnTo>
                  <a:pt x="52" y="271"/>
                </a:lnTo>
                <a:lnTo>
                  <a:pt x="58" y="276"/>
                </a:lnTo>
                <a:lnTo>
                  <a:pt x="65" y="279"/>
                </a:lnTo>
                <a:lnTo>
                  <a:pt x="73" y="282"/>
                </a:lnTo>
                <a:lnTo>
                  <a:pt x="81" y="284"/>
                </a:lnTo>
                <a:lnTo>
                  <a:pt x="89" y="286"/>
                </a:lnTo>
                <a:lnTo>
                  <a:pt x="97" y="286"/>
                </a:lnTo>
                <a:lnTo>
                  <a:pt x="105" y="286"/>
                </a:lnTo>
                <a:lnTo>
                  <a:pt x="112" y="283"/>
                </a:lnTo>
                <a:lnTo>
                  <a:pt x="120" y="282"/>
                </a:lnTo>
                <a:lnTo>
                  <a:pt x="126" y="278"/>
                </a:lnTo>
                <a:lnTo>
                  <a:pt x="133" y="274"/>
                </a:lnTo>
                <a:lnTo>
                  <a:pt x="139" y="268"/>
                </a:lnTo>
                <a:lnTo>
                  <a:pt x="144" y="263"/>
                </a:lnTo>
                <a:lnTo>
                  <a:pt x="149" y="256"/>
                </a:lnTo>
                <a:lnTo>
                  <a:pt x="153" y="250"/>
                </a:lnTo>
                <a:lnTo>
                  <a:pt x="156" y="242"/>
                </a:lnTo>
                <a:lnTo>
                  <a:pt x="157" y="235"/>
                </a:lnTo>
                <a:lnTo>
                  <a:pt x="158" y="227"/>
                </a:lnTo>
                <a:lnTo>
                  <a:pt x="157" y="218"/>
                </a:lnTo>
                <a:lnTo>
                  <a:pt x="156" y="209"/>
                </a:lnTo>
                <a:lnTo>
                  <a:pt x="152" y="200"/>
                </a:lnTo>
                <a:lnTo>
                  <a:pt x="148" y="193"/>
                </a:lnTo>
                <a:lnTo>
                  <a:pt x="142" y="187"/>
                </a:lnTo>
                <a:lnTo>
                  <a:pt x="135" y="181"/>
                </a:lnTo>
                <a:lnTo>
                  <a:pt x="126" y="176"/>
                </a:lnTo>
                <a:lnTo>
                  <a:pt x="113" y="171"/>
                </a:lnTo>
                <a:lnTo>
                  <a:pt x="107" y="168"/>
                </a:lnTo>
                <a:lnTo>
                  <a:pt x="101" y="166"/>
                </a:lnTo>
                <a:lnTo>
                  <a:pt x="95" y="163"/>
                </a:lnTo>
                <a:lnTo>
                  <a:pt x="89" y="162"/>
                </a:lnTo>
                <a:lnTo>
                  <a:pt x="83" y="159"/>
                </a:lnTo>
                <a:lnTo>
                  <a:pt x="76" y="157"/>
                </a:lnTo>
                <a:lnTo>
                  <a:pt x="70" y="156"/>
                </a:lnTo>
                <a:lnTo>
                  <a:pt x="64" y="153"/>
                </a:lnTo>
                <a:lnTo>
                  <a:pt x="58" y="151"/>
                </a:lnTo>
                <a:lnTo>
                  <a:pt x="53" y="148"/>
                </a:lnTo>
                <a:lnTo>
                  <a:pt x="48" y="146"/>
                </a:lnTo>
                <a:lnTo>
                  <a:pt x="43" y="143"/>
                </a:lnTo>
                <a:lnTo>
                  <a:pt x="38" y="140"/>
                </a:lnTo>
                <a:lnTo>
                  <a:pt x="33" y="137"/>
                </a:lnTo>
                <a:lnTo>
                  <a:pt x="29" y="134"/>
                </a:lnTo>
                <a:lnTo>
                  <a:pt x="26" y="130"/>
                </a:lnTo>
                <a:lnTo>
                  <a:pt x="18" y="120"/>
                </a:lnTo>
                <a:lnTo>
                  <a:pt x="13" y="109"/>
                </a:lnTo>
                <a:lnTo>
                  <a:pt x="11" y="96"/>
                </a:lnTo>
                <a:lnTo>
                  <a:pt x="10" y="82"/>
                </a:lnTo>
                <a:lnTo>
                  <a:pt x="10" y="80"/>
                </a:lnTo>
                <a:lnTo>
                  <a:pt x="10" y="79"/>
                </a:lnTo>
                <a:lnTo>
                  <a:pt x="10" y="78"/>
                </a:lnTo>
                <a:lnTo>
                  <a:pt x="10" y="77"/>
                </a:lnTo>
                <a:lnTo>
                  <a:pt x="10" y="75"/>
                </a:lnTo>
                <a:lnTo>
                  <a:pt x="10" y="74"/>
                </a:lnTo>
                <a:lnTo>
                  <a:pt x="10" y="73"/>
                </a:lnTo>
                <a:lnTo>
                  <a:pt x="11" y="63"/>
                </a:lnTo>
                <a:lnTo>
                  <a:pt x="15" y="53"/>
                </a:lnTo>
                <a:lnTo>
                  <a:pt x="18" y="43"/>
                </a:lnTo>
                <a:lnTo>
                  <a:pt x="23" y="35"/>
                </a:lnTo>
                <a:lnTo>
                  <a:pt x="29" y="27"/>
                </a:lnTo>
                <a:lnTo>
                  <a:pt x="37" y="20"/>
                </a:lnTo>
                <a:lnTo>
                  <a:pt x="45" y="14"/>
                </a:lnTo>
                <a:lnTo>
                  <a:pt x="54" y="9"/>
                </a:lnTo>
                <a:lnTo>
                  <a:pt x="59" y="6"/>
                </a:lnTo>
                <a:lnTo>
                  <a:pt x="64" y="5"/>
                </a:lnTo>
                <a:lnTo>
                  <a:pt x="69" y="4"/>
                </a:lnTo>
                <a:lnTo>
                  <a:pt x="75" y="2"/>
                </a:lnTo>
                <a:lnTo>
                  <a:pt x="80" y="1"/>
                </a:lnTo>
                <a:lnTo>
                  <a:pt x="85" y="0"/>
                </a:lnTo>
                <a:lnTo>
                  <a:pt x="90" y="0"/>
                </a:lnTo>
                <a:lnTo>
                  <a:pt x="95" y="0"/>
                </a:lnTo>
                <a:lnTo>
                  <a:pt x="101" y="0"/>
                </a:lnTo>
                <a:lnTo>
                  <a:pt x="107" y="1"/>
                </a:lnTo>
                <a:lnTo>
                  <a:pt x="112" y="1"/>
                </a:lnTo>
                <a:lnTo>
                  <a:pt x="118" y="2"/>
                </a:lnTo>
                <a:lnTo>
                  <a:pt x="123" y="5"/>
                </a:lnTo>
                <a:lnTo>
                  <a:pt x="130" y="6"/>
                </a:lnTo>
                <a:lnTo>
                  <a:pt x="135" y="10"/>
                </a:lnTo>
                <a:lnTo>
                  <a:pt x="139" y="12"/>
                </a:lnTo>
                <a:lnTo>
                  <a:pt x="148" y="19"/>
                </a:lnTo>
                <a:lnTo>
                  <a:pt x="157" y="26"/>
                </a:lnTo>
                <a:lnTo>
                  <a:pt x="163" y="35"/>
                </a:lnTo>
                <a:lnTo>
                  <a:pt x="169" y="43"/>
                </a:lnTo>
                <a:lnTo>
                  <a:pt x="173" y="52"/>
                </a:lnTo>
                <a:lnTo>
                  <a:pt x="177" y="61"/>
                </a:lnTo>
                <a:lnTo>
                  <a:pt x="178" y="70"/>
                </a:lnTo>
                <a:lnTo>
                  <a:pt x="179" y="79"/>
                </a:lnTo>
                <a:lnTo>
                  <a:pt x="179" y="83"/>
                </a:lnTo>
                <a:lnTo>
                  <a:pt x="149" y="83"/>
                </a:lnTo>
                <a:lnTo>
                  <a:pt x="147" y="70"/>
                </a:lnTo>
                <a:lnTo>
                  <a:pt x="143" y="59"/>
                </a:lnTo>
                <a:lnTo>
                  <a:pt x="137" y="51"/>
                </a:lnTo>
                <a:lnTo>
                  <a:pt x="131" y="43"/>
                </a:lnTo>
                <a:lnTo>
                  <a:pt x="123" y="37"/>
                </a:lnTo>
                <a:lnTo>
                  <a:pt x="115" y="33"/>
                </a:lnTo>
                <a:lnTo>
                  <a:pt x="105" y="30"/>
                </a:lnTo>
                <a:lnTo>
                  <a:pt x="95" y="28"/>
                </a:lnTo>
                <a:lnTo>
                  <a:pt x="88" y="28"/>
                </a:lnTo>
                <a:lnTo>
                  <a:pt x="81" y="30"/>
                </a:lnTo>
                <a:lnTo>
                  <a:pt x="74" y="32"/>
                </a:lnTo>
                <a:lnTo>
                  <a:pt x="68" y="35"/>
                </a:lnTo>
                <a:lnTo>
                  <a:pt x="62" y="38"/>
                </a:lnTo>
                <a:lnTo>
                  <a:pt x="57" y="42"/>
                </a:lnTo>
                <a:lnTo>
                  <a:pt x="52" y="47"/>
                </a:lnTo>
                <a:lnTo>
                  <a:pt x="47" y="52"/>
                </a:lnTo>
                <a:lnTo>
                  <a:pt x="43" y="58"/>
                </a:lnTo>
                <a:lnTo>
                  <a:pt x="42" y="63"/>
                </a:lnTo>
                <a:lnTo>
                  <a:pt x="39" y="69"/>
                </a:lnTo>
                <a:lnTo>
                  <a:pt x="39" y="75"/>
                </a:lnTo>
                <a:lnTo>
                  <a:pt x="41" y="88"/>
                </a:lnTo>
                <a:lnTo>
                  <a:pt x="43" y="99"/>
                </a:lnTo>
                <a:lnTo>
                  <a:pt x="48" y="109"/>
                </a:lnTo>
                <a:lnTo>
                  <a:pt x="54" y="115"/>
                </a:lnTo>
                <a:lnTo>
                  <a:pt x="58" y="117"/>
                </a:lnTo>
                <a:lnTo>
                  <a:pt x="63" y="120"/>
                </a:lnTo>
                <a:lnTo>
                  <a:pt x="68" y="122"/>
                </a:lnTo>
                <a:lnTo>
                  <a:pt x="74" y="125"/>
                </a:lnTo>
                <a:lnTo>
                  <a:pt x="80" y="129"/>
                </a:lnTo>
                <a:lnTo>
                  <a:pt x="86" y="131"/>
                </a:lnTo>
                <a:lnTo>
                  <a:pt x="94" y="134"/>
                </a:lnTo>
                <a:lnTo>
                  <a:pt x="102" y="136"/>
                </a:lnTo>
                <a:lnTo>
                  <a:pt x="111" y="138"/>
                </a:lnTo>
                <a:lnTo>
                  <a:pt x="118" y="141"/>
                </a:lnTo>
                <a:lnTo>
                  <a:pt x="126" y="143"/>
                </a:lnTo>
                <a:lnTo>
                  <a:pt x="132" y="146"/>
                </a:lnTo>
                <a:lnTo>
                  <a:pt x="138" y="150"/>
                </a:lnTo>
                <a:lnTo>
                  <a:pt x="144" y="152"/>
                </a:lnTo>
                <a:lnTo>
                  <a:pt x="151" y="155"/>
                </a:lnTo>
                <a:lnTo>
                  <a:pt x="156" y="158"/>
                </a:lnTo>
                <a:lnTo>
                  <a:pt x="165" y="167"/>
                </a:lnTo>
                <a:lnTo>
                  <a:pt x="173" y="178"/>
                </a:lnTo>
                <a:lnTo>
                  <a:pt x="180" y="190"/>
                </a:lnTo>
                <a:lnTo>
                  <a:pt x="185" y="205"/>
                </a:lnTo>
                <a:lnTo>
                  <a:pt x="186" y="211"/>
                </a:lnTo>
                <a:lnTo>
                  <a:pt x="186" y="216"/>
                </a:lnTo>
                <a:lnTo>
                  <a:pt x="186" y="221"/>
                </a:lnTo>
                <a:lnTo>
                  <a:pt x="186" y="225"/>
                </a:lnTo>
                <a:lnTo>
                  <a:pt x="186" y="232"/>
                </a:lnTo>
                <a:lnTo>
                  <a:pt x="185" y="241"/>
                </a:lnTo>
                <a:lnTo>
                  <a:pt x="183" y="249"/>
                </a:lnTo>
                <a:lnTo>
                  <a:pt x="180" y="257"/>
                </a:lnTo>
                <a:lnTo>
                  <a:pt x="178" y="265"/>
                </a:lnTo>
                <a:lnTo>
                  <a:pt x="174" y="272"/>
                </a:lnTo>
                <a:lnTo>
                  <a:pt x="169" y="279"/>
                </a:lnTo>
                <a:lnTo>
                  <a:pt x="163" y="286"/>
                </a:lnTo>
                <a:lnTo>
                  <a:pt x="157" y="292"/>
                </a:lnTo>
                <a:lnTo>
                  <a:pt x="151" y="298"/>
                </a:lnTo>
                <a:lnTo>
                  <a:pt x="143" y="303"/>
                </a:lnTo>
                <a:lnTo>
                  <a:pt x="135" y="307"/>
                </a:lnTo>
                <a:lnTo>
                  <a:pt x="131" y="308"/>
                </a:lnTo>
                <a:lnTo>
                  <a:pt x="126" y="310"/>
                </a:lnTo>
                <a:lnTo>
                  <a:pt x="121" y="312"/>
                </a:lnTo>
                <a:lnTo>
                  <a:pt x="116" y="312"/>
                </a:lnTo>
                <a:lnTo>
                  <a:pt x="111" y="313"/>
                </a:lnTo>
                <a:lnTo>
                  <a:pt x="106" y="314"/>
                </a:lnTo>
                <a:lnTo>
                  <a:pt x="100" y="314"/>
                </a:lnTo>
                <a:lnTo>
                  <a:pt x="95" y="314"/>
                </a:lnTo>
                <a:lnTo>
                  <a:pt x="90" y="314"/>
                </a:lnTo>
                <a:lnTo>
                  <a:pt x="85" y="314"/>
                </a:lnTo>
                <a:lnTo>
                  <a:pt x="80" y="313"/>
                </a:lnTo>
                <a:lnTo>
                  <a:pt x="75" y="313"/>
                </a:lnTo>
                <a:lnTo>
                  <a:pt x="70" y="312"/>
                </a:lnTo>
                <a:lnTo>
                  <a:pt x="65" y="310"/>
                </a:lnTo>
                <a:lnTo>
                  <a:pt x="60" y="309"/>
                </a:lnTo>
                <a:lnTo>
                  <a:pt x="57" y="308"/>
                </a:lnTo>
                <a:lnTo>
                  <a:pt x="48" y="304"/>
                </a:lnTo>
                <a:lnTo>
                  <a:pt x="39" y="299"/>
                </a:lnTo>
                <a:lnTo>
                  <a:pt x="32" y="294"/>
                </a:lnTo>
                <a:lnTo>
                  <a:pt x="26" y="288"/>
                </a:lnTo>
                <a:lnTo>
                  <a:pt x="20" y="282"/>
                </a:lnTo>
                <a:lnTo>
                  <a:pt x="15" y="276"/>
                </a:lnTo>
                <a:lnTo>
                  <a:pt x="10" y="268"/>
                </a:lnTo>
                <a:lnTo>
                  <a:pt x="6" y="260"/>
                </a:lnTo>
                <a:lnTo>
                  <a:pt x="3" y="251"/>
                </a:lnTo>
                <a:lnTo>
                  <a:pt x="1" y="242"/>
                </a:lnTo>
                <a:lnTo>
                  <a:pt x="0" y="234"/>
                </a:lnTo>
                <a:lnTo>
                  <a:pt x="0" y="225"/>
                </a:lnTo>
                <a:lnTo>
                  <a:pt x="32" y="225"/>
                </a:lnTo>
                <a:close/>
                <a:moveTo>
                  <a:pt x="247" y="308"/>
                </a:moveTo>
                <a:lnTo>
                  <a:pt x="247" y="109"/>
                </a:lnTo>
                <a:lnTo>
                  <a:pt x="200" y="109"/>
                </a:lnTo>
                <a:lnTo>
                  <a:pt x="200" y="83"/>
                </a:lnTo>
                <a:lnTo>
                  <a:pt x="247" y="83"/>
                </a:lnTo>
                <a:lnTo>
                  <a:pt x="247" y="6"/>
                </a:lnTo>
                <a:lnTo>
                  <a:pt x="277" y="6"/>
                </a:lnTo>
                <a:lnTo>
                  <a:pt x="277" y="83"/>
                </a:lnTo>
                <a:lnTo>
                  <a:pt x="332" y="83"/>
                </a:lnTo>
                <a:lnTo>
                  <a:pt x="332" y="109"/>
                </a:lnTo>
                <a:lnTo>
                  <a:pt x="277" y="109"/>
                </a:lnTo>
                <a:lnTo>
                  <a:pt x="277" y="308"/>
                </a:lnTo>
                <a:lnTo>
                  <a:pt x="247" y="308"/>
                </a:lnTo>
                <a:close/>
                <a:moveTo>
                  <a:pt x="355" y="192"/>
                </a:moveTo>
                <a:lnTo>
                  <a:pt x="356" y="181"/>
                </a:lnTo>
                <a:lnTo>
                  <a:pt x="357" y="169"/>
                </a:lnTo>
                <a:lnTo>
                  <a:pt x="361" y="158"/>
                </a:lnTo>
                <a:lnTo>
                  <a:pt x="364" y="148"/>
                </a:lnTo>
                <a:lnTo>
                  <a:pt x="369" y="138"/>
                </a:lnTo>
                <a:lnTo>
                  <a:pt x="374" y="129"/>
                </a:lnTo>
                <a:lnTo>
                  <a:pt x="382" y="120"/>
                </a:lnTo>
                <a:lnTo>
                  <a:pt x="389" y="111"/>
                </a:lnTo>
                <a:lnTo>
                  <a:pt x="393" y="108"/>
                </a:lnTo>
                <a:lnTo>
                  <a:pt x="397" y="104"/>
                </a:lnTo>
                <a:lnTo>
                  <a:pt x="402" y="100"/>
                </a:lnTo>
                <a:lnTo>
                  <a:pt x="407" y="98"/>
                </a:lnTo>
                <a:lnTo>
                  <a:pt x="410" y="94"/>
                </a:lnTo>
                <a:lnTo>
                  <a:pt x="415" y="91"/>
                </a:lnTo>
                <a:lnTo>
                  <a:pt x="421" y="89"/>
                </a:lnTo>
                <a:lnTo>
                  <a:pt x="426" y="87"/>
                </a:lnTo>
                <a:lnTo>
                  <a:pt x="432" y="84"/>
                </a:lnTo>
                <a:lnTo>
                  <a:pt x="437" y="83"/>
                </a:lnTo>
                <a:lnTo>
                  <a:pt x="444" y="80"/>
                </a:lnTo>
                <a:lnTo>
                  <a:pt x="450" y="79"/>
                </a:lnTo>
                <a:lnTo>
                  <a:pt x="456" y="78"/>
                </a:lnTo>
                <a:lnTo>
                  <a:pt x="462" y="78"/>
                </a:lnTo>
                <a:lnTo>
                  <a:pt x="468" y="77"/>
                </a:lnTo>
                <a:lnTo>
                  <a:pt x="475" y="77"/>
                </a:lnTo>
                <a:lnTo>
                  <a:pt x="481" y="77"/>
                </a:lnTo>
                <a:lnTo>
                  <a:pt x="487" y="78"/>
                </a:lnTo>
                <a:lnTo>
                  <a:pt x="493" y="79"/>
                </a:lnTo>
                <a:lnTo>
                  <a:pt x="499" y="80"/>
                </a:lnTo>
                <a:lnTo>
                  <a:pt x="505" y="83"/>
                </a:lnTo>
                <a:lnTo>
                  <a:pt x="512" y="85"/>
                </a:lnTo>
                <a:lnTo>
                  <a:pt x="518" y="88"/>
                </a:lnTo>
                <a:lnTo>
                  <a:pt x="524" y="91"/>
                </a:lnTo>
                <a:lnTo>
                  <a:pt x="530" y="95"/>
                </a:lnTo>
                <a:lnTo>
                  <a:pt x="536" y="99"/>
                </a:lnTo>
                <a:lnTo>
                  <a:pt x="541" y="104"/>
                </a:lnTo>
                <a:lnTo>
                  <a:pt x="547" y="109"/>
                </a:lnTo>
                <a:lnTo>
                  <a:pt x="552" y="114"/>
                </a:lnTo>
                <a:lnTo>
                  <a:pt x="557" y="119"/>
                </a:lnTo>
                <a:lnTo>
                  <a:pt x="561" y="125"/>
                </a:lnTo>
                <a:lnTo>
                  <a:pt x="566" y="131"/>
                </a:lnTo>
                <a:lnTo>
                  <a:pt x="575" y="143"/>
                </a:lnTo>
                <a:lnTo>
                  <a:pt x="580" y="157"/>
                </a:lnTo>
                <a:lnTo>
                  <a:pt x="583" y="171"/>
                </a:lnTo>
                <a:lnTo>
                  <a:pt x="586" y="185"/>
                </a:lnTo>
                <a:lnTo>
                  <a:pt x="586" y="187"/>
                </a:lnTo>
                <a:lnTo>
                  <a:pt x="586" y="188"/>
                </a:lnTo>
                <a:lnTo>
                  <a:pt x="586" y="189"/>
                </a:lnTo>
                <a:lnTo>
                  <a:pt x="586" y="190"/>
                </a:lnTo>
                <a:lnTo>
                  <a:pt x="586" y="192"/>
                </a:lnTo>
                <a:lnTo>
                  <a:pt x="586" y="193"/>
                </a:lnTo>
                <a:lnTo>
                  <a:pt x="586" y="194"/>
                </a:lnTo>
                <a:lnTo>
                  <a:pt x="586" y="206"/>
                </a:lnTo>
                <a:lnTo>
                  <a:pt x="583" y="219"/>
                </a:lnTo>
                <a:lnTo>
                  <a:pt x="581" y="230"/>
                </a:lnTo>
                <a:lnTo>
                  <a:pt x="577" y="241"/>
                </a:lnTo>
                <a:lnTo>
                  <a:pt x="572" y="252"/>
                </a:lnTo>
                <a:lnTo>
                  <a:pt x="566" y="262"/>
                </a:lnTo>
                <a:lnTo>
                  <a:pt x="559" y="271"/>
                </a:lnTo>
                <a:lnTo>
                  <a:pt x="551" y="279"/>
                </a:lnTo>
                <a:lnTo>
                  <a:pt x="547" y="283"/>
                </a:lnTo>
                <a:lnTo>
                  <a:pt x="543" y="287"/>
                </a:lnTo>
                <a:lnTo>
                  <a:pt x="539" y="291"/>
                </a:lnTo>
                <a:lnTo>
                  <a:pt x="534" y="294"/>
                </a:lnTo>
                <a:lnTo>
                  <a:pt x="529" y="298"/>
                </a:lnTo>
                <a:lnTo>
                  <a:pt x="524" y="300"/>
                </a:lnTo>
                <a:lnTo>
                  <a:pt x="519" y="303"/>
                </a:lnTo>
                <a:lnTo>
                  <a:pt x="514" y="305"/>
                </a:lnTo>
                <a:lnTo>
                  <a:pt x="509" y="307"/>
                </a:lnTo>
                <a:lnTo>
                  <a:pt x="504" y="309"/>
                </a:lnTo>
                <a:lnTo>
                  <a:pt x="498" y="310"/>
                </a:lnTo>
                <a:lnTo>
                  <a:pt x="493" y="312"/>
                </a:lnTo>
                <a:lnTo>
                  <a:pt x="487" y="313"/>
                </a:lnTo>
                <a:lnTo>
                  <a:pt x="482" y="313"/>
                </a:lnTo>
                <a:lnTo>
                  <a:pt x="476" y="314"/>
                </a:lnTo>
                <a:lnTo>
                  <a:pt x="470" y="314"/>
                </a:lnTo>
                <a:lnTo>
                  <a:pt x="462" y="314"/>
                </a:lnTo>
                <a:lnTo>
                  <a:pt x="456" y="313"/>
                </a:lnTo>
                <a:lnTo>
                  <a:pt x="449" y="312"/>
                </a:lnTo>
                <a:lnTo>
                  <a:pt x="442" y="310"/>
                </a:lnTo>
                <a:lnTo>
                  <a:pt x="435" y="309"/>
                </a:lnTo>
                <a:lnTo>
                  <a:pt x="429" y="307"/>
                </a:lnTo>
                <a:lnTo>
                  <a:pt x="421" y="303"/>
                </a:lnTo>
                <a:lnTo>
                  <a:pt x="415" y="300"/>
                </a:lnTo>
                <a:lnTo>
                  <a:pt x="409" y="297"/>
                </a:lnTo>
                <a:lnTo>
                  <a:pt x="403" y="292"/>
                </a:lnTo>
                <a:lnTo>
                  <a:pt x="397" y="288"/>
                </a:lnTo>
                <a:lnTo>
                  <a:pt x="392" y="283"/>
                </a:lnTo>
                <a:lnTo>
                  <a:pt x="386" y="277"/>
                </a:lnTo>
                <a:lnTo>
                  <a:pt x="381" y="272"/>
                </a:lnTo>
                <a:lnTo>
                  <a:pt x="377" y="265"/>
                </a:lnTo>
                <a:lnTo>
                  <a:pt x="372" y="258"/>
                </a:lnTo>
                <a:lnTo>
                  <a:pt x="364" y="244"/>
                </a:lnTo>
                <a:lnTo>
                  <a:pt x="360" y="227"/>
                </a:lnTo>
                <a:lnTo>
                  <a:pt x="356" y="210"/>
                </a:lnTo>
                <a:lnTo>
                  <a:pt x="355" y="192"/>
                </a:lnTo>
                <a:close/>
                <a:moveTo>
                  <a:pt x="384" y="193"/>
                </a:moveTo>
                <a:lnTo>
                  <a:pt x="386" y="206"/>
                </a:lnTo>
                <a:lnTo>
                  <a:pt x="387" y="219"/>
                </a:lnTo>
                <a:lnTo>
                  <a:pt x="390" y="230"/>
                </a:lnTo>
                <a:lnTo>
                  <a:pt x="395" y="241"/>
                </a:lnTo>
                <a:lnTo>
                  <a:pt x="402" y="251"/>
                </a:lnTo>
                <a:lnTo>
                  <a:pt x="410" y="260"/>
                </a:lnTo>
                <a:lnTo>
                  <a:pt x="418" y="267"/>
                </a:lnTo>
                <a:lnTo>
                  <a:pt x="428" y="273"/>
                </a:lnTo>
                <a:lnTo>
                  <a:pt x="432" y="276"/>
                </a:lnTo>
                <a:lnTo>
                  <a:pt x="437" y="278"/>
                </a:lnTo>
                <a:lnTo>
                  <a:pt x="444" y="281"/>
                </a:lnTo>
                <a:lnTo>
                  <a:pt x="449" y="282"/>
                </a:lnTo>
                <a:lnTo>
                  <a:pt x="455" y="283"/>
                </a:lnTo>
                <a:lnTo>
                  <a:pt x="460" y="284"/>
                </a:lnTo>
                <a:lnTo>
                  <a:pt x="466" y="286"/>
                </a:lnTo>
                <a:lnTo>
                  <a:pt x="472" y="286"/>
                </a:lnTo>
                <a:lnTo>
                  <a:pt x="477" y="286"/>
                </a:lnTo>
                <a:lnTo>
                  <a:pt x="482" y="284"/>
                </a:lnTo>
                <a:lnTo>
                  <a:pt x="487" y="284"/>
                </a:lnTo>
                <a:lnTo>
                  <a:pt x="492" y="283"/>
                </a:lnTo>
                <a:lnTo>
                  <a:pt x="497" y="282"/>
                </a:lnTo>
                <a:lnTo>
                  <a:pt x="502" y="279"/>
                </a:lnTo>
                <a:lnTo>
                  <a:pt x="507" y="278"/>
                </a:lnTo>
                <a:lnTo>
                  <a:pt x="512" y="276"/>
                </a:lnTo>
                <a:lnTo>
                  <a:pt x="522" y="270"/>
                </a:lnTo>
                <a:lnTo>
                  <a:pt x="530" y="262"/>
                </a:lnTo>
                <a:lnTo>
                  <a:pt x="538" y="253"/>
                </a:lnTo>
                <a:lnTo>
                  <a:pt x="544" y="244"/>
                </a:lnTo>
                <a:lnTo>
                  <a:pt x="550" y="232"/>
                </a:lnTo>
                <a:lnTo>
                  <a:pt x="554" y="220"/>
                </a:lnTo>
                <a:lnTo>
                  <a:pt x="556" y="206"/>
                </a:lnTo>
                <a:lnTo>
                  <a:pt x="557" y="193"/>
                </a:lnTo>
                <a:lnTo>
                  <a:pt x="557" y="184"/>
                </a:lnTo>
                <a:lnTo>
                  <a:pt x="556" y="177"/>
                </a:lnTo>
                <a:lnTo>
                  <a:pt x="554" y="169"/>
                </a:lnTo>
                <a:lnTo>
                  <a:pt x="550" y="161"/>
                </a:lnTo>
                <a:lnTo>
                  <a:pt x="546" y="153"/>
                </a:lnTo>
                <a:lnTo>
                  <a:pt x="543" y="146"/>
                </a:lnTo>
                <a:lnTo>
                  <a:pt x="538" y="138"/>
                </a:lnTo>
                <a:lnTo>
                  <a:pt x="531" y="132"/>
                </a:lnTo>
                <a:lnTo>
                  <a:pt x="525" y="127"/>
                </a:lnTo>
                <a:lnTo>
                  <a:pt x="519" y="121"/>
                </a:lnTo>
                <a:lnTo>
                  <a:pt x="512" y="116"/>
                </a:lnTo>
                <a:lnTo>
                  <a:pt x="504" y="113"/>
                </a:lnTo>
                <a:lnTo>
                  <a:pt x="496" y="110"/>
                </a:lnTo>
                <a:lnTo>
                  <a:pt x="488" y="108"/>
                </a:lnTo>
                <a:lnTo>
                  <a:pt x="481" y="106"/>
                </a:lnTo>
                <a:lnTo>
                  <a:pt x="472" y="106"/>
                </a:lnTo>
                <a:lnTo>
                  <a:pt x="467" y="106"/>
                </a:lnTo>
                <a:lnTo>
                  <a:pt x="461" y="108"/>
                </a:lnTo>
                <a:lnTo>
                  <a:pt x="456" y="108"/>
                </a:lnTo>
                <a:lnTo>
                  <a:pt x="450" y="109"/>
                </a:lnTo>
                <a:lnTo>
                  <a:pt x="445" y="111"/>
                </a:lnTo>
                <a:lnTo>
                  <a:pt x="439" y="113"/>
                </a:lnTo>
                <a:lnTo>
                  <a:pt x="434" y="115"/>
                </a:lnTo>
                <a:lnTo>
                  <a:pt x="429" y="117"/>
                </a:lnTo>
                <a:lnTo>
                  <a:pt x="419" y="124"/>
                </a:lnTo>
                <a:lnTo>
                  <a:pt x="411" y="131"/>
                </a:lnTo>
                <a:lnTo>
                  <a:pt x="403" y="140"/>
                </a:lnTo>
                <a:lnTo>
                  <a:pt x="397" y="148"/>
                </a:lnTo>
                <a:lnTo>
                  <a:pt x="390" y="158"/>
                </a:lnTo>
                <a:lnTo>
                  <a:pt x="387" y="169"/>
                </a:lnTo>
                <a:lnTo>
                  <a:pt x="386" y="181"/>
                </a:lnTo>
                <a:lnTo>
                  <a:pt x="384" y="193"/>
                </a:lnTo>
                <a:close/>
                <a:moveTo>
                  <a:pt x="625" y="195"/>
                </a:moveTo>
                <a:lnTo>
                  <a:pt x="627" y="183"/>
                </a:lnTo>
                <a:lnTo>
                  <a:pt x="628" y="169"/>
                </a:lnTo>
                <a:lnTo>
                  <a:pt x="632" y="158"/>
                </a:lnTo>
                <a:lnTo>
                  <a:pt x="635" y="147"/>
                </a:lnTo>
                <a:lnTo>
                  <a:pt x="640" y="136"/>
                </a:lnTo>
                <a:lnTo>
                  <a:pt x="646" y="126"/>
                </a:lnTo>
                <a:lnTo>
                  <a:pt x="654" y="117"/>
                </a:lnTo>
                <a:lnTo>
                  <a:pt x="661" y="110"/>
                </a:lnTo>
                <a:lnTo>
                  <a:pt x="665" y="106"/>
                </a:lnTo>
                <a:lnTo>
                  <a:pt x="670" y="103"/>
                </a:lnTo>
                <a:lnTo>
                  <a:pt x="675" y="99"/>
                </a:lnTo>
                <a:lnTo>
                  <a:pt x="679" y="96"/>
                </a:lnTo>
                <a:lnTo>
                  <a:pt x="683" y="93"/>
                </a:lnTo>
                <a:lnTo>
                  <a:pt x="688" y="90"/>
                </a:lnTo>
                <a:lnTo>
                  <a:pt x="693" y="89"/>
                </a:lnTo>
                <a:lnTo>
                  <a:pt x="698" y="87"/>
                </a:lnTo>
                <a:lnTo>
                  <a:pt x="703" y="84"/>
                </a:lnTo>
                <a:lnTo>
                  <a:pt x="708" y="83"/>
                </a:lnTo>
                <a:lnTo>
                  <a:pt x="713" y="82"/>
                </a:lnTo>
                <a:lnTo>
                  <a:pt x="719" y="79"/>
                </a:lnTo>
                <a:lnTo>
                  <a:pt x="724" y="79"/>
                </a:lnTo>
                <a:lnTo>
                  <a:pt x="729" y="78"/>
                </a:lnTo>
                <a:lnTo>
                  <a:pt x="735" y="77"/>
                </a:lnTo>
                <a:lnTo>
                  <a:pt x="740" y="77"/>
                </a:lnTo>
                <a:lnTo>
                  <a:pt x="749" y="77"/>
                </a:lnTo>
                <a:lnTo>
                  <a:pt x="759" y="78"/>
                </a:lnTo>
                <a:lnTo>
                  <a:pt x="768" y="79"/>
                </a:lnTo>
                <a:lnTo>
                  <a:pt x="776" y="82"/>
                </a:lnTo>
                <a:lnTo>
                  <a:pt x="785" y="84"/>
                </a:lnTo>
                <a:lnTo>
                  <a:pt x="794" y="87"/>
                </a:lnTo>
                <a:lnTo>
                  <a:pt x="802" y="90"/>
                </a:lnTo>
                <a:lnTo>
                  <a:pt x="810" y="95"/>
                </a:lnTo>
                <a:lnTo>
                  <a:pt x="817" y="100"/>
                </a:lnTo>
                <a:lnTo>
                  <a:pt x="824" y="105"/>
                </a:lnTo>
                <a:lnTo>
                  <a:pt x="832" y="111"/>
                </a:lnTo>
                <a:lnTo>
                  <a:pt x="838" y="117"/>
                </a:lnTo>
                <a:lnTo>
                  <a:pt x="843" y="125"/>
                </a:lnTo>
                <a:lnTo>
                  <a:pt x="848" y="132"/>
                </a:lnTo>
                <a:lnTo>
                  <a:pt x="853" y="141"/>
                </a:lnTo>
                <a:lnTo>
                  <a:pt x="857" y="150"/>
                </a:lnTo>
                <a:lnTo>
                  <a:pt x="822" y="150"/>
                </a:lnTo>
                <a:lnTo>
                  <a:pt x="815" y="140"/>
                </a:lnTo>
                <a:lnTo>
                  <a:pt x="807" y="131"/>
                </a:lnTo>
                <a:lnTo>
                  <a:pt x="798" y="124"/>
                </a:lnTo>
                <a:lnTo>
                  <a:pt x="789" y="117"/>
                </a:lnTo>
                <a:lnTo>
                  <a:pt x="782" y="115"/>
                </a:lnTo>
                <a:lnTo>
                  <a:pt x="777" y="113"/>
                </a:lnTo>
                <a:lnTo>
                  <a:pt x="771" y="111"/>
                </a:lnTo>
                <a:lnTo>
                  <a:pt x="765" y="109"/>
                </a:lnTo>
                <a:lnTo>
                  <a:pt x="759" y="108"/>
                </a:lnTo>
                <a:lnTo>
                  <a:pt x="753" y="108"/>
                </a:lnTo>
                <a:lnTo>
                  <a:pt x="747" y="106"/>
                </a:lnTo>
                <a:lnTo>
                  <a:pt x="739" y="106"/>
                </a:lnTo>
                <a:lnTo>
                  <a:pt x="733" y="106"/>
                </a:lnTo>
                <a:lnTo>
                  <a:pt x="727" y="108"/>
                </a:lnTo>
                <a:lnTo>
                  <a:pt x="721" y="109"/>
                </a:lnTo>
                <a:lnTo>
                  <a:pt x="714" y="110"/>
                </a:lnTo>
                <a:lnTo>
                  <a:pt x="709" y="111"/>
                </a:lnTo>
                <a:lnTo>
                  <a:pt x="703" y="114"/>
                </a:lnTo>
                <a:lnTo>
                  <a:pt x="698" y="117"/>
                </a:lnTo>
                <a:lnTo>
                  <a:pt x="693" y="120"/>
                </a:lnTo>
                <a:lnTo>
                  <a:pt x="685" y="127"/>
                </a:lnTo>
                <a:lnTo>
                  <a:pt x="677" y="135"/>
                </a:lnTo>
                <a:lnTo>
                  <a:pt x="670" y="143"/>
                </a:lnTo>
                <a:lnTo>
                  <a:pt x="664" y="152"/>
                </a:lnTo>
                <a:lnTo>
                  <a:pt x="660" y="162"/>
                </a:lnTo>
                <a:lnTo>
                  <a:pt x="656" y="173"/>
                </a:lnTo>
                <a:lnTo>
                  <a:pt x="655" y="184"/>
                </a:lnTo>
                <a:lnTo>
                  <a:pt x="654" y="195"/>
                </a:lnTo>
                <a:lnTo>
                  <a:pt x="655" y="208"/>
                </a:lnTo>
                <a:lnTo>
                  <a:pt x="656" y="219"/>
                </a:lnTo>
                <a:lnTo>
                  <a:pt x="660" y="230"/>
                </a:lnTo>
                <a:lnTo>
                  <a:pt x="665" y="240"/>
                </a:lnTo>
                <a:lnTo>
                  <a:pt x="671" y="250"/>
                </a:lnTo>
                <a:lnTo>
                  <a:pt x="679" y="258"/>
                </a:lnTo>
                <a:lnTo>
                  <a:pt x="687" y="266"/>
                </a:lnTo>
                <a:lnTo>
                  <a:pt x="697" y="273"/>
                </a:lnTo>
                <a:lnTo>
                  <a:pt x="702" y="276"/>
                </a:lnTo>
                <a:lnTo>
                  <a:pt x="707" y="278"/>
                </a:lnTo>
                <a:lnTo>
                  <a:pt x="713" y="281"/>
                </a:lnTo>
                <a:lnTo>
                  <a:pt x="718" y="282"/>
                </a:lnTo>
                <a:lnTo>
                  <a:pt x="724" y="283"/>
                </a:lnTo>
                <a:lnTo>
                  <a:pt x="729" y="284"/>
                </a:lnTo>
                <a:lnTo>
                  <a:pt x="735" y="286"/>
                </a:lnTo>
                <a:lnTo>
                  <a:pt x="742" y="286"/>
                </a:lnTo>
                <a:lnTo>
                  <a:pt x="748" y="286"/>
                </a:lnTo>
                <a:lnTo>
                  <a:pt x="755" y="284"/>
                </a:lnTo>
                <a:lnTo>
                  <a:pt x="761" y="284"/>
                </a:lnTo>
                <a:lnTo>
                  <a:pt x="768" y="283"/>
                </a:lnTo>
                <a:lnTo>
                  <a:pt x="773" y="281"/>
                </a:lnTo>
                <a:lnTo>
                  <a:pt x="779" y="279"/>
                </a:lnTo>
                <a:lnTo>
                  <a:pt x="784" y="277"/>
                </a:lnTo>
                <a:lnTo>
                  <a:pt x="790" y="274"/>
                </a:lnTo>
                <a:lnTo>
                  <a:pt x="800" y="268"/>
                </a:lnTo>
                <a:lnTo>
                  <a:pt x="808" y="261"/>
                </a:lnTo>
                <a:lnTo>
                  <a:pt x="816" y="252"/>
                </a:lnTo>
                <a:lnTo>
                  <a:pt x="823" y="244"/>
                </a:lnTo>
                <a:lnTo>
                  <a:pt x="857" y="244"/>
                </a:lnTo>
                <a:lnTo>
                  <a:pt x="847" y="260"/>
                </a:lnTo>
                <a:lnTo>
                  <a:pt x="836" y="274"/>
                </a:lnTo>
                <a:lnTo>
                  <a:pt x="823" y="287"/>
                </a:lnTo>
                <a:lnTo>
                  <a:pt x="811" y="297"/>
                </a:lnTo>
                <a:lnTo>
                  <a:pt x="796" y="304"/>
                </a:lnTo>
                <a:lnTo>
                  <a:pt x="780" y="309"/>
                </a:lnTo>
                <a:lnTo>
                  <a:pt x="764" y="313"/>
                </a:lnTo>
                <a:lnTo>
                  <a:pt x="745" y="314"/>
                </a:lnTo>
                <a:lnTo>
                  <a:pt x="740" y="314"/>
                </a:lnTo>
                <a:lnTo>
                  <a:pt x="734" y="313"/>
                </a:lnTo>
                <a:lnTo>
                  <a:pt x="729" y="313"/>
                </a:lnTo>
                <a:lnTo>
                  <a:pt x="723" y="312"/>
                </a:lnTo>
                <a:lnTo>
                  <a:pt x="718" y="310"/>
                </a:lnTo>
                <a:lnTo>
                  <a:pt x="712" y="309"/>
                </a:lnTo>
                <a:lnTo>
                  <a:pt x="707" y="308"/>
                </a:lnTo>
                <a:lnTo>
                  <a:pt x="701" y="307"/>
                </a:lnTo>
                <a:lnTo>
                  <a:pt x="696" y="304"/>
                </a:lnTo>
                <a:lnTo>
                  <a:pt x="690" y="302"/>
                </a:lnTo>
                <a:lnTo>
                  <a:pt x="685" y="299"/>
                </a:lnTo>
                <a:lnTo>
                  <a:pt x="680" y="295"/>
                </a:lnTo>
                <a:lnTo>
                  <a:pt x="676" y="293"/>
                </a:lnTo>
                <a:lnTo>
                  <a:pt x="671" y="289"/>
                </a:lnTo>
                <a:lnTo>
                  <a:pt x="666" y="286"/>
                </a:lnTo>
                <a:lnTo>
                  <a:pt x="662" y="282"/>
                </a:lnTo>
                <a:lnTo>
                  <a:pt x="654" y="273"/>
                </a:lnTo>
                <a:lnTo>
                  <a:pt x="646" y="265"/>
                </a:lnTo>
                <a:lnTo>
                  <a:pt x="640" y="255"/>
                </a:lnTo>
                <a:lnTo>
                  <a:pt x="634" y="244"/>
                </a:lnTo>
                <a:lnTo>
                  <a:pt x="630" y="232"/>
                </a:lnTo>
                <a:lnTo>
                  <a:pt x="627" y="221"/>
                </a:lnTo>
                <a:lnTo>
                  <a:pt x="625" y="209"/>
                </a:lnTo>
                <a:lnTo>
                  <a:pt x="624" y="197"/>
                </a:lnTo>
                <a:lnTo>
                  <a:pt x="625" y="197"/>
                </a:lnTo>
                <a:lnTo>
                  <a:pt x="625" y="195"/>
                </a:lnTo>
                <a:close/>
                <a:moveTo>
                  <a:pt x="896" y="308"/>
                </a:moveTo>
                <a:lnTo>
                  <a:pt x="896" y="6"/>
                </a:lnTo>
                <a:lnTo>
                  <a:pt x="926" y="6"/>
                </a:lnTo>
                <a:lnTo>
                  <a:pt x="926" y="218"/>
                </a:lnTo>
                <a:lnTo>
                  <a:pt x="1030" y="83"/>
                </a:lnTo>
                <a:lnTo>
                  <a:pt x="1068" y="83"/>
                </a:lnTo>
                <a:lnTo>
                  <a:pt x="981" y="197"/>
                </a:lnTo>
                <a:lnTo>
                  <a:pt x="1075" y="308"/>
                </a:lnTo>
                <a:lnTo>
                  <a:pt x="1036" y="308"/>
                </a:lnTo>
                <a:lnTo>
                  <a:pt x="962" y="219"/>
                </a:lnTo>
                <a:lnTo>
                  <a:pt x="926" y="266"/>
                </a:lnTo>
                <a:lnTo>
                  <a:pt x="926" y="308"/>
                </a:lnTo>
                <a:lnTo>
                  <a:pt x="896" y="308"/>
                </a:lnTo>
                <a:close/>
                <a:moveTo>
                  <a:pt x="1103" y="308"/>
                </a:moveTo>
                <a:lnTo>
                  <a:pt x="1103" y="6"/>
                </a:lnTo>
                <a:lnTo>
                  <a:pt x="1132" y="6"/>
                </a:lnTo>
                <a:lnTo>
                  <a:pt x="1132" y="113"/>
                </a:lnTo>
                <a:lnTo>
                  <a:pt x="1136" y="108"/>
                </a:lnTo>
                <a:lnTo>
                  <a:pt x="1141" y="103"/>
                </a:lnTo>
                <a:lnTo>
                  <a:pt x="1146" y="98"/>
                </a:lnTo>
                <a:lnTo>
                  <a:pt x="1151" y="93"/>
                </a:lnTo>
                <a:lnTo>
                  <a:pt x="1157" y="89"/>
                </a:lnTo>
                <a:lnTo>
                  <a:pt x="1162" y="85"/>
                </a:lnTo>
                <a:lnTo>
                  <a:pt x="1168" y="83"/>
                </a:lnTo>
                <a:lnTo>
                  <a:pt x="1174" y="80"/>
                </a:lnTo>
                <a:lnTo>
                  <a:pt x="1181" y="79"/>
                </a:lnTo>
                <a:lnTo>
                  <a:pt x="1188" y="78"/>
                </a:lnTo>
                <a:lnTo>
                  <a:pt x="1195" y="77"/>
                </a:lnTo>
                <a:lnTo>
                  <a:pt x="1202" y="77"/>
                </a:lnTo>
                <a:lnTo>
                  <a:pt x="1208" y="77"/>
                </a:lnTo>
                <a:lnTo>
                  <a:pt x="1214" y="78"/>
                </a:lnTo>
                <a:lnTo>
                  <a:pt x="1220" y="79"/>
                </a:lnTo>
                <a:lnTo>
                  <a:pt x="1226" y="80"/>
                </a:lnTo>
                <a:lnTo>
                  <a:pt x="1232" y="82"/>
                </a:lnTo>
                <a:lnTo>
                  <a:pt x="1239" y="84"/>
                </a:lnTo>
                <a:lnTo>
                  <a:pt x="1244" y="87"/>
                </a:lnTo>
                <a:lnTo>
                  <a:pt x="1250" y="89"/>
                </a:lnTo>
                <a:lnTo>
                  <a:pt x="1256" y="93"/>
                </a:lnTo>
                <a:lnTo>
                  <a:pt x="1261" y="96"/>
                </a:lnTo>
                <a:lnTo>
                  <a:pt x="1266" y="100"/>
                </a:lnTo>
                <a:lnTo>
                  <a:pt x="1271" y="105"/>
                </a:lnTo>
                <a:lnTo>
                  <a:pt x="1276" y="109"/>
                </a:lnTo>
                <a:lnTo>
                  <a:pt x="1281" y="114"/>
                </a:lnTo>
                <a:lnTo>
                  <a:pt x="1284" y="120"/>
                </a:lnTo>
                <a:lnTo>
                  <a:pt x="1288" y="125"/>
                </a:lnTo>
                <a:lnTo>
                  <a:pt x="1294" y="137"/>
                </a:lnTo>
                <a:lnTo>
                  <a:pt x="1299" y="150"/>
                </a:lnTo>
                <a:lnTo>
                  <a:pt x="1302" y="163"/>
                </a:lnTo>
                <a:lnTo>
                  <a:pt x="1303" y="178"/>
                </a:lnTo>
                <a:lnTo>
                  <a:pt x="1303" y="308"/>
                </a:lnTo>
                <a:lnTo>
                  <a:pt x="1273" y="308"/>
                </a:lnTo>
                <a:lnTo>
                  <a:pt x="1273" y="177"/>
                </a:lnTo>
                <a:lnTo>
                  <a:pt x="1272" y="166"/>
                </a:lnTo>
                <a:lnTo>
                  <a:pt x="1271" y="156"/>
                </a:lnTo>
                <a:lnTo>
                  <a:pt x="1267" y="147"/>
                </a:lnTo>
                <a:lnTo>
                  <a:pt x="1263" y="138"/>
                </a:lnTo>
                <a:lnTo>
                  <a:pt x="1258" y="131"/>
                </a:lnTo>
                <a:lnTo>
                  <a:pt x="1252" y="124"/>
                </a:lnTo>
                <a:lnTo>
                  <a:pt x="1245" y="119"/>
                </a:lnTo>
                <a:lnTo>
                  <a:pt x="1237" y="114"/>
                </a:lnTo>
                <a:lnTo>
                  <a:pt x="1229" y="110"/>
                </a:lnTo>
                <a:lnTo>
                  <a:pt x="1220" y="108"/>
                </a:lnTo>
                <a:lnTo>
                  <a:pt x="1210" y="106"/>
                </a:lnTo>
                <a:lnTo>
                  <a:pt x="1202" y="106"/>
                </a:lnTo>
                <a:lnTo>
                  <a:pt x="1193" y="106"/>
                </a:lnTo>
                <a:lnTo>
                  <a:pt x="1184" y="108"/>
                </a:lnTo>
                <a:lnTo>
                  <a:pt x="1176" y="110"/>
                </a:lnTo>
                <a:lnTo>
                  <a:pt x="1167" y="114"/>
                </a:lnTo>
                <a:lnTo>
                  <a:pt x="1160" y="117"/>
                </a:lnTo>
                <a:lnTo>
                  <a:pt x="1153" y="122"/>
                </a:lnTo>
                <a:lnTo>
                  <a:pt x="1147" y="129"/>
                </a:lnTo>
                <a:lnTo>
                  <a:pt x="1142" y="136"/>
                </a:lnTo>
                <a:lnTo>
                  <a:pt x="1137" y="145"/>
                </a:lnTo>
                <a:lnTo>
                  <a:pt x="1135" y="153"/>
                </a:lnTo>
                <a:lnTo>
                  <a:pt x="1132" y="163"/>
                </a:lnTo>
                <a:lnTo>
                  <a:pt x="1132" y="173"/>
                </a:lnTo>
                <a:lnTo>
                  <a:pt x="1132" y="308"/>
                </a:lnTo>
                <a:lnTo>
                  <a:pt x="1103" y="308"/>
                </a:lnTo>
                <a:close/>
                <a:moveTo>
                  <a:pt x="1347" y="192"/>
                </a:moveTo>
                <a:lnTo>
                  <a:pt x="1349" y="181"/>
                </a:lnTo>
                <a:lnTo>
                  <a:pt x="1350" y="169"/>
                </a:lnTo>
                <a:lnTo>
                  <a:pt x="1354" y="158"/>
                </a:lnTo>
                <a:lnTo>
                  <a:pt x="1357" y="148"/>
                </a:lnTo>
                <a:lnTo>
                  <a:pt x="1362" y="138"/>
                </a:lnTo>
                <a:lnTo>
                  <a:pt x="1367" y="129"/>
                </a:lnTo>
                <a:lnTo>
                  <a:pt x="1375" y="120"/>
                </a:lnTo>
                <a:lnTo>
                  <a:pt x="1382" y="111"/>
                </a:lnTo>
                <a:lnTo>
                  <a:pt x="1386" y="108"/>
                </a:lnTo>
                <a:lnTo>
                  <a:pt x="1390" y="104"/>
                </a:lnTo>
                <a:lnTo>
                  <a:pt x="1394" y="100"/>
                </a:lnTo>
                <a:lnTo>
                  <a:pt x="1399" y="98"/>
                </a:lnTo>
                <a:lnTo>
                  <a:pt x="1403" y="94"/>
                </a:lnTo>
                <a:lnTo>
                  <a:pt x="1408" y="91"/>
                </a:lnTo>
                <a:lnTo>
                  <a:pt x="1414" y="89"/>
                </a:lnTo>
                <a:lnTo>
                  <a:pt x="1419" y="87"/>
                </a:lnTo>
                <a:lnTo>
                  <a:pt x="1425" y="84"/>
                </a:lnTo>
                <a:lnTo>
                  <a:pt x="1430" y="83"/>
                </a:lnTo>
                <a:lnTo>
                  <a:pt x="1436" y="80"/>
                </a:lnTo>
                <a:lnTo>
                  <a:pt x="1443" y="79"/>
                </a:lnTo>
                <a:lnTo>
                  <a:pt x="1449" y="78"/>
                </a:lnTo>
                <a:lnTo>
                  <a:pt x="1455" y="78"/>
                </a:lnTo>
                <a:lnTo>
                  <a:pt x="1461" y="77"/>
                </a:lnTo>
                <a:lnTo>
                  <a:pt x="1467" y="77"/>
                </a:lnTo>
                <a:lnTo>
                  <a:pt x="1474" y="77"/>
                </a:lnTo>
                <a:lnTo>
                  <a:pt x="1480" y="78"/>
                </a:lnTo>
                <a:lnTo>
                  <a:pt x="1486" y="79"/>
                </a:lnTo>
                <a:lnTo>
                  <a:pt x="1492" y="80"/>
                </a:lnTo>
                <a:lnTo>
                  <a:pt x="1498" y="83"/>
                </a:lnTo>
                <a:lnTo>
                  <a:pt x="1504" y="85"/>
                </a:lnTo>
                <a:lnTo>
                  <a:pt x="1511" y="88"/>
                </a:lnTo>
                <a:lnTo>
                  <a:pt x="1517" y="91"/>
                </a:lnTo>
                <a:lnTo>
                  <a:pt x="1523" y="95"/>
                </a:lnTo>
                <a:lnTo>
                  <a:pt x="1529" y="99"/>
                </a:lnTo>
                <a:lnTo>
                  <a:pt x="1534" y="104"/>
                </a:lnTo>
                <a:lnTo>
                  <a:pt x="1540" y="109"/>
                </a:lnTo>
                <a:lnTo>
                  <a:pt x="1545" y="114"/>
                </a:lnTo>
                <a:lnTo>
                  <a:pt x="1550" y="119"/>
                </a:lnTo>
                <a:lnTo>
                  <a:pt x="1554" y="125"/>
                </a:lnTo>
                <a:lnTo>
                  <a:pt x="1559" y="131"/>
                </a:lnTo>
                <a:lnTo>
                  <a:pt x="1568" y="143"/>
                </a:lnTo>
                <a:lnTo>
                  <a:pt x="1572" y="157"/>
                </a:lnTo>
                <a:lnTo>
                  <a:pt x="1576" y="171"/>
                </a:lnTo>
                <a:lnTo>
                  <a:pt x="1579" y="185"/>
                </a:lnTo>
                <a:lnTo>
                  <a:pt x="1579" y="187"/>
                </a:lnTo>
                <a:lnTo>
                  <a:pt x="1579" y="188"/>
                </a:lnTo>
                <a:lnTo>
                  <a:pt x="1579" y="189"/>
                </a:lnTo>
                <a:lnTo>
                  <a:pt x="1579" y="190"/>
                </a:lnTo>
                <a:lnTo>
                  <a:pt x="1579" y="192"/>
                </a:lnTo>
                <a:lnTo>
                  <a:pt x="1579" y="193"/>
                </a:lnTo>
                <a:lnTo>
                  <a:pt x="1579" y="194"/>
                </a:lnTo>
                <a:lnTo>
                  <a:pt x="1579" y="206"/>
                </a:lnTo>
                <a:lnTo>
                  <a:pt x="1576" y="219"/>
                </a:lnTo>
                <a:lnTo>
                  <a:pt x="1574" y="230"/>
                </a:lnTo>
                <a:lnTo>
                  <a:pt x="1570" y="241"/>
                </a:lnTo>
                <a:lnTo>
                  <a:pt x="1565" y="252"/>
                </a:lnTo>
                <a:lnTo>
                  <a:pt x="1559" y="262"/>
                </a:lnTo>
                <a:lnTo>
                  <a:pt x="1551" y="271"/>
                </a:lnTo>
                <a:lnTo>
                  <a:pt x="1544" y="279"/>
                </a:lnTo>
                <a:lnTo>
                  <a:pt x="1540" y="283"/>
                </a:lnTo>
                <a:lnTo>
                  <a:pt x="1535" y="287"/>
                </a:lnTo>
                <a:lnTo>
                  <a:pt x="1532" y="291"/>
                </a:lnTo>
                <a:lnTo>
                  <a:pt x="1527" y="294"/>
                </a:lnTo>
                <a:lnTo>
                  <a:pt x="1522" y="298"/>
                </a:lnTo>
                <a:lnTo>
                  <a:pt x="1517" y="300"/>
                </a:lnTo>
                <a:lnTo>
                  <a:pt x="1512" y="303"/>
                </a:lnTo>
                <a:lnTo>
                  <a:pt x="1507" y="305"/>
                </a:lnTo>
                <a:lnTo>
                  <a:pt x="1502" y="307"/>
                </a:lnTo>
                <a:lnTo>
                  <a:pt x="1497" y="309"/>
                </a:lnTo>
                <a:lnTo>
                  <a:pt x="1491" y="310"/>
                </a:lnTo>
                <a:lnTo>
                  <a:pt x="1486" y="312"/>
                </a:lnTo>
                <a:lnTo>
                  <a:pt x="1480" y="313"/>
                </a:lnTo>
                <a:lnTo>
                  <a:pt x="1475" y="313"/>
                </a:lnTo>
                <a:lnTo>
                  <a:pt x="1469" y="314"/>
                </a:lnTo>
                <a:lnTo>
                  <a:pt x="1462" y="314"/>
                </a:lnTo>
                <a:lnTo>
                  <a:pt x="1455" y="314"/>
                </a:lnTo>
                <a:lnTo>
                  <a:pt x="1449" y="313"/>
                </a:lnTo>
                <a:lnTo>
                  <a:pt x="1441" y="312"/>
                </a:lnTo>
                <a:lnTo>
                  <a:pt x="1435" y="310"/>
                </a:lnTo>
                <a:lnTo>
                  <a:pt x="1428" y="309"/>
                </a:lnTo>
                <a:lnTo>
                  <a:pt x="1422" y="307"/>
                </a:lnTo>
                <a:lnTo>
                  <a:pt x="1414" y="303"/>
                </a:lnTo>
                <a:lnTo>
                  <a:pt x="1408" y="300"/>
                </a:lnTo>
                <a:lnTo>
                  <a:pt x="1402" y="297"/>
                </a:lnTo>
                <a:lnTo>
                  <a:pt x="1396" y="292"/>
                </a:lnTo>
                <a:lnTo>
                  <a:pt x="1390" y="288"/>
                </a:lnTo>
                <a:lnTo>
                  <a:pt x="1385" y="283"/>
                </a:lnTo>
                <a:lnTo>
                  <a:pt x="1378" y="277"/>
                </a:lnTo>
                <a:lnTo>
                  <a:pt x="1373" y="272"/>
                </a:lnTo>
                <a:lnTo>
                  <a:pt x="1370" y="265"/>
                </a:lnTo>
                <a:lnTo>
                  <a:pt x="1365" y="258"/>
                </a:lnTo>
                <a:lnTo>
                  <a:pt x="1357" y="244"/>
                </a:lnTo>
                <a:lnTo>
                  <a:pt x="1352" y="227"/>
                </a:lnTo>
                <a:lnTo>
                  <a:pt x="1349" y="210"/>
                </a:lnTo>
                <a:lnTo>
                  <a:pt x="1347" y="192"/>
                </a:lnTo>
                <a:close/>
                <a:moveTo>
                  <a:pt x="1377" y="193"/>
                </a:moveTo>
                <a:lnTo>
                  <a:pt x="1378" y="206"/>
                </a:lnTo>
                <a:lnTo>
                  <a:pt x="1380" y="219"/>
                </a:lnTo>
                <a:lnTo>
                  <a:pt x="1383" y="230"/>
                </a:lnTo>
                <a:lnTo>
                  <a:pt x="1388" y="241"/>
                </a:lnTo>
                <a:lnTo>
                  <a:pt x="1394" y="251"/>
                </a:lnTo>
                <a:lnTo>
                  <a:pt x="1403" y="260"/>
                </a:lnTo>
                <a:lnTo>
                  <a:pt x="1411" y="267"/>
                </a:lnTo>
                <a:lnTo>
                  <a:pt x="1420" y="273"/>
                </a:lnTo>
                <a:lnTo>
                  <a:pt x="1425" y="276"/>
                </a:lnTo>
                <a:lnTo>
                  <a:pt x="1430" y="278"/>
                </a:lnTo>
                <a:lnTo>
                  <a:pt x="1436" y="281"/>
                </a:lnTo>
                <a:lnTo>
                  <a:pt x="1441" y="282"/>
                </a:lnTo>
                <a:lnTo>
                  <a:pt x="1448" y="283"/>
                </a:lnTo>
                <a:lnTo>
                  <a:pt x="1453" y="284"/>
                </a:lnTo>
                <a:lnTo>
                  <a:pt x="1459" y="286"/>
                </a:lnTo>
                <a:lnTo>
                  <a:pt x="1465" y="286"/>
                </a:lnTo>
                <a:lnTo>
                  <a:pt x="1470" y="286"/>
                </a:lnTo>
                <a:lnTo>
                  <a:pt x="1475" y="284"/>
                </a:lnTo>
                <a:lnTo>
                  <a:pt x="1480" y="284"/>
                </a:lnTo>
                <a:lnTo>
                  <a:pt x="1485" y="283"/>
                </a:lnTo>
                <a:lnTo>
                  <a:pt x="1490" y="282"/>
                </a:lnTo>
                <a:lnTo>
                  <a:pt x="1495" y="279"/>
                </a:lnTo>
                <a:lnTo>
                  <a:pt x="1500" y="278"/>
                </a:lnTo>
                <a:lnTo>
                  <a:pt x="1504" y="276"/>
                </a:lnTo>
                <a:lnTo>
                  <a:pt x="1514" y="270"/>
                </a:lnTo>
                <a:lnTo>
                  <a:pt x="1523" y="262"/>
                </a:lnTo>
                <a:lnTo>
                  <a:pt x="1530" y="253"/>
                </a:lnTo>
                <a:lnTo>
                  <a:pt x="1537" y="244"/>
                </a:lnTo>
                <a:lnTo>
                  <a:pt x="1543" y="232"/>
                </a:lnTo>
                <a:lnTo>
                  <a:pt x="1547" y="220"/>
                </a:lnTo>
                <a:lnTo>
                  <a:pt x="1549" y="206"/>
                </a:lnTo>
                <a:lnTo>
                  <a:pt x="1550" y="193"/>
                </a:lnTo>
                <a:lnTo>
                  <a:pt x="1550" y="184"/>
                </a:lnTo>
                <a:lnTo>
                  <a:pt x="1549" y="177"/>
                </a:lnTo>
                <a:lnTo>
                  <a:pt x="1547" y="169"/>
                </a:lnTo>
                <a:lnTo>
                  <a:pt x="1543" y="161"/>
                </a:lnTo>
                <a:lnTo>
                  <a:pt x="1539" y="153"/>
                </a:lnTo>
                <a:lnTo>
                  <a:pt x="1535" y="146"/>
                </a:lnTo>
                <a:lnTo>
                  <a:pt x="1530" y="138"/>
                </a:lnTo>
                <a:lnTo>
                  <a:pt x="1524" y="132"/>
                </a:lnTo>
                <a:lnTo>
                  <a:pt x="1518" y="127"/>
                </a:lnTo>
                <a:lnTo>
                  <a:pt x="1512" y="121"/>
                </a:lnTo>
                <a:lnTo>
                  <a:pt x="1504" y="116"/>
                </a:lnTo>
                <a:lnTo>
                  <a:pt x="1497" y="113"/>
                </a:lnTo>
                <a:lnTo>
                  <a:pt x="1488" y="110"/>
                </a:lnTo>
                <a:lnTo>
                  <a:pt x="1481" y="108"/>
                </a:lnTo>
                <a:lnTo>
                  <a:pt x="1474" y="106"/>
                </a:lnTo>
                <a:lnTo>
                  <a:pt x="1465" y="106"/>
                </a:lnTo>
                <a:lnTo>
                  <a:pt x="1460" y="106"/>
                </a:lnTo>
                <a:lnTo>
                  <a:pt x="1454" y="108"/>
                </a:lnTo>
                <a:lnTo>
                  <a:pt x="1449" y="108"/>
                </a:lnTo>
                <a:lnTo>
                  <a:pt x="1443" y="109"/>
                </a:lnTo>
                <a:lnTo>
                  <a:pt x="1438" y="111"/>
                </a:lnTo>
                <a:lnTo>
                  <a:pt x="1432" y="113"/>
                </a:lnTo>
                <a:lnTo>
                  <a:pt x="1427" y="115"/>
                </a:lnTo>
                <a:lnTo>
                  <a:pt x="1422" y="117"/>
                </a:lnTo>
                <a:lnTo>
                  <a:pt x="1412" y="124"/>
                </a:lnTo>
                <a:lnTo>
                  <a:pt x="1404" y="131"/>
                </a:lnTo>
                <a:lnTo>
                  <a:pt x="1396" y="140"/>
                </a:lnTo>
                <a:lnTo>
                  <a:pt x="1390" y="148"/>
                </a:lnTo>
                <a:lnTo>
                  <a:pt x="1383" y="158"/>
                </a:lnTo>
                <a:lnTo>
                  <a:pt x="1380" y="169"/>
                </a:lnTo>
                <a:lnTo>
                  <a:pt x="1378" y="181"/>
                </a:lnTo>
                <a:lnTo>
                  <a:pt x="1377" y="193"/>
                </a:lnTo>
                <a:close/>
                <a:moveTo>
                  <a:pt x="1623" y="308"/>
                </a:moveTo>
                <a:lnTo>
                  <a:pt x="1623" y="6"/>
                </a:lnTo>
                <a:lnTo>
                  <a:pt x="1653" y="6"/>
                </a:lnTo>
                <a:lnTo>
                  <a:pt x="1653" y="308"/>
                </a:lnTo>
                <a:lnTo>
                  <a:pt x="1623" y="308"/>
                </a:lnTo>
                <a:close/>
                <a:moveTo>
                  <a:pt x="1699" y="185"/>
                </a:moveTo>
                <a:lnTo>
                  <a:pt x="1701" y="171"/>
                </a:lnTo>
                <a:lnTo>
                  <a:pt x="1705" y="156"/>
                </a:lnTo>
                <a:lnTo>
                  <a:pt x="1711" y="142"/>
                </a:lnTo>
                <a:lnTo>
                  <a:pt x="1718" y="129"/>
                </a:lnTo>
                <a:lnTo>
                  <a:pt x="1723" y="122"/>
                </a:lnTo>
                <a:lnTo>
                  <a:pt x="1727" y="117"/>
                </a:lnTo>
                <a:lnTo>
                  <a:pt x="1732" y="113"/>
                </a:lnTo>
                <a:lnTo>
                  <a:pt x="1738" y="108"/>
                </a:lnTo>
                <a:lnTo>
                  <a:pt x="1743" y="103"/>
                </a:lnTo>
                <a:lnTo>
                  <a:pt x="1748" y="99"/>
                </a:lnTo>
                <a:lnTo>
                  <a:pt x="1754" y="95"/>
                </a:lnTo>
                <a:lnTo>
                  <a:pt x="1760" y="91"/>
                </a:lnTo>
                <a:lnTo>
                  <a:pt x="1767" y="89"/>
                </a:lnTo>
                <a:lnTo>
                  <a:pt x="1774" y="85"/>
                </a:lnTo>
                <a:lnTo>
                  <a:pt x="1780" y="83"/>
                </a:lnTo>
                <a:lnTo>
                  <a:pt x="1786" y="82"/>
                </a:lnTo>
                <a:lnTo>
                  <a:pt x="1793" y="79"/>
                </a:lnTo>
                <a:lnTo>
                  <a:pt x="1800" y="78"/>
                </a:lnTo>
                <a:lnTo>
                  <a:pt x="1806" y="78"/>
                </a:lnTo>
                <a:lnTo>
                  <a:pt x="1814" y="77"/>
                </a:lnTo>
                <a:lnTo>
                  <a:pt x="1821" y="77"/>
                </a:lnTo>
                <a:lnTo>
                  <a:pt x="1827" y="78"/>
                </a:lnTo>
                <a:lnTo>
                  <a:pt x="1835" y="78"/>
                </a:lnTo>
                <a:lnTo>
                  <a:pt x="1841" y="79"/>
                </a:lnTo>
                <a:lnTo>
                  <a:pt x="1848" y="82"/>
                </a:lnTo>
                <a:lnTo>
                  <a:pt x="1854" y="83"/>
                </a:lnTo>
                <a:lnTo>
                  <a:pt x="1861" y="85"/>
                </a:lnTo>
                <a:lnTo>
                  <a:pt x="1867" y="88"/>
                </a:lnTo>
                <a:lnTo>
                  <a:pt x="1873" y="90"/>
                </a:lnTo>
                <a:lnTo>
                  <a:pt x="1879" y="94"/>
                </a:lnTo>
                <a:lnTo>
                  <a:pt x="1884" y="98"/>
                </a:lnTo>
                <a:lnTo>
                  <a:pt x="1890" y="101"/>
                </a:lnTo>
                <a:lnTo>
                  <a:pt x="1895" y="106"/>
                </a:lnTo>
                <a:lnTo>
                  <a:pt x="1899" y="111"/>
                </a:lnTo>
                <a:lnTo>
                  <a:pt x="1904" y="116"/>
                </a:lnTo>
                <a:lnTo>
                  <a:pt x="1908" y="121"/>
                </a:lnTo>
                <a:lnTo>
                  <a:pt x="1908" y="6"/>
                </a:lnTo>
                <a:lnTo>
                  <a:pt x="1937" y="6"/>
                </a:lnTo>
                <a:lnTo>
                  <a:pt x="1937" y="308"/>
                </a:lnTo>
                <a:lnTo>
                  <a:pt x="1909" y="308"/>
                </a:lnTo>
                <a:lnTo>
                  <a:pt x="1909" y="267"/>
                </a:lnTo>
                <a:lnTo>
                  <a:pt x="1905" y="273"/>
                </a:lnTo>
                <a:lnTo>
                  <a:pt x="1900" y="278"/>
                </a:lnTo>
                <a:lnTo>
                  <a:pt x="1896" y="283"/>
                </a:lnTo>
                <a:lnTo>
                  <a:pt x="1891" y="288"/>
                </a:lnTo>
                <a:lnTo>
                  <a:pt x="1887" y="293"/>
                </a:lnTo>
                <a:lnTo>
                  <a:pt x="1882" y="297"/>
                </a:lnTo>
                <a:lnTo>
                  <a:pt x="1875" y="300"/>
                </a:lnTo>
                <a:lnTo>
                  <a:pt x="1870" y="303"/>
                </a:lnTo>
                <a:lnTo>
                  <a:pt x="1864" y="305"/>
                </a:lnTo>
                <a:lnTo>
                  <a:pt x="1858" y="308"/>
                </a:lnTo>
                <a:lnTo>
                  <a:pt x="1852" y="309"/>
                </a:lnTo>
                <a:lnTo>
                  <a:pt x="1846" y="312"/>
                </a:lnTo>
                <a:lnTo>
                  <a:pt x="1838" y="313"/>
                </a:lnTo>
                <a:lnTo>
                  <a:pt x="1831" y="313"/>
                </a:lnTo>
                <a:lnTo>
                  <a:pt x="1823" y="314"/>
                </a:lnTo>
                <a:lnTo>
                  <a:pt x="1816" y="314"/>
                </a:lnTo>
                <a:lnTo>
                  <a:pt x="1809" y="313"/>
                </a:lnTo>
                <a:lnTo>
                  <a:pt x="1802" y="313"/>
                </a:lnTo>
                <a:lnTo>
                  <a:pt x="1795" y="312"/>
                </a:lnTo>
                <a:lnTo>
                  <a:pt x="1789" y="309"/>
                </a:lnTo>
                <a:lnTo>
                  <a:pt x="1781" y="307"/>
                </a:lnTo>
                <a:lnTo>
                  <a:pt x="1774" y="304"/>
                </a:lnTo>
                <a:lnTo>
                  <a:pt x="1768" y="302"/>
                </a:lnTo>
                <a:lnTo>
                  <a:pt x="1760" y="298"/>
                </a:lnTo>
                <a:lnTo>
                  <a:pt x="1754" y="294"/>
                </a:lnTo>
                <a:lnTo>
                  <a:pt x="1748" y="289"/>
                </a:lnTo>
                <a:lnTo>
                  <a:pt x="1742" y="286"/>
                </a:lnTo>
                <a:lnTo>
                  <a:pt x="1736" y="281"/>
                </a:lnTo>
                <a:lnTo>
                  <a:pt x="1731" y="274"/>
                </a:lnTo>
                <a:lnTo>
                  <a:pt x="1725" y="270"/>
                </a:lnTo>
                <a:lnTo>
                  <a:pt x="1721" y="262"/>
                </a:lnTo>
                <a:lnTo>
                  <a:pt x="1716" y="256"/>
                </a:lnTo>
                <a:lnTo>
                  <a:pt x="1709" y="242"/>
                </a:lnTo>
                <a:lnTo>
                  <a:pt x="1704" y="227"/>
                </a:lnTo>
                <a:lnTo>
                  <a:pt x="1700" y="211"/>
                </a:lnTo>
                <a:lnTo>
                  <a:pt x="1699" y="195"/>
                </a:lnTo>
                <a:lnTo>
                  <a:pt x="1699" y="192"/>
                </a:lnTo>
                <a:lnTo>
                  <a:pt x="1699" y="189"/>
                </a:lnTo>
                <a:lnTo>
                  <a:pt x="1699" y="188"/>
                </a:lnTo>
                <a:lnTo>
                  <a:pt x="1699" y="185"/>
                </a:lnTo>
                <a:close/>
                <a:moveTo>
                  <a:pt x="1728" y="183"/>
                </a:moveTo>
                <a:lnTo>
                  <a:pt x="1728" y="185"/>
                </a:lnTo>
                <a:lnTo>
                  <a:pt x="1728" y="188"/>
                </a:lnTo>
                <a:lnTo>
                  <a:pt x="1728" y="192"/>
                </a:lnTo>
                <a:lnTo>
                  <a:pt x="1728" y="195"/>
                </a:lnTo>
                <a:lnTo>
                  <a:pt x="1730" y="206"/>
                </a:lnTo>
                <a:lnTo>
                  <a:pt x="1731" y="218"/>
                </a:lnTo>
                <a:lnTo>
                  <a:pt x="1734" y="229"/>
                </a:lnTo>
                <a:lnTo>
                  <a:pt x="1739" y="239"/>
                </a:lnTo>
                <a:lnTo>
                  <a:pt x="1746" y="249"/>
                </a:lnTo>
                <a:lnTo>
                  <a:pt x="1753" y="257"/>
                </a:lnTo>
                <a:lnTo>
                  <a:pt x="1762" y="266"/>
                </a:lnTo>
                <a:lnTo>
                  <a:pt x="1772" y="272"/>
                </a:lnTo>
                <a:lnTo>
                  <a:pt x="1777" y="274"/>
                </a:lnTo>
                <a:lnTo>
                  <a:pt x="1783" y="278"/>
                </a:lnTo>
                <a:lnTo>
                  <a:pt x="1788" y="281"/>
                </a:lnTo>
                <a:lnTo>
                  <a:pt x="1794" y="282"/>
                </a:lnTo>
                <a:lnTo>
                  <a:pt x="1799" y="283"/>
                </a:lnTo>
                <a:lnTo>
                  <a:pt x="1805" y="284"/>
                </a:lnTo>
                <a:lnTo>
                  <a:pt x="1811" y="286"/>
                </a:lnTo>
                <a:lnTo>
                  <a:pt x="1817" y="286"/>
                </a:lnTo>
                <a:lnTo>
                  <a:pt x="1822" y="286"/>
                </a:lnTo>
                <a:lnTo>
                  <a:pt x="1828" y="284"/>
                </a:lnTo>
                <a:lnTo>
                  <a:pt x="1833" y="284"/>
                </a:lnTo>
                <a:lnTo>
                  <a:pt x="1840" y="283"/>
                </a:lnTo>
                <a:lnTo>
                  <a:pt x="1845" y="281"/>
                </a:lnTo>
                <a:lnTo>
                  <a:pt x="1851" y="279"/>
                </a:lnTo>
                <a:lnTo>
                  <a:pt x="1856" y="277"/>
                </a:lnTo>
                <a:lnTo>
                  <a:pt x="1861" y="274"/>
                </a:lnTo>
                <a:lnTo>
                  <a:pt x="1870" y="268"/>
                </a:lnTo>
                <a:lnTo>
                  <a:pt x="1880" y="261"/>
                </a:lnTo>
                <a:lnTo>
                  <a:pt x="1889" y="252"/>
                </a:lnTo>
                <a:lnTo>
                  <a:pt x="1896" y="242"/>
                </a:lnTo>
                <a:lnTo>
                  <a:pt x="1903" y="231"/>
                </a:lnTo>
                <a:lnTo>
                  <a:pt x="1906" y="219"/>
                </a:lnTo>
                <a:lnTo>
                  <a:pt x="1908" y="205"/>
                </a:lnTo>
                <a:lnTo>
                  <a:pt x="1909" y="192"/>
                </a:lnTo>
                <a:lnTo>
                  <a:pt x="1909" y="184"/>
                </a:lnTo>
                <a:lnTo>
                  <a:pt x="1906" y="176"/>
                </a:lnTo>
                <a:lnTo>
                  <a:pt x="1904" y="166"/>
                </a:lnTo>
                <a:lnTo>
                  <a:pt x="1900" y="156"/>
                </a:lnTo>
                <a:lnTo>
                  <a:pt x="1895" y="146"/>
                </a:lnTo>
                <a:lnTo>
                  <a:pt x="1888" y="137"/>
                </a:lnTo>
                <a:lnTo>
                  <a:pt x="1879" y="129"/>
                </a:lnTo>
                <a:lnTo>
                  <a:pt x="1869" y="121"/>
                </a:lnTo>
                <a:lnTo>
                  <a:pt x="1864" y="117"/>
                </a:lnTo>
                <a:lnTo>
                  <a:pt x="1858" y="115"/>
                </a:lnTo>
                <a:lnTo>
                  <a:pt x="1852" y="113"/>
                </a:lnTo>
                <a:lnTo>
                  <a:pt x="1846" y="110"/>
                </a:lnTo>
                <a:lnTo>
                  <a:pt x="1840" y="109"/>
                </a:lnTo>
                <a:lnTo>
                  <a:pt x="1832" y="108"/>
                </a:lnTo>
                <a:lnTo>
                  <a:pt x="1825" y="106"/>
                </a:lnTo>
                <a:lnTo>
                  <a:pt x="1817" y="106"/>
                </a:lnTo>
                <a:lnTo>
                  <a:pt x="1809" y="106"/>
                </a:lnTo>
                <a:lnTo>
                  <a:pt x="1800" y="108"/>
                </a:lnTo>
                <a:lnTo>
                  <a:pt x="1790" y="110"/>
                </a:lnTo>
                <a:lnTo>
                  <a:pt x="1781" y="114"/>
                </a:lnTo>
                <a:lnTo>
                  <a:pt x="1773" y="119"/>
                </a:lnTo>
                <a:lnTo>
                  <a:pt x="1764" y="124"/>
                </a:lnTo>
                <a:lnTo>
                  <a:pt x="1755" y="131"/>
                </a:lnTo>
                <a:lnTo>
                  <a:pt x="1748" y="138"/>
                </a:lnTo>
                <a:lnTo>
                  <a:pt x="1742" y="147"/>
                </a:lnTo>
                <a:lnTo>
                  <a:pt x="1736" y="158"/>
                </a:lnTo>
                <a:lnTo>
                  <a:pt x="1732" y="169"/>
                </a:lnTo>
                <a:lnTo>
                  <a:pt x="1728" y="183"/>
                </a:lnTo>
                <a:close/>
                <a:moveTo>
                  <a:pt x="1981" y="195"/>
                </a:moveTo>
                <a:lnTo>
                  <a:pt x="1982" y="182"/>
                </a:lnTo>
                <a:lnTo>
                  <a:pt x="1983" y="169"/>
                </a:lnTo>
                <a:lnTo>
                  <a:pt x="1987" y="157"/>
                </a:lnTo>
                <a:lnTo>
                  <a:pt x="1992" y="146"/>
                </a:lnTo>
                <a:lnTo>
                  <a:pt x="1997" y="135"/>
                </a:lnTo>
                <a:lnTo>
                  <a:pt x="2003" y="125"/>
                </a:lnTo>
                <a:lnTo>
                  <a:pt x="2010" y="116"/>
                </a:lnTo>
                <a:lnTo>
                  <a:pt x="2018" y="109"/>
                </a:lnTo>
                <a:lnTo>
                  <a:pt x="2021" y="105"/>
                </a:lnTo>
                <a:lnTo>
                  <a:pt x="2026" y="101"/>
                </a:lnTo>
                <a:lnTo>
                  <a:pt x="2031" y="99"/>
                </a:lnTo>
                <a:lnTo>
                  <a:pt x="2035" y="95"/>
                </a:lnTo>
                <a:lnTo>
                  <a:pt x="2040" y="93"/>
                </a:lnTo>
                <a:lnTo>
                  <a:pt x="2045" y="90"/>
                </a:lnTo>
                <a:lnTo>
                  <a:pt x="2050" y="88"/>
                </a:lnTo>
                <a:lnTo>
                  <a:pt x="2055" y="85"/>
                </a:lnTo>
                <a:lnTo>
                  <a:pt x="2060" y="84"/>
                </a:lnTo>
                <a:lnTo>
                  <a:pt x="2065" y="82"/>
                </a:lnTo>
                <a:lnTo>
                  <a:pt x="2070" y="80"/>
                </a:lnTo>
                <a:lnTo>
                  <a:pt x="2076" y="79"/>
                </a:lnTo>
                <a:lnTo>
                  <a:pt x="2081" y="78"/>
                </a:lnTo>
                <a:lnTo>
                  <a:pt x="2086" y="78"/>
                </a:lnTo>
                <a:lnTo>
                  <a:pt x="2091" y="77"/>
                </a:lnTo>
                <a:lnTo>
                  <a:pt x="2096" y="77"/>
                </a:lnTo>
                <a:lnTo>
                  <a:pt x="2103" y="77"/>
                </a:lnTo>
                <a:lnTo>
                  <a:pt x="2110" y="78"/>
                </a:lnTo>
                <a:lnTo>
                  <a:pt x="2118" y="79"/>
                </a:lnTo>
                <a:lnTo>
                  <a:pt x="2124" y="80"/>
                </a:lnTo>
                <a:lnTo>
                  <a:pt x="2131" y="82"/>
                </a:lnTo>
                <a:lnTo>
                  <a:pt x="2138" y="84"/>
                </a:lnTo>
                <a:lnTo>
                  <a:pt x="2145" y="88"/>
                </a:lnTo>
                <a:lnTo>
                  <a:pt x="2151" y="90"/>
                </a:lnTo>
                <a:lnTo>
                  <a:pt x="2157" y="94"/>
                </a:lnTo>
                <a:lnTo>
                  <a:pt x="2165" y="99"/>
                </a:lnTo>
                <a:lnTo>
                  <a:pt x="2170" y="103"/>
                </a:lnTo>
                <a:lnTo>
                  <a:pt x="2176" y="108"/>
                </a:lnTo>
                <a:lnTo>
                  <a:pt x="2181" y="114"/>
                </a:lnTo>
                <a:lnTo>
                  <a:pt x="2186" y="120"/>
                </a:lnTo>
                <a:lnTo>
                  <a:pt x="2191" y="126"/>
                </a:lnTo>
                <a:lnTo>
                  <a:pt x="2196" y="134"/>
                </a:lnTo>
                <a:lnTo>
                  <a:pt x="2203" y="148"/>
                </a:lnTo>
                <a:lnTo>
                  <a:pt x="2208" y="164"/>
                </a:lnTo>
                <a:lnTo>
                  <a:pt x="2211" y="182"/>
                </a:lnTo>
                <a:lnTo>
                  <a:pt x="2212" y="200"/>
                </a:lnTo>
                <a:lnTo>
                  <a:pt x="2212" y="205"/>
                </a:lnTo>
                <a:lnTo>
                  <a:pt x="2010" y="205"/>
                </a:lnTo>
                <a:lnTo>
                  <a:pt x="2013" y="218"/>
                </a:lnTo>
                <a:lnTo>
                  <a:pt x="2016" y="229"/>
                </a:lnTo>
                <a:lnTo>
                  <a:pt x="2020" y="240"/>
                </a:lnTo>
                <a:lnTo>
                  <a:pt x="2026" y="250"/>
                </a:lnTo>
                <a:lnTo>
                  <a:pt x="2034" y="258"/>
                </a:lnTo>
                <a:lnTo>
                  <a:pt x="2041" y="266"/>
                </a:lnTo>
                <a:lnTo>
                  <a:pt x="2050" y="272"/>
                </a:lnTo>
                <a:lnTo>
                  <a:pt x="2058" y="277"/>
                </a:lnTo>
                <a:lnTo>
                  <a:pt x="2063" y="279"/>
                </a:lnTo>
                <a:lnTo>
                  <a:pt x="2068" y="281"/>
                </a:lnTo>
                <a:lnTo>
                  <a:pt x="2072" y="282"/>
                </a:lnTo>
                <a:lnTo>
                  <a:pt x="2077" y="283"/>
                </a:lnTo>
                <a:lnTo>
                  <a:pt x="2082" y="284"/>
                </a:lnTo>
                <a:lnTo>
                  <a:pt x="2087" y="286"/>
                </a:lnTo>
                <a:lnTo>
                  <a:pt x="2091" y="286"/>
                </a:lnTo>
                <a:lnTo>
                  <a:pt x="2096" y="286"/>
                </a:lnTo>
                <a:lnTo>
                  <a:pt x="2103" y="286"/>
                </a:lnTo>
                <a:lnTo>
                  <a:pt x="2112" y="284"/>
                </a:lnTo>
                <a:lnTo>
                  <a:pt x="2119" y="282"/>
                </a:lnTo>
                <a:lnTo>
                  <a:pt x="2128" y="279"/>
                </a:lnTo>
                <a:lnTo>
                  <a:pt x="2136" y="276"/>
                </a:lnTo>
                <a:lnTo>
                  <a:pt x="2144" y="271"/>
                </a:lnTo>
                <a:lnTo>
                  <a:pt x="2151" y="266"/>
                </a:lnTo>
                <a:lnTo>
                  <a:pt x="2157" y="260"/>
                </a:lnTo>
                <a:lnTo>
                  <a:pt x="2164" y="253"/>
                </a:lnTo>
                <a:lnTo>
                  <a:pt x="2168" y="247"/>
                </a:lnTo>
                <a:lnTo>
                  <a:pt x="2172" y="241"/>
                </a:lnTo>
                <a:lnTo>
                  <a:pt x="2175" y="234"/>
                </a:lnTo>
                <a:lnTo>
                  <a:pt x="2206" y="234"/>
                </a:lnTo>
                <a:lnTo>
                  <a:pt x="2201" y="246"/>
                </a:lnTo>
                <a:lnTo>
                  <a:pt x="2194" y="258"/>
                </a:lnTo>
                <a:lnTo>
                  <a:pt x="2187" y="270"/>
                </a:lnTo>
                <a:lnTo>
                  <a:pt x="2178" y="278"/>
                </a:lnTo>
                <a:lnTo>
                  <a:pt x="2175" y="283"/>
                </a:lnTo>
                <a:lnTo>
                  <a:pt x="2170" y="287"/>
                </a:lnTo>
                <a:lnTo>
                  <a:pt x="2165" y="291"/>
                </a:lnTo>
                <a:lnTo>
                  <a:pt x="2160" y="294"/>
                </a:lnTo>
                <a:lnTo>
                  <a:pt x="2155" y="298"/>
                </a:lnTo>
                <a:lnTo>
                  <a:pt x="2150" y="302"/>
                </a:lnTo>
                <a:lnTo>
                  <a:pt x="2144" y="304"/>
                </a:lnTo>
                <a:lnTo>
                  <a:pt x="2139" y="307"/>
                </a:lnTo>
                <a:lnTo>
                  <a:pt x="2133" y="308"/>
                </a:lnTo>
                <a:lnTo>
                  <a:pt x="2128" y="309"/>
                </a:lnTo>
                <a:lnTo>
                  <a:pt x="2121" y="310"/>
                </a:lnTo>
                <a:lnTo>
                  <a:pt x="2117" y="312"/>
                </a:lnTo>
                <a:lnTo>
                  <a:pt x="2110" y="313"/>
                </a:lnTo>
                <a:lnTo>
                  <a:pt x="2105" y="313"/>
                </a:lnTo>
                <a:lnTo>
                  <a:pt x="2099" y="314"/>
                </a:lnTo>
                <a:lnTo>
                  <a:pt x="2093" y="314"/>
                </a:lnTo>
                <a:lnTo>
                  <a:pt x="2086" y="313"/>
                </a:lnTo>
                <a:lnTo>
                  <a:pt x="2078" y="313"/>
                </a:lnTo>
                <a:lnTo>
                  <a:pt x="2071" y="312"/>
                </a:lnTo>
                <a:lnTo>
                  <a:pt x="2065" y="309"/>
                </a:lnTo>
                <a:lnTo>
                  <a:pt x="2057" y="308"/>
                </a:lnTo>
                <a:lnTo>
                  <a:pt x="2051" y="305"/>
                </a:lnTo>
                <a:lnTo>
                  <a:pt x="2044" y="302"/>
                </a:lnTo>
                <a:lnTo>
                  <a:pt x="2037" y="299"/>
                </a:lnTo>
                <a:lnTo>
                  <a:pt x="2031" y="295"/>
                </a:lnTo>
                <a:lnTo>
                  <a:pt x="2025" y="291"/>
                </a:lnTo>
                <a:lnTo>
                  <a:pt x="2020" y="286"/>
                </a:lnTo>
                <a:lnTo>
                  <a:pt x="2014" y="281"/>
                </a:lnTo>
                <a:lnTo>
                  <a:pt x="2009" y="276"/>
                </a:lnTo>
                <a:lnTo>
                  <a:pt x="2005" y="270"/>
                </a:lnTo>
                <a:lnTo>
                  <a:pt x="2000" y="263"/>
                </a:lnTo>
                <a:lnTo>
                  <a:pt x="1997" y="257"/>
                </a:lnTo>
                <a:lnTo>
                  <a:pt x="1989" y="242"/>
                </a:lnTo>
                <a:lnTo>
                  <a:pt x="1984" y="227"/>
                </a:lnTo>
                <a:lnTo>
                  <a:pt x="1982" y="211"/>
                </a:lnTo>
                <a:lnTo>
                  <a:pt x="1981" y="195"/>
                </a:lnTo>
                <a:close/>
                <a:moveTo>
                  <a:pt x="2183" y="179"/>
                </a:moveTo>
                <a:lnTo>
                  <a:pt x="2181" y="171"/>
                </a:lnTo>
                <a:lnTo>
                  <a:pt x="2177" y="161"/>
                </a:lnTo>
                <a:lnTo>
                  <a:pt x="2172" y="152"/>
                </a:lnTo>
                <a:lnTo>
                  <a:pt x="2167" y="143"/>
                </a:lnTo>
                <a:lnTo>
                  <a:pt x="2161" y="135"/>
                </a:lnTo>
                <a:lnTo>
                  <a:pt x="2154" y="127"/>
                </a:lnTo>
                <a:lnTo>
                  <a:pt x="2145" y="121"/>
                </a:lnTo>
                <a:lnTo>
                  <a:pt x="2136" y="116"/>
                </a:lnTo>
                <a:lnTo>
                  <a:pt x="2131" y="114"/>
                </a:lnTo>
                <a:lnTo>
                  <a:pt x="2126" y="111"/>
                </a:lnTo>
                <a:lnTo>
                  <a:pt x="2123" y="110"/>
                </a:lnTo>
                <a:lnTo>
                  <a:pt x="2118" y="109"/>
                </a:lnTo>
                <a:lnTo>
                  <a:pt x="2113" y="108"/>
                </a:lnTo>
                <a:lnTo>
                  <a:pt x="2108" y="106"/>
                </a:lnTo>
                <a:lnTo>
                  <a:pt x="2102" y="106"/>
                </a:lnTo>
                <a:lnTo>
                  <a:pt x="2097" y="106"/>
                </a:lnTo>
                <a:lnTo>
                  <a:pt x="2089" y="106"/>
                </a:lnTo>
                <a:lnTo>
                  <a:pt x="2083" y="108"/>
                </a:lnTo>
                <a:lnTo>
                  <a:pt x="2077" y="108"/>
                </a:lnTo>
                <a:lnTo>
                  <a:pt x="2071" y="109"/>
                </a:lnTo>
                <a:lnTo>
                  <a:pt x="2065" y="111"/>
                </a:lnTo>
                <a:lnTo>
                  <a:pt x="2060" y="114"/>
                </a:lnTo>
                <a:lnTo>
                  <a:pt x="2053" y="116"/>
                </a:lnTo>
                <a:lnTo>
                  <a:pt x="2049" y="120"/>
                </a:lnTo>
                <a:lnTo>
                  <a:pt x="2040" y="127"/>
                </a:lnTo>
                <a:lnTo>
                  <a:pt x="2032" y="135"/>
                </a:lnTo>
                <a:lnTo>
                  <a:pt x="2026" y="142"/>
                </a:lnTo>
                <a:lnTo>
                  <a:pt x="2021" y="151"/>
                </a:lnTo>
                <a:lnTo>
                  <a:pt x="2018" y="159"/>
                </a:lnTo>
                <a:lnTo>
                  <a:pt x="2014" y="167"/>
                </a:lnTo>
                <a:lnTo>
                  <a:pt x="2011" y="173"/>
                </a:lnTo>
                <a:lnTo>
                  <a:pt x="2010" y="179"/>
                </a:lnTo>
                <a:lnTo>
                  <a:pt x="2183" y="179"/>
                </a:lnTo>
                <a:close/>
                <a:moveTo>
                  <a:pt x="2254" y="308"/>
                </a:moveTo>
                <a:lnTo>
                  <a:pt x="2254" y="83"/>
                </a:lnTo>
                <a:lnTo>
                  <a:pt x="2281" y="83"/>
                </a:lnTo>
                <a:lnTo>
                  <a:pt x="2281" y="117"/>
                </a:lnTo>
                <a:lnTo>
                  <a:pt x="2286" y="108"/>
                </a:lnTo>
                <a:lnTo>
                  <a:pt x="2293" y="100"/>
                </a:lnTo>
                <a:lnTo>
                  <a:pt x="2301" y="93"/>
                </a:lnTo>
                <a:lnTo>
                  <a:pt x="2308" y="87"/>
                </a:lnTo>
                <a:lnTo>
                  <a:pt x="2318" y="83"/>
                </a:lnTo>
                <a:lnTo>
                  <a:pt x="2328" y="79"/>
                </a:lnTo>
                <a:lnTo>
                  <a:pt x="2339" y="78"/>
                </a:lnTo>
                <a:lnTo>
                  <a:pt x="2350" y="77"/>
                </a:lnTo>
                <a:lnTo>
                  <a:pt x="2350" y="109"/>
                </a:lnTo>
                <a:lnTo>
                  <a:pt x="2344" y="109"/>
                </a:lnTo>
                <a:lnTo>
                  <a:pt x="2339" y="110"/>
                </a:lnTo>
                <a:lnTo>
                  <a:pt x="2333" y="111"/>
                </a:lnTo>
                <a:lnTo>
                  <a:pt x="2327" y="114"/>
                </a:lnTo>
                <a:lnTo>
                  <a:pt x="2322" y="116"/>
                </a:lnTo>
                <a:lnTo>
                  <a:pt x="2316" y="119"/>
                </a:lnTo>
                <a:lnTo>
                  <a:pt x="2311" y="122"/>
                </a:lnTo>
                <a:lnTo>
                  <a:pt x="2306" y="126"/>
                </a:lnTo>
                <a:lnTo>
                  <a:pt x="2301" y="131"/>
                </a:lnTo>
                <a:lnTo>
                  <a:pt x="2296" y="136"/>
                </a:lnTo>
                <a:lnTo>
                  <a:pt x="2292" y="141"/>
                </a:lnTo>
                <a:lnTo>
                  <a:pt x="2290" y="146"/>
                </a:lnTo>
                <a:lnTo>
                  <a:pt x="2287" y="152"/>
                </a:lnTo>
                <a:lnTo>
                  <a:pt x="2285" y="157"/>
                </a:lnTo>
                <a:lnTo>
                  <a:pt x="2283" y="163"/>
                </a:lnTo>
                <a:lnTo>
                  <a:pt x="2283" y="169"/>
                </a:lnTo>
                <a:lnTo>
                  <a:pt x="2283" y="308"/>
                </a:lnTo>
                <a:lnTo>
                  <a:pt x="2254" y="308"/>
                </a:lnTo>
                <a:close/>
                <a:moveTo>
                  <a:pt x="23" y="720"/>
                </a:moveTo>
                <a:lnTo>
                  <a:pt x="23" y="418"/>
                </a:lnTo>
                <a:lnTo>
                  <a:pt x="101" y="418"/>
                </a:lnTo>
                <a:lnTo>
                  <a:pt x="110" y="418"/>
                </a:lnTo>
                <a:lnTo>
                  <a:pt x="118" y="418"/>
                </a:lnTo>
                <a:lnTo>
                  <a:pt x="126" y="419"/>
                </a:lnTo>
                <a:lnTo>
                  <a:pt x="135" y="419"/>
                </a:lnTo>
                <a:lnTo>
                  <a:pt x="142" y="420"/>
                </a:lnTo>
                <a:lnTo>
                  <a:pt x="149" y="422"/>
                </a:lnTo>
                <a:lnTo>
                  <a:pt x="157" y="424"/>
                </a:lnTo>
                <a:lnTo>
                  <a:pt x="163" y="425"/>
                </a:lnTo>
                <a:lnTo>
                  <a:pt x="169" y="428"/>
                </a:lnTo>
                <a:lnTo>
                  <a:pt x="175" y="430"/>
                </a:lnTo>
                <a:lnTo>
                  <a:pt x="180" y="433"/>
                </a:lnTo>
                <a:lnTo>
                  <a:pt x="186" y="435"/>
                </a:lnTo>
                <a:lnTo>
                  <a:pt x="191" y="439"/>
                </a:lnTo>
                <a:lnTo>
                  <a:pt x="195" y="443"/>
                </a:lnTo>
                <a:lnTo>
                  <a:pt x="200" y="446"/>
                </a:lnTo>
                <a:lnTo>
                  <a:pt x="204" y="451"/>
                </a:lnTo>
                <a:lnTo>
                  <a:pt x="210" y="461"/>
                </a:lnTo>
                <a:lnTo>
                  <a:pt x="216" y="474"/>
                </a:lnTo>
                <a:lnTo>
                  <a:pt x="220" y="487"/>
                </a:lnTo>
                <a:lnTo>
                  <a:pt x="221" y="502"/>
                </a:lnTo>
                <a:lnTo>
                  <a:pt x="222" y="503"/>
                </a:lnTo>
                <a:lnTo>
                  <a:pt x="222" y="504"/>
                </a:lnTo>
                <a:lnTo>
                  <a:pt x="222" y="507"/>
                </a:lnTo>
                <a:lnTo>
                  <a:pt x="222" y="509"/>
                </a:lnTo>
                <a:lnTo>
                  <a:pt x="221" y="522"/>
                </a:lnTo>
                <a:lnTo>
                  <a:pt x="219" y="533"/>
                </a:lnTo>
                <a:lnTo>
                  <a:pt x="215" y="544"/>
                </a:lnTo>
                <a:lnTo>
                  <a:pt x="209" y="554"/>
                </a:lnTo>
                <a:lnTo>
                  <a:pt x="205" y="559"/>
                </a:lnTo>
                <a:lnTo>
                  <a:pt x="201" y="563"/>
                </a:lnTo>
                <a:lnTo>
                  <a:pt x="198" y="567"/>
                </a:lnTo>
                <a:lnTo>
                  <a:pt x="193" y="571"/>
                </a:lnTo>
                <a:lnTo>
                  <a:pt x="188" y="575"/>
                </a:lnTo>
                <a:lnTo>
                  <a:pt x="183" y="579"/>
                </a:lnTo>
                <a:lnTo>
                  <a:pt x="178" y="581"/>
                </a:lnTo>
                <a:lnTo>
                  <a:pt x="172" y="584"/>
                </a:lnTo>
                <a:lnTo>
                  <a:pt x="165" y="586"/>
                </a:lnTo>
                <a:lnTo>
                  <a:pt x="159" y="589"/>
                </a:lnTo>
                <a:lnTo>
                  <a:pt x="153" y="590"/>
                </a:lnTo>
                <a:lnTo>
                  <a:pt x="146" y="592"/>
                </a:lnTo>
                <a:lnTo>
                  <a:pt x="139" y="593"/>
                </a:lnTo>
                <a:lnTo>
                  <a:pt x="132" y="593"/>
                </a:lnTo>
                <a:lnTo>
                  <a:pt x="125" y="595"/>
                </a:lnTo>
                <a:lnTo>
                  <a:pt x="117" y="595"/>
                </a:lnTo>
                <a:lnTo>
                  <a:pt x="52" y="595"/>
                </a:lnTo>
                <a:lnTo>
                  <a:pt x="52" y="720"/>
                </a:lnTo>
                <a:lnTo>
                  <a:pt x="23" y="720"/>
                </a:lnTo>
                <a:close/>
                <a:moveTo>
                  <a:pt x="52" y="444"/>
                </a:moveTo>
                <a:lnTo>
                  <a:pt x="52" y="569"/>
                </a:lnTo>
                <a:lnTo>
                  <a:pt x="115" y="569"/>
                </a:lnTo>
                <a:lnTo>
                  <a:pt x="125" y="569"/>
                </a:lnTo>
                <a:lnTo>
                  <a:pt x="133" y="567"/>
                </a:lnTo>
                <a:lnTo>
                  <a:pt x="142" y="566"/>
                </a:lnTo>
                <a:lnTo>
                  <a:pt x="151" y="564"/>
                </a:lnTo>
                <a:lnTo>
                  <a:pt x="157" y="561"/>
                </a:lnTo>
                <a:lnTo>
                  <a:pt x="163" y="559"/>
                </a:lnTo>
                <a:lnTo>
                  <a:pt x="169" y="555"/>
                </a:lnTo>
                <a:lnTo>
                  <a:pt x="174" y="551"/>
                </a:lnTo>
                <a:lnTo>
                  <a:pt x="183" y="542"/>
                </a:lnTo>
                <a:lnTo>
                  <a:pt x="188" y="529"/>
                </a:lnTo>
                <a:lnTo>
                  <a:pt x="191" y="517"/>
                </a:lnTo>
                <a:lnTo>
                  <a:pt x="193" y="502"/>
                </a:lnTo>
                <a:lnTo>
                  <a:pt x="191" y="487"/>
                </a:lnTo>
                <a:lnTo>
                  <a:pt x="186" y="475"/>
                </a:lnTo>
                <a:lnTo>
                  <a:pt x="179" y="464"/>
                </a:lnTo>
                <a:lnTo>
                  <a:pt x="168" y="456"/>
                </a:lnTo>
                <a:lnTo>
                  <a:pt x="162" y="454"/>
                </a:lnTo>
                <a:lnTo>
                  <a:pt x="156" y="450"/>
                </a:lnTo>
                <a:lnTo>
                  <a:pt x="148" y="449"/>
                </a:lnTo>
                <a:lnTo>
                  <a:pt x="141" y="446"/>
                </a:lnTo>
                <a:lnTo>
                  <a:pt x="133" y="445"/>
                </a:lnTo>
                <a:lnTo>
                  <a:pt x="125" y="445"/>
                </a:lnTo>
                <a:lnTo>
                  <a:pt x="115" y="444"/>
                </a:lnTo>
                <a:lnTo>
                  <a:pt x="105" y="444"/>
                </a:lnTo>
                <a:lnTo>
                  <a:pt x="52" y="444"/>
                </a:lnTo>
                <a:close/>
              </a:path>
            </a:pathLst>
          </a:custGeom>
          <a:solidFill>
            <a:srgbClr val="000000"/>
          </a:solidFill>
          <a:ln w="3175">
            <a:solidFill>
              <a:srgbClr val="FF0000"/>
            </a:solidFill>
            <a:round/>
            <a:headEnd/>
            <a:tailEnd/>
          </a:ln>
        </p:spPr>
        <p:txBody>
          <a:bodyPr lIns="82058" tIns="41029" rIns="82058" bIns="41029"/>
          <a:lstStyle/>
          <a:p>
            <a:endParaRPr lang="en-US"/>
          </a:p>
        </p:txBody>
      </p:sp>
      <p:sp>
        <p:nvSpPr>
          <p:cNvPr id="6156" name="Freeform 15"/>
          <p:cNvSpPr>
            <a:spLocks noEditPoints="1"/>
          </p:cNvSpPr>
          <p:nvPr/>
        </p:nvSpPr>
        <p:spPr bwMode="auto">
          <a:xfrm>
            <a:off x="4387273" y="4304460"/>
            <a:ext cx="1730375" cy="498662"/>
          </a:xfrm>
          <a:custGeom>
            <a:avLst/>
            <a:gdLst>
              <a:gd name="T0" fmla="*/ 365 w 2399"/>
              <a:gd name="T1" fmla="*/ 192 h 713"/>
              <a:gd name="T2" fmla="*/ 435 w 2399"/>
              <a:gd name="T3" fmla="*/ 82 h 713"/>
              <a:gd name="T4" fmla="*/ 555 w 2399"/>
              <a:gd name="T5" fmla="*/ 98 h 713"/>
              <a:gd name="T6" fmla="*/ 534 w 2399"/>
              <a:gd name="T7" fmla="*/ 297 h 713"/>
              <a:gd name="T8" fmla="*/ 443 w 2399"/>
              <a:gd name="T9" fmla="*/ 301 h 713"/>
              <a:gd name="T10" fmla="*/ 367 w 2399"/>
              <a:gd name="T11" fmla="*/ 216 h 713"/>
              <a:gd name="T12" fmla="*/ 459 w 2399"/>
              <a:gd name="T13" fmla="*/ 277 h 713"/>
              <a:gd name="T14" fmla="*/ 553 w 2399"/>
              <a:gd name="T15" fmla="*/ 244 h 713"/>
              <a:gd name="T16" fmla="*/ 518 w 2399"/>
              <a:gd name="T17" fmla="*/ 108 h 713"/>
              <a:gd name="T18" fmla="*/ 428 w 2399"/>
              <a:gd name="T19" fmla="*/ 120 h 713"/>
              <a:gd name="T20" fmla="*/ 709 w 2399"/>
              <a:gd name="T21" fmla="*/ 77 h 713"/>
              <a:gd name="T22" fmla="*/ 827 w 2399"/>
              <a:gd name="T23" fmla="*/ 99 h 713"/>
              <a:gd name="T24" fmla="*/ 902 w 2399"/>
              <a:gd name="T25" fmla="*/ 71 h 713"/>
              <a:gd name="T26" fmla="*/ 997 w 2399"/>
              <a:gd name="T27" fmla="*/ 120 h 713"/>
              <a:gd name="T28" fmla="*/ 865 w 2399"/>
              <a:gd name="T29" fmla="*/ 271 h 713"/>
              <a:gd name="T30" fmla="*/ 957 w 2399"/>
              <a:gd name="T31" fmla="*/ 260 h 713"/>
              <a:gd name="T32" fmla="*/ 961 w 2399"/>
              <a:gd name="T33" fmla="*/ 292 h 713"/>
              <a:gd name="T34" fmla="*/ 871 w 2399"/>
              <a:gd name="T35" fmla="*/ 303 h 713"/>
              <a:gd name="T36" fmla="*/ 788 w 2399"/>
              <a:gd name="T37" fmla="*/ 205 h 713"/>
              <a:gd name="T38" fmla="*/ 919 w 2399"/>
              <a:gd name="T39" fmla="*/ 101 h 713"/>
              <a:gd name="T40" fmla="*/ 827 w 2399"/>
              <a:gd name="T41" fmla="*/ 145 h 713"/>
              <a:gd name="T42" fmla="*/ 1134 w 2399"/>
              <a:gd name="T43" fmla="*/ 73 h 713"/>
              <a:gd name="T44" fmla="*/ 1096 w 2399"/>
              <a:gd name="T45" fmla="*/ 140 h 713"/>
              <a:gd name="T46" fmla="*/ 1213 w 2399"/>
              <a:gd name="T47" fmla="*/ 52 h 713"/>
              <a:gd name="T48" fmla="*/ 1320 w 2399"/>
              <a:gd name="T49" fmla="*/ 87 h 713"/>
              <a:gd name="T50" fmla="*/ 1430 w 2399"/>
              <a:gd name="T51" fmla="*/ 83 h 713"/>
              <a:gd name="T52" fmla="*/ 1439 w 2399"/>
              <a:gd name="T53" fmla="*/ 289 h 713"/>
              <a:gd name="T54" fmla="*/ 1348 w 2399"/>
              <a:gd name="T55" fmla="*/ 304 h 713"/>
              <a:gd name="T56" fmla="*/ 1269 w 2399"/>
              <a:gd name="T57" fmla="*/ 239 h 713"/>
              <a:gd name="T58" fmla="*/ 1342 w 2399"/>
              <a:gd name="T59" fmla="*/ 273 h 713"/>
              <a:gd name="T60" fmla="*/ 1431 w 2399"/>
              <a:gd name="T61" fmla="*/ 260 h 713"/>
              <a:gd name="T62" fmla="*/ 1422 w 2399"/>
              <a:gd name="T63" fmla="*/ 114 h 713"/>
              <a:gd name="T64" fmla="*/ 1337 w 2399"/>
              <a:gd name="T65" fmla="*/ 110 h 713"/>
              <a:gd name="T66" fmla="*/ 1620 w 2399"/>
              <a:gd name="T67" fmla="*/ 143 h 713"/>
              <a:gd name="T68" fmla="*/ 1676 w 2399"/>
              <a:gd name="T69" fmla="*/ 71 h 713"/>
              <a:gd name="T70" fmla="*/ 1745 w 2399"/>
              <a:gd name="T71" fmla="*/ 118 h 713"/>
              <a:gd name="T72" fmla="*/ 1660 w 2399"/>
              <a:gd name="T73" fmla="*/ 108 h 713"/>
              <a:gd name="T74" fmla="*/ 1663 w 2399"/>
              <a:gd name="T75" fmla="*/ 158 h 713"/>
              <a:gd name="T76" fmla="*/ 1751 w 2399"/>
              <a:gd name="T77" fmla="*/ 241 h 713"/>
              <a:gd name="T78" fmla="*/ 1671 w 2399"/>
              <a:gd name="T79" fmla="*/ 307 h 713"/>
              <a:gd name="T80" fmla="*/ 1648 w 2399"/>
              <a:gd name="T81" fmla="*/ 263 h 713"/>
              <a:gd name="T82" fmla="*/ 1720 w 2399"/>
              <a:gd name="T83" fmla="*/ 229 h 713"/>
              <a:gd name="T84" fmla="*/ 1632 w 2399"/>
              <a:gd name="T85" fmla="*/ 173 h 713"/>
              <a:gd name="T86" fmla="*/ 1986 w 2399"/>
              <a:gd name="T87" fmla="*/ 1 h 713"/>
              <a:gd name="T88" fmla="*/ 1948 w 2399"/>
              <a:gd name="T89" fmla="*/ 75 h 713"/>
              <a:gd name="T90" fmla="*/ 2047 w 2399"/>
              <a:gd name="T91" fmla="*/ 122 h 713"/>
              <a:gd name="T92" fmla="*/ 2128 w 2399"/>
              <a:gd name="T93" fmla="*/ 72 h 713"/>
              <a:gd name="T94" fmla="*/ 2220 w 2399"/>
              <a:gd name="T95" fmla="*/ 103 h 713"/>
              <a:gd name="T96" fmla="*/ 2258 w 2399"/>
              <a:gd name="T97" fmla="*/ 187 h 713"/>
              <a:gd name="T98" fmla="*/ 2196 w 2399"/>
              <a:gd name="T99" fmla="*/ 294 h 713"/>
              <a:gd name="T100" fmla="*/ 2107 w 2399"/>
              <a:gd name="T101" fmla="*/ 303 h 713"/>
              <a:gd name="T102" fmla="*/ 2027 w 2399"/>
              <a:gd name="T103" fmla="*/ 186 h 713"/>
              <a:gd name="T104" fmla="*/ 2132 w 2399"/>
              <a:gd name="T105" fmla="*/ 278 h 713"/>
              <a:gd name="T106" fmla="*/ 2222 w 2399"/>
              <a:gd name="T107" fmla="*/ 226 h 713"/>
              <a:gd name="T108" fmla="*/ 2176 w 2399"/>
              <a:gd name="T109" fmla="*/ 106 h 713"/>
              <a:gd name="T110" fmla="*/ 2075 w 2399"/>
              <a:gd name="T111" fmla="*/ 134 h 713"/>
              <a:gd name="T112" fmla="*/ 2377 w 2399"/>
              <a:gd name="T113" fmla="*/ 73 h 713"/>
              <a:gd name="T114" fmla="*/ 2338 w 2399"/>
              <a:gd name="T115" fmla="*/ 140 h 713"/>
              <a:gd name="T116" fmla="*/ 126 w 2399"/>
              <a:gd name="T117" fmla="*/ 415 h 713"/>
              <a:gd name="T118" fmla="*/ 199 w 2399"/>
              <a:gd name="T119" fmla="*/ 497 h 713"/>
              <a:gd name="T120" fmla="*/ 149 w 2399"/>
              <a:gd name="T121" fmla="*/ 577 h 713"/>
              <a:gd name="T122" fmla="*/ 102 w 2399"/>
              <a:gd name="T123" fmla="*/ 563 h 713"/>
              <a:gd name="T124" fmla="*/ 145 w 2399"/>
              <a:gd name="T125" fmla="*/ 450 h 7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99"/>
              <a:gd name="T190" fmla="*/ 0 h 713"/>
              <a:gd name="T191" fmla="*/ 2399 w 2399"/>
              <a:gd name="T192" fmla="*/ 713 h 71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99" h="713">
                <a:moveTo>
                  <a:pt x="0" y="302"/>
                </a:moveTo>
                <a:lnTo>
                  <a:pt x="0" y="0"/>
                </a:lnTo>
                <a:lnTo>
                  <a:pt x="46" y="0"/>
                </a:lnTo>
                <a:lnTo>
                  <a:pt x="157" y="257"/>
                </a:lnTo>
                <a:lnTo>
                  <a:pt x="270" y="0"/>
                </a:lnTo>
                <a:lnTo>
                  <a:pt x="314" y="0"/>
                </a:lnTo>
                <a:lnTo>
                  <a:pt x="314" y="302"/>
                </a:lnTo>
                <a:lnTo>
                  <a:pt x="286" y="302"/>
                </a:lnTo>
                <a:lnTo>
                  <a:pt x="286" y="31"/>
                </a:lnTo>
                <a:lnTo>
                  <a:pt x="171" y="302"/>
                </a:lnTo>
                <a:lnTo>
                  <a:pt x="144" y="302"/>
                </a:lnTo>
                <a:lnTo>
                  <a:pt x="29" y="31"/>
                </a:lnTo>
                <a:lnTo>
                  <a:pt x="29" y="302"/>
                </a:lnTo>
                <a:lnTo>
                  <a:pt x="0" y="302"/>
                </a:lnTo>
                <a:close/>
                <a:moveTo>
                  <a:pt x="365" y="192"/>
                </a:moveTo>
                <a:lnTo>
                  <a:pt x="366" y="178"/>
                </a:lnTo>
                <a:lnTo>
                  <a:pt x="367" y="166"/>
                </a:lnTo>
                <a:lnTo>
                  <a:pt x="371" y="153"/>
                </a:lnTo>
                <a:lnTo>
                  <a:pt x="375" y="142"/>
                </a:lnTo>
                <a:lnTo>
                  <a:pt x="381" y="131"/>
                </a:lnTo>
                <a:lnTo>
                  <a:pt x="387" y="121"/>
                </a:lnTo>
                <a:lnTo>
                  <a:pt x="395" y="113"/>
                </a:lnTo>
                <a:lnTo>
                  <a:pt x="402" y="104"/>
                </a:lnTo>
                <a:lnTo>
                  <a:pt x="406" y="100"/>
                </a:lnTo>
                <a:lnTo>
                  <a:pt x="411" y="97"/>
                </a:lnTo>
                <a:lnTo>
                  <a:pt x="416" y="93"/>
                </a:lnTo>
                <a:lnTo>
                  <a:pt x="421" y="89"/>
                </a:lnTo>
                <a:lnTo>
                  <a:pt x="426" y="87"/>
                </a:lnTo>
                <a:lnTo>
                  <a:pt x="431" y="84"/>
                </a:lnTo>
                <a:lnTo>
                  <a:pt x="435" y="82"/>
                </a:lnTo>
                <a:lnTo>
                  <a:pt x="440" y="79"/>
                </a:lnTo>
                <a:lnTo>
                  <a:pt x="445" y="77"/>
                </a:lnTo>
                <a:lnTo>
                  <a:pt x="452" y="75"/>
                </a:lnTo>
                <a:lnTo>
                  <a:pt x="456" y="74"/>
                </a:lnTo>
                <a:lnTo>
                  <a:pt x="463" y="73"/>
                </a:lnTo>
                <a:lnTo>
                  <a:pt x="468" y="72"/>
                </a:lnTo>
                <a:lnTo>
                  <a:pt x="473" y="71"/>
                </a:lnTo>
                <a:lnTo>
                  <a:pt x="479" y="71"/>
                </a:lnTo>
                <a:lnTo>
                  <a:pt x="484" y="71"/>
                </a:lnTo>
                <a:lnTo>
                  <a:pt x="499" y="72"/>
                </a:lnTo>
                <a:lnTo>
                  <a:pt x="512" y="74"/>
                </a:lnTo>
                <a:lnTo>
                  <a:pt x="524" y="78"/>
                </a:lnTo>
                <a:lnTo>
                  <a:pt x="536" y="83"/>
                </a:lnTo>
                <a:lnTo>
                  <a:pt x="547" y="90"/>
                </a:lnTo>
                <a:lnTo>
                  <a:pt x="555" y="98"/>
                </a:lnTo>
                <a:lnTo>
                  <a:pt x="564" y="108"/>
                </a:lnTo>
                <a:lnTo>
                  <a:pt x="571" y="119"/>
                </a:lnTo>
                <a:lnTo>
                  <a:pt x="571" y="77"/>
                </a:lnTo>
                <a:lnTo>
                  <a:pt x="600" y="77"/>
                </a:lnTo>
                <a:lnTo>
                  <a:pt x="600" y="302"/>
                </a:lnTo>
                <a:lnTo>
                  <a:pt x="571" y="302"/>
                </a:lnTo>
                <a:lnTo>
                  <a:pt x="571" y="261"/>
                </a:lnTo>
                <a:lnTo>
                  <a:pt x="568" y="267"/>
                </a:lnTo>
                <a:lnTo>
                  <a:pt x="564" y="272"/>
                </a:lnTo>
                <a:lnTo>
                  <a:pt x="560" y="277"/>
                </a:lnTo>
                <a:lnTo>
                  <a:pt x="555" y="282"/>
                </a:lnTo>
                <a:lnTo>
                  <a:pt x="550" y="286"/>
                </a:lnTo>
                <a:lnTo>
                  <a:pt x="546" y="289"/>
                </a:lnTo>
                <a:lnTo>
                  <a:pt x="541" y="293"/>
                </a:lnTo>
                <a:lnTo>
                  <a:pt x="534" y="297"/>
                </a:lnTo>
                <a:lnTo>
                  <a:pt x="528" y="299"/>
                </a:lnTo>
                <a:lnTo>
                  <a:pt x="522" y="302"/>
                </a:lnTo>
                <a:lnTo>
                  <a:pt x="516" y="303"/>
                </a:lnTo>
                <a:lnTo>
                  <a:pt x="510" y="304"/>
                </a:lnTo>
                <a:lnTo>
                  <a:pt x="502" y="305"/>
                </a:lnTo>
                <a:lnTo>
                  <a:pt x="496" y="307"/>
                </a:lnTo>
                <a:lnTo>
                  <a:pt x="489" y="308"/>
                </a:lnTo>
                <a:lnTo>
                  <a:pt x="481" y="308"/>
                </a:lnTo>
                <a:lnTo>
                  <a:pt x="476" y="308"/>
                </a:lnTo>
                <a:lnTo>
                  <a:pt x="470" y="307"/>
                </a:lnTo>
                <a:lnTo>
                  <a:pt x="465" y="305"/>
                </a:lnTo>
                <a:lnTo>
                  <a:pt x="459" y="305"/>
                </a:lnTo>
                <a:lnTo>
                  <a:pt x="454" y="304"/>
                </a:lnTo>
                <a:lnTo>
                  <a:pt x="448" y="303"/>
                </a:lnTo>
                <a:lnTo>
                  <a:pt x="443" y="301"/>
                </a:lnTo>
                <a:lnTo>
                  <a:pt x="438" y="299"/>
                </a:lnTo>
                <a:lnTo>
                  <a:pt x="433" y="297"/>
                </a:lnTo>
                <a:lnTo>
                  <a:pt x="428" y="296"/>
                </a:lnTo>
                <a:lnTo>
                  <a:pt x="423" y="293"/>
                </a:lnTo>
                <a:lnTo>
                  <a:pt x="418" y="289"/>
                </a:lnTo>
                <a:lnTo>
                  <a:pt x="413" y="287"/>
                </a:lnTo>
                <a:lnTo>
                  <a:pt x="409" y="283"/>
                </a:lnTo>
                <a:lnTo>
                  <a:pt x="405" y="279"/>
                </a:lnTo>
                <a:lnTo>
                  <a:pt x="401" y="276"/>
                </a:lnTo>
                <a:lnTo>
                  <a:pt x="393" y="268"/>
                </a:lnTo>
                <a:lnTo>
                  <a:pt x="386" y="258"/>
                </a:lnTo>
                <a:lnTo>
                  <a:pt x="380" y="250"/>
                </a:lnTo>
                <a:lnTo>
                  <a:pt x="375" y="239"/>
                </a:lnTo>
                <a:lnTo>
                  <a:pt x="371" y="228"/>
                </a:lnTo>
                <a:lnTo>
                  <a:pt x="367" y="216"/>
                </a:lnTo>
                <a:lnTo>
                  <a:pt x="366" y="204"/>
                </a:lnTo>
                <a:lnTo>
                  <a:pt x="365" y="192"/>
                </a:lnTo>
                <a:close/>
                <a:moveTo>
                  <a:pt x="395" y="184"/>
                </a:moveTo>
                <a:lnTo>
                  <a:pt x="396" y="198"/>
                </a:lnTo>
                <a:lnTo>
                  <a:pt x="397" y="210"/>
                </a:lnTo>
                <a:lnTo>
                  <a:pt x="401" y="223"/>
                </a:lnTo>
                <a:lnTo>
                  <a:pt x="406" y="234"/>
                </a:lnTo>
                <a:lnTo>
                  <a:pt x="412" y="244"/>
                </a:lnTo>
                <a:lnTo>
                  <a:pt x="421" y="254"/>
                </a:lnTo>
                <a:lnTo>
                  <a:pt x="428" y="261"/>
                </a:lnTo>
                <a:lnTo>
                  <a:pt x="438" y="267"/>
                </a:lnTo>
                <a:lnTo>
                  <a:pt x="443" y="270"/>
                </a:lnTo>
                <a:lnTo>
                  <a:pt x="448" y="273"/>
                </a:lnTo>
                <a:lnTo>
                  <a:pt x="453" y="275"/>
                </a:lnTo>
                <a:lnTo>
                  <a:pt x="459" y="277"/>
                </a:lnTo>
                <a:lnTo>
                  <a:pt x="464" y="278"/>
                </a:lnTo>
                <a:lnTo>
                  <a:pt x="469" y="278"/>
                </a:lnTo>
                <a:lnTo>
                  <a:pt x="475" y="279"/>
                </a:lnTo>
                <a:lnTo>
                  <a:pt x="480" y="279"/>
                </a:lnTo>
                <a:lnTo>
                  <a:pt x="486" y="279"/>
                </a:lnTo>
                <a:lnTo>
                  <a:pt x="492" y="278"/>
                </a:lnTo>
                <a:lnTo>
                  <a:pt x="499" y="278"/>
                </a:lnTo>
                <a:lnTo>
                  <a:pt x="505" y="277"/>
                </a:lnTo>
                <a:lnTo>
                  <a:pt x="511" y="275"/>
                </a:lnTo>
                <a:lnTo>
                  <a:pt x="516" y="273"/>
                </a:lnTo>
                <a:lnTo>
                  <a:pt x="522" y="270"/>
                </a:lnTo>
                <a:lnTo>
                  <a:pt x="527" y="267"/>
                </a:lnTo>
                <a:lnTo>
                  <a:pt x="537" y="260"/>
                </a:lnTo>
                <a:lnTo>
                  <a:pt x="546" y="252"/>
                </a:lnTo>
                <a:lnTo>
                  <a:pt x="553" y="244"/>
                </a:lnTo>
                <a:lnTo>
                  <a:pt x="559" y="234"/>
                </a:lnTo>
                <a:lnTo>
                  <a:pt x="564" y="224"/>
                </a:lnTo>
                <a:lnTo>
                  <a:pt x="568" y="213"/>
                </a:lnTo>
                <a:lnTo>
                  <a:pt x="570" y="203"/>
                </a:lnTo>
                <a:lnTo>
                  <a:pt x="571" y="192"/>
                </a:lnTo>
                <a:lnTo>
                  <a:pt x="570" y="179"/>
                </a:lnTo>
                <a:lnTo>
                  <a:pt x="569" y="167"/>
                </a:lnTo>
                <a:lnTo>
                  <a:pt x="565" y="156"/>
                </a:lnTo>
                <a:lnTo>
                  <a:pt x="559" y="146"/>
                </a:lnTo>
                <a:lnTo>
                  <a:pt x="553" y="136"/>
                </a:lnTo>
                <a:lnTo>
                  <a:pt x="546" y="127"/>
                </a:lnTo>
                <a:lnTo>
                  <a:pt x="538" y="120"/>
                </a:lnTo>
                <a:lnTo>
                  <a:pt x="528" y="114"/>
                </a:lnTo>
                <a:lnTo>
                  <a:pt x="523" y="111"/>
                </a:lnTo>
                <a:lnTo>
                  <a:pt x="518" y="108"/>
                </a:lnTo>
                <a:lnTo>
                  <a:pt x="512" y="105"/>
                </a:lnTo>
                <a:lnTo>
                  <a:pt x="507" y="104"/>
                </a:lnTo>
                <a:lnTo>
                  <a:pt x="501" y="103"/>
                </a:lnTo>
                <a:lnTo>
                  <a:pt x="496" y="101"/>
                </a:lnTo>
                <a:lnTo>
                  <a:pt x="490" y="100"/>
                </a:lnTo>
                <a:lnTo>
                  <a:pt x="485" y="100"/>
                </a:lnTo>
                <a:lnTo>
                  <a:pt x="479" y="100"/>
                </a:lnTo>
                <a:lnTo>
                  <a:pt x="473" y="101"/>
                </a:lnTo>
                <a:lnTo>
                  <a:pt x="466" y="101"/>
                </a:lnTo>
                <a:lnTo>
                  <a:pt x="460" y="103"/>
                </a:lnTo>
                <a:lnTo>
                  <a:pt x="454" y="105"/>
                </a:lnTo>
                <a:lnTo>
                  <a:pt x="449" y="106"/>
                </a:lnTo>
                <a:lnTo>
                  <a:pt x="443" y="110"/>
                </a:lnTo>
                <a:lnTo>
                  <a:pt x="438" y="113"/>
                </a:lnTo>
                <a:lnTo>
                  <a:pt x="428" y="120"/>
                </a:lnTo>
                <a:lnTo>
                  <a:pt x="419" y="127"/>
                </a:lnTo>
                <a:lnTo>
                  <a:pt x="412" y="136"/>
                </a:lnTo>
                <a:lnTo>
                  <a:pt x="406" y="146"/>
                </a:lnTo>
                <a:lnTo>
                  <a:pt x="401" y="156"/>
                </a:lnTo>
                <a:lnTo>
                  <a:pt x="397" y="166"/>
                </a:lnTo>
                <a:lnTo>
                  <a:pt x="396" y="174"/>
                </a:lnTo>
                <a:lnTo>
                  <a:pt x="395" y="184"/>
                </a:lnTo>
                <a:close/>
                <a:moveTo>
                  <a:pt x="679" y="302"/>
                </a:moveTo>
                <a:lnTo>
                  <a:pt x="679" y="103"/>
                </a:lnTo>
                <a:lnTo>
                  <a:pt x="632" y="103"/>
                </a:lnTo>
                <a:lnTo>
                  <a:pt x="632" y="77"/>
                </a:lnTo>
                <a:lnTo>
                  <a:pt x="679" y="77"/>
                </a:lnTo>
                <a:lnTo>
                  <a:pt x="679" y="0"/>
                </a:lnTo>
                <a:lnTo>
                  <a:pt x="709" y="0"/>
                </a:lnTo>
                <a:lnTo>
                  <a:pt x="709" y="77"/>
                </a:lnTo>
                <a:lnTo>
                  <a:pt x="764" y="77"/>
                </a:lnTo>
                <a:lnTo>
                  <a:pt x="764" y="103"/>
                </a:lnTo>
                <a:lnTo>
                  <a:pt x="709" y="103"/>
                </a:lnTo>
                <a:lnTo>
                  <a:pt x="709" y="302"/>
                </a:lnTo>
                <a:lnTo>
                  <a:pt x="679" y="302"/>
                </a:lnTo>
                <a:close/>
                <a:moveTo>
                  <a:pt x="787" y="189"/>
                </a:moveTo>
                <a:lnTo>
                  <a:pt x="788" y="176"/>
                </a:lnTo>
                <a:lnTo>
                  <a:pt x="789" y="163"/>
                </a:lnTo>
                <a:lnTo>
                  <a:pt x="793" y="151"/>
                </a:lnTo>
                <a:lnTo>
                  <a:pt x="798" y="140"/>
                </a:lnTo>
                <a:lnTo>
                  <a:pt x="803" y="129"/>
                </a:lnTo>
                <a:lnTo>
                  <a:pt x="809" y="119"/>
                </a:lnTo>
                <a:lnTo>
                  <a:pt x="816" y="110"/>
                </a:lnTo>
                <a:lnTo>
                  <a:pt x="824" y="103"/>
                </a:lnTo>
                <a:lnTo>
                  <a:pt x="827" y="99"/>
                </a:lnTo>
                <a:lnTo>
                  <a:pt x="832" y="95"/>
                </a:lnTo>
                <a:lnTo>
                  <a:pt x="837" y="93"/>
                </a:lnTo>
                <a:lnTo>
                  <a:pt x="841" y="89"/>
                </a:lnTo>
                <a:lnTo>
                  <a:pt x="846" y="87"/>
                </a:lnTo>
                <a:lnTo>
                  <a:pt x="851" y="84"/>
                </a:lnTo>
                <a:lnTo>
                  <a:pt x="856" y="82"/>
                </a:lnTo>
                <a:lnTo>
                  <a:pt x="861" y="79"/>
                </a:lnTo>
                <a:lnTo>
                  <a:pt x="866" y="78"/>
                </a:lnTo>
                <a:lnTo>
                  <a:pt x="871" y="75"/>
                </a:lnTo>
                <a:lnTo>
                  <a:pt x="876" y="74"/>
                </a:lnTo>
                <a:lnTo>
                  <a:pt x="882" y="73"/>
                </a:lnTo>
                <a:lnTo>
                  <a:pt x="887" y="72"/>
                </a:lnTo>
                <a:lnTo>
                  <a:pt x="892" y="72"/>
                </a:lnTo>
                <a:lnTo>
                  <a:pt x="897" y="71"/>
                </a:lnTo>
                <a:lnTo>
                  <a:pt x="902" y="71"/>
                </a:lnTo>
                <a:lnTo>
                  <a:pt x="909" y="71"/>
                </a:lnTo>
                <a:lnTo>
                  <a:pt x="916" y="72"/>
                </a:lnTo>
                <a:lnTo>
                  <a:pt x="924" y="73"/>
                </a:lnTo>
                <a:lnTo>
                  <a:pt x="930" y="74"/>
                </a:lnTo>
                <a:lnTo>
                  <a:pt x="937" y="75"/>
                </a:lnTo>
                <a:lnTo>
                  <a:pt x="944" y="78"/>
                </a:lnTo>
                <a:lnTo>
                  <a:pt x="951" y="82"/>
                </a:lnTo>
                <a:lnTo>
                  <a:pt x="957" y="84"/>
                </a:lnTo>
                <a:lnTo>
                  <a:pt x="963" y="88"/>
                </a:lnTo>
                <a:lnTo>
                  <a:pt x="971" y="93"/>
                </a:lnTo>
                <a:lnTo>
                  <a:pt x="976" y="97"/>
                </a:lnTo>
                <a:lnTo>
                  <a:pt x="982" y="101"/>
                </a:lnTo>
                <a:lnTo>
                  <a:pt x="987" y="108"/>
                </a:lnTo>
                <a:lnTo>
                  <a:pt x="992" y="114"/>
                </a:lnTo>
                <a:lnTo>
                  <a:pt x="997" y="120"/>
                </a:lnTo>
                <a:lnTo>
                  <a:pt x="1002" y="127"/>
                </a:lnTo>
                <a:lnTo>
                  <a:pt x="1009" y="142"/>
                </a:lnTo>
                <a:lnTo>
                  <a:pt x="1014" y="158"/>
                </a:lnTo>
                <a:lnTo>
                  <a:pt x="1017" y="176"/>
                </a:lnTo>
                <a:lnTo>
                  <a:pt x="1018" y="194"/>
                </a:lnTo>
                <a:lnTo>
                  <a:pt x="1018" y="199"/>
                </a:lnTo>
                <a:lnTo>
                  <a:pt x="816" y="199"/>
                </a:lnTo>
                <a:lnTo>
                  <a:pt x="819" y="211"/>
                </a:lnTo>
                <a:lnTo>
                  <a:pt x="822" y="223"/>
                </a:lnTo>
                <a:lnTo>
                  <a:pt x="826" y="234"/>
                </a:lnTo>
                <a:lnTo>
                  <a:pt x="832" y="244"/>
                </a:lnTo>
                <a:lnTo>
                  <a:pt x="840" y="252"/>
                </a:lnTo>
                <a:lnTo>
                  <a:pt x="847" y="260"/>
                </a:lnTo>
                <a:lnTo>
                  <a:pt x="856" y="266"/>
                </a:lnTo>
                <a:lnTo>
                  <a:pt x="865" y="271"/>
                </a:lnTo>
                <a:lnTo>
                  <a:pt x="869" y="273"/>
                </a:lnTo>
                <a:lnTo>
                  <a:pt x="874" y="275"/>
                </a:lnTo>
                <a:lnTo>
                  <a:pt x="878" y="276"/>
                </a:lnTo>
                <a:lnTo>
                  <a:pt x="883" y="277"/>
                </a:lnTo>
                <a:lnTo>
                  <a:pt x="888" y="278"/>
                </a:lnTo>
                <a:lnTo>
                  <a:pt x="893" y="279"/>
                </a:lnTo>
                <a:lnTo>
                  <a:pt x="897" y="279"/>
                </a:lnTo>
                <a:lnTo>
                  <a:pt x="902" y="279"/>
                </a:lnTo>
                <a:lnTo>
                  <a:pt x="909" y="279"/>
                </a:lnTo>
                <a:lnTo>
                  <a:pt x="918" y="278"/>
                </a:lnTo>
                <a:lnTo>
                  <a:pt x="925" y="276"/>
                </a:lnTo>
                <a:lnTo>
                  <a:pt x="934" y="273"/>
                </a:lnTo>
                <a:lnTo>
                  <a:pt x="942" y="270"/>
                </a:lnTo>
                <a:lnTo>
                  <a:pt x="950" y="265"/>
                </a:lnTo>
                <a:lnTo>
                  <a:pt x="957" y="260"/>
                </a:lnTo>
                <a:lnTo>
                  <a:pt x="963" y="254"/>
                </a:lnTo>
                <a:lnTo>
                  <a:pt x="970" y="247"/>
                </a:lnTo>
                <a:lnTo>
                  <a:pt x="975" y="241"/>
                </a:lnTo>
                <a:lnTo>
                  <a:pt x="978" y="235"/>
                </a:lnTo>
                <a:lnTo>
                  <a:pt x="981" y="228"/>
                </a:lnTo>
                <a:lnTo>
                  <a:pt x="1012" y="228"/>
                </a:lnTo>
                <a:lnTo>
                  <a:pt x="1007" y="240"/>
                </a:lnTo>
                <a:lnTo>
                  <a:pt x="1001" y="252"/>
                </a:lnTo>
                <a:lnTo>
                  <a:pt x="993" y="263"/>
                </a:lnTo>
                <a:lnTo>
                  <a:pt x="984" y="272"/>
                </a:lnTo>
                <a:lnTo>
                  <a:pt x="981" y="277"/>
                </a:lnTo>
                <a:lnTo>
                  <a:pt x="976" y="281"/>
                </a:lnTo>
                <a:lnTo>
                  <a:pt x="971" y="284"/>
                </a:lnTo>
                <a:lnTo>
                  <a:pt x="966" y="288"/>
                </a:lnTo>
                <a:lnTo>
                  <a:pt x="961" y="292"/>
                </a:lnTo>
                <a:lnTo>
                  <a:pt x="956" y="296"/>
                </a:lnTo>
                <a:lnTo>
                  <a:pt x="950" y="298"/>
                </a:lnTo>
                <a:lnTo>
                  <a:pt x="945" y="301"/>
                </a:lnTo>
                <a:lnTo>
                  <a:pt x="939" y="302"/>
                </a:lnTo>
                <a:lnTo>
                  <a:pt x="934" y="303"/>
                </a:lnTo>
                <a:lnTo>
                  <a:pt x="928" y="304"/>
                </a:lnTo>
                <a:lnTo>
                  <a:pt x="923" y="305"/>
                </a:lnTo>
                <a:lnTo>
                  <a:pt x="916" y="307"/>
                </a:lnTo>
                <a:lnTo>
                  <a:pt x="911" y="307"/>
                </a:lnTo>
                <a:lnTo>
                  <a:pt x="905" y="308"/>
                </a:lnTo>
                <a:lnTo>
                  <a:pt x="899" y="308"/>
                </a:lnTo>
                <a:lnTo>
                  <a:pt x="892" y="307"/>
                </a:lnTo>
                <a:lnTo>
                  <a:pt x="884" y="307"/>
                </a:lnTo>
                <a:lnTo>
                  <a:pt x="877" y="305"/>
                </a:lnTo>
                <a:lnTo>
                  <a:pt x="871" y="303"/>
                </a:lnTo>
                <a:lnTo>
                  <a:pt x="863" y="302"/>
                </a:lnTo>
                <a:lnTo>
                  <a:pt x="857" y="299"/>
                </a:lnTo>
                <a:lnTo>
                  <a:pt x="850" y="296"/>
                </a:lnTo>
                <a:lnTo>
                  <a:pt x="843" y="293"/>
                </a:lnTo>
                <a:lnTo>
                  <a:pt x="837" y="289"/>
                </a:lnTo>
                <a:lnTo>
                  <a:pt x="831" y="284"/>
                </a:lnTo>
                <a:lnTo>
                  <a:pt x="826" y="279"/>
                </a:lnTo>
                <a:lnTo>
                  <a:pt x="820" y="275"/>
                </a:lnTo>
                <a:lnTo>
                  <a:pt x="815" y="270"/>
                </a:lnTo>
                <a:lnTo>
                  <a:pt x="811" y="263"/>
                </a:lnTo>
                <a:lnTo>
                  <a:pt x="806" y="257"/>
                </a:lnTo>
                <a:lnTo>
                  <a:pt x="803" y="251"/>
                </a:lnTo>
                <a:lnTo>
                  <a:pt x="795" y="236"/>
                </a:lnTo>
                <a:lnTo>
                  <a:pt x="790" y="221"/>
                </a:lnTo>
                <a:lnTo>
                  <a:pt x="788" y="205"/>
                </a:lnTo>
                <a:lnTo>
                  <a:pt x="787" y="189"/>
                </a:lnTo>
                <a:close/>
                <a:moveTo>
                  <a:pt x="989" y="173"/>
                </a:moveTo>
                <a:lnTo>
                  <a:pt x="987" y="165"/>
                </a:lnTo>
                <a:lnTo>
                  <a:pt x="983" y="155"/>
                </a:lnTo>
                <a:lnTo>
                  <a:pt x="978" y="146"/>
                </a:lnTo>
                <a:lnTo>
                  <a:pt x="973" y="137"/>
                </a:lnTo>
                <a:lnTo>
                  <a:pt x="967" y="129"/>
                </a:lnTo>
                <a:lnTo>
                  <a:pt x="960" y="121"/>
                </a:lnTo>
                <a:lnTo>
                  <a:pt x="951" y="115"/>
                </a:lnTo>
                <a:lnTo>
                  <a:pt x="942" y="110"/>
                </a:lnTo>
                <a:lnTo>
                  <a:pt x="937" y="108"/>
                </a:lnTo>
                <a:lnTo>
                  <a:pt x="933" y="105"/>
                </a:lnTo>
                <a:lnTo>
                  <a:pt x="929" y="104"/>
                </a:lnTo>
                <a:lnTo>
                  <a:pt x="924" y="103"/>
                </a:lnTo>
                <a:lnTo>
                  <a:pt x="919" y="101"/>
                </a:lnTo>
                <a:lnTo>
                  <a:pt x="914" y="100"/>
                </a:lnTo>
                <a:lnTo>
                  <a:pt x="908" y="100"/>
                </a:lnTo>
                <a:lnTo>
                  <a:pt x="903" y="100"/>
                </a:lnTo>
                <a:lnTo>
                  <a:pt x="895" y="100"/>
                </a:lnTo>
                <a:lnTo>
                  <a:pt x="889" y="101"/>
                </a:lnTo>
                <a:lnTo>
                  <a:pt x="883" y="101"/>
                </a:lnTo>
                <a:lnTo>
                  <a:pt x="877" y="103"/>
                </a:lnTo>
                <a:lnTo>
                  <a:pt x="871" y="105"/>
                </a:lnTo>
                <a:lnTo>
                  <a:pt x="866" y="108"/>
                </a:lnTo>
                <a:lnTo>
                  <a:pt x="860" y="110"/>
                </a:lnTo>
                <a:lnTo>
                  <a:pt x="855" y="114"/>
                </a:lnTo>
                <a:lnTo>
                  <a:pt x="846" y="121"/>
                </a:lnTo>
                <a:lnTo>
                  <a:pt x="839" y="129"/>
                </a:lnTo>
                <a:lnTo>
                  <a:pt x="832" y="136"/>
                </a:lnTo>
                <a:lnTo>
                  <a:pt x="827" y="145"/>
                </a:lnTo>
                <a:lnTo>
                  <a:pt x="824" y="153"/>
                </a:lnTo>
                <a:lnTo>
                  <a:pt x="820" y="161"/>
                </a:lnTo>
                <a:lnTo>
                  <a:pt x="818" y="167"/>
                </a:lnTo>
                <a:lnTo>
                  <a:pt x="816" y="173"/>
                </a:lnTo>
                <a:lnTo>
                  <a:pt x="989" y="173"/>
                </a:lnTo>
                <a:close/>
                <a:moveTo>
                  <a:pt x="1060" y="302"/>
                </a:moveTo>
                <a:lnTo>
                  <a:pt x="1060" y="77"/>
                </a:lnTo>
                <a:lnTo>
                  <a:pt x="1087" y="77"/>
                </a:lnTo>
                <a:lnTo>
                  <a:pt x="1087" y="111"/>
                </a:lnTo>
                <a:lnTo>
                  <a:pt x="1092" y="101"/>
                </a:lnTo>
                <a:lnTo>
                  <a:pt x="1099" y="94"/>
                </a:lnTo>
                <a:lnTo>
                  <a:pt x="1107" y="87"/>
                </a:lnTo>
                <a:lnTo>
                  <a:pt x="1114" y="80"/>
                </a:lnTo>
                <a:lnTo>
                  <a:pt x="1124" y="77"/>
                </a:lnTo>
                <a:lnTo>
                  <a:pt x="1134" y="73"/>
                </a:lnTo>
                <a:lnTo>
                  <a:pt x="1145" y="72"/>
                </a:lnTo>
                <a:lnTo>
                  <a:pt x="1156" y="71"/>
                </a:lnTo>
                <a:lnTo>
                  <a:pt x="1156" y="103"/>
                </a:lnTo>
                <a:lnTo>
                  <a:pt x="1150" y="103"/>
                </a:lnTo>
                <a:lnTo>
                  <a:pt x="1145" y="104"/>
                </a:lnTo>
                <a:lnTo>
                  <a:pt x="1139" y="105"/>
                </a:lnTo>
                <a:lnTo>
                  <a:pt x="1133" y="108"/>
                </a:lnTo>
                <a:lnTo>
                  <a:pt x="1128" y="110"/>
                </a:lnTo>
                <a:lnTo>
                  <a:pt x="1122" y="113"/>
                </a:lnTo>
                <a:lnTo>
                  <a:pt x="1117" y="116"/>
                </a:lnTo>
                <a:lnTo>
                  <a:pt x="1112" y="120"/>
                </a:lnTo>
                <a:lnTo>
                  <a:pt x="1107" y="125"/>
                </a:lnTo>
                <a:lnTo>
                  <a:pt x="1102" y="130"/>
                </a:lnTo>
                <a:lnTo>
                  <a:pt x="1098" y="135"/>
                </a:lnTo>
                <a:lnTo>
                  <a:pt x="1096" y="140"/>
                </a:lnTo>
                <a:lnTo>
                  <a:pt x="1093" y="146"/>
                </a:lnTo>
                <a:lnTo>
                  <a:pt x="1091" y="151"/>
                </a:lnTo>
                <a:lnTo>
                  <a:pt x="1090" y="157"/>
                </a:lnTo>
                <a:lnTo>
                  <a:pt x="1090" y="163"/>
                </a:lnTo>
                <a:lnTo>
                  <a:pt x="1090" y="302"/>
                </a:lnTo>
                <a:lnTo>
                  <a:pt x="1060" y="302"/>
                </a:lnTo>
                <a:close/>
                <a:moveTo>
                  <a:pt x="1184" y="302"/>
                </a:moveTo>
                <a:lnTo>
                  <a:pt x="1184" y="77"/>
                </a:lnTo>
                <a:lnTo>
                  <a:pt x="1213" y="77"/>
                </a:lnTo>
                <a:lnTo>
                  <a:pt x="1213" y="302"/>
                </a:lnTo>
                <a:lnTo>
                  <a:pt x="1184" y="302"/>
                </a:lnTo>
                <a:close/>
                <a:moveTo>
                  <a:pt x="1184" y="52"/>
                </a:moveTo>
                <a:lnTo>
                  <a:pt x="1184" y="0"/>
                </a:lnTo>
                <a:lnTo>
                  <a:pt x="1213" y="0"/>
                </a:lnTo>
                <a:lnTo>
                  <a:pt x="1213" y="52"/>
                </a:lnTo>
                <a:lnTo>
                  <a:pt x="1184" y="52"/>
                </a:lnTo>
                <a:close/>
                <a:moveTo>
                  <a:pt x="1259" y="192"/>
                </a:moveTo>
                <a:lnTo>
                  <a:pt x="1260" y="178"/>
                </a:lnTo>
                <a:lnTo>
                  <a:pt x="1261" y="166"/>
                </a:lnTo>
                <a:lnTo>
                  <a:pt x="1265" y="153"/>
                </a:lnTo>
                <a:lnTo>
                  <a:pt x="1269" y="142"/>
                </a:lnTo>
                <a:lnTo>
                  <a:pt x="1275" y="131"/>
                </a:lnTo>
                <a:lnTo>
                  <a:pt x="1281" y="121"/>
                </a:lnTo>
                <a:lnTo>
                  <a:pt x="1289" y="113"/>
                </a:lnTo>
                <a:lnTo>
                  <a:pt x="1296" y="104"/>
                </a:lnTo>
                <a:lnTo>
                  <a:pt x="1300" y="100"/>
                </a:lnTo>
                <a:lnTo>
                  <a:pt x="1305" y="97"/>
                </a:lnTo>
                <a:lnTo>
                  <a:pt x="1310" y="93"/>
                </a:lnTo>
                <a:lnTo>
                  <a:pt x="1315" y="89"/>
                </a:lnTo>
                <a:lnTo>
                  <a:pt x="1320" y="87"/>
                </a:lnTo>
                <a:lnTo>
                  <a:pt x="1324" y="84"/>
                </a:lnTo>
                <a:lnTo>
                  <a:pt x="1329" y="82"/>
                </a:lnTo>
                <a:lnTo>
                  <a:pt x="1334" y="79"/>
                </a:lnTo>
                <a:lnTo>
                  <a:pt x="1339" y="77"/>
                </a:lnTo>
                <a:lnTo>
                  <a:pt x="1345" y="75"/>
                </a:lnTo>
                <a:lnTo>
                  <a:pt x="1350" y="74"/>
                </a:lnTo>
                <a:lnTo>
                  <a:pt x="1357" y="73"/>
                </a:lnTo>
                <a:lnTo>
                  <a:pt x="1362" y="72"/>
                </a:lnTo>
                <a:lnTo>
                  <a:pt x="1367" y="71"/>
                </a:lnTo>
                <a:lnTo>
                  <a:pt x="1373" y="71"/>
                </a:lnTo>
                <a:lnTo>
                  <a:pt x="1378" y="71"/>
                </a:lnTo>
                <a:lnTo>
                  <a:pt x="1392" y="72"/>
                </a:lnTo>
                <a:lnTo>
                  <a:pt x="1406" y="74"/>
                </a:lnTo>
                <a:lnTo>
                  <a:pt x="1418" y="78"/>
                </a:lnTo>
                <a:lnTo>
                  <a:pt x="1430" y="83"/>
                </a:lnTo>
                <a:lnTo>
                  <a:pt x="1441" y="90"/>
                </a:lnTo>
                <a:lnTo>
                  <a:pt x="1449" y="98"/>
                </a:lnTo>
                <a:lnTo>
                  <a:pt x="1458" y="108"/>
                </a:lnTo>
                <a:lnTo>
                  <a:pt x="1465" y="119"/>
                </a:lnTo>
                <a:lnTo>
                  <a:pt x="1465" y="77"/>
                </a:lnTo>
                <a:lnTo>
                  <a:pt x="1494" y="77"/>
                </a:lnTo>
                <a:lnTo>
                  <a:pt x="1494" y="302"/>
                </a:lnTo>
                <a:lnTo>
                  <a:pt x="1465" y="302"/>
                </a:lnTo>
                <a:lnTo>
                  <a:pt x="1465" y="261"/>
                </a:lnTo>
                <a:lnTo>
                  <a:pt x="1462" y="267"/>
                </a:lnTo>
                <a:lnTo>
                  <a:pt x="1458" y="272"/>
                </a:lnTo>
                <a:lnTo>
                  <a:pt x="1454" y="277"/>
                </a:lnTo>
                <a:lnTo>
                  <a:pt x="1449" y="282"/>
                </a:lnTo>
                <a:lnTo>
                  <a:pt x="1444" y="286"/>
                </a:lnTo>
                <a:lnTo>
                  <a:pt x="1439" y="289"/>
                </a:lnTo>
                <a:lnTo>
                  <a:pt x="1435" y="293"/>
                </a:lnTo>
                <a:lnTo>
                  <a:pt x="1428" y="297"/>
                </a:lnTo>
                <a:lnTo>
                  <a:pt x="1422" y="299"/>
                </a:lnTo>
                <a:lnTo>
                  <a:pt x="1416" y="302"/>
                </a:lnTo>
                <a:lnTo>
                  <a:pt x="1410" y="303"/>
                </a:lnTo>
                <a:lnTo>
                  <a:pt x="1404" y="304"/>
                </a:lnTo>
                <a:lnTo>
                  <a:pt x="1396" y="305"/>
                </a:lnTo>
                <a:lnTo>
                  <a:pt x="1390" y="307"/>
                </a:lnTo>
                <a:lnTo>
                  <a:pt x="1383" y="308"/>
                </a:lnTo>
                <a:lnTo>
                  <a:pt x="1375" y="308"/>
                </a:lnTo>
                <a:lnTo>
                  <a:pt x="1370" y="308"/>
                </a:lnTo>
                <a:lnTo>
                  <a:pt x="1364" y="307"/>
                </a:lnTo>
                <a:lnTo>
                  <a:pt x="1359" y="305"/>
                </a:lnTo>
                <a:lnTo>
                  <a:pt x="1353" y="305"/>
                </a:lnTo>
                <a:lnTo>
                  <a:pt x="1348" y="304"/>
                </a:lnTo>
                <a:lnTo>
                  <a:pt x="1342" y="303"/>
                </a:lnTo>
                <a:lnTo>
                  <a:pt x="1337" y="301"/>
                </a:lnTo>
                <a:lnTo>
                  <a:pt x="1332" y="299"/>
                </a:lnTo>
                <a:lnTo>
                  <a:pt x="1327" y="297"/>
                </a:lnTo>
                <a:lnTo>
                  <a:pt x="1322" y="296"/>
                </a:lnTo>
                <a:lnTo>
                  <a:pt x="1317" y="293"/>
                </a:lnTo>
                <a:lnTo>
                  <a:pt x="1312" y="289"/>
                </a:lnTo>
                <a:lnTo>
                  <a:pt x="1307" y="287"/>
                </a:lnTo>
                <a:lnTo>
                  <a:pt x="1303" y="283"/>
                </a:lnTo>
                <a:lnTo>
                  <a:pt x="1298" y="279"/>
                </a:lnTo>
                <a:lnTo>
                  <a:pt x="1295" y="276"/>
                </a:lnTo>
                <a:lnTo>
                  <a:pt x="1287" y="268"/>
                </a:lnTo>
                <a:lnTo>
                  <a:pt x="1280" y="258"/>
                </a:lnTo>
                <a:lnTo>
                  <a:pt x="1274" y="250"/>
                </a:lnTo>
                <a:lnTo>
                  <a:pt x="1269" y="239"/>
                </a:lnTo>
                <a:lnTo>
                  <a:pt x="1265" y="228"/>
                </a:lnTo>
                <a:lnTo>
                  <a:pt x="1261" y="216"/>
                </a:lnTo>
                <a:lnTo>
                  <a:pt x="1260" y="204"/>
                </a:lnTo>
                <a:lnTo>
                  <a:pt x="1259" y="192"/>
                </a:lnTo>
                <a:close/>
                <a:moveTo>
                  <a:pt x="1289" y="184"/>
                </a:moveTo>
                <a:lnTo>
                  <a:pt x="1290" y="198"/>
                </a:lnTo>
                <a:lnTo>
                  <a:pt x="1291" y="210"/>
                </a:lnTo>
                <a:lnTo>
                  <a:pt x="1295" y="223"/>
                </a:lnTo>
                <a:lnTo>
                  <a:pt x="1300" y="234"/>
                </a:lnTo>
                <a:lnTo>
                  <a:pt x="1306" y="244"/>
                </a:lnTo>
                <a:lnTo>
                  <a:pt x="1315" y="254"/>
                </a:lnTo>
                <a:lnTo>
                  <a:pt x="1322" y="261"/>
                </a:lnTo>
                <a:lnTo>
                  <a:pt x="1332" y="267"/>
                </a:lnTo>
                <a:lnTo>
                  <a:pt x="1337" y="270"/>
                </a:lnTo>
                <a:lnTo>
                  <a:pt x="1342" y="273"/>
                </a:lnTo>
                <a:lnTo>
                  <a:pt x="1347" y="275"/>
                </a:lnTo>
                <a:lnTo>
                  <a:pt x="1353" y="277"/>
                </a:lnTo>
                <a:lnTo>
                  <a:pt x="1358" y="278"/>
                </a:lnTo>
                <a:lnTo>
                  <a:pt x="1363" y="278"/>
                </a:lnTo>
                <a:lnTo>
                  <a:pt x="1369" y="279"/>
                </a:lnTo>
                <a:lnTo>
                  <a:pt x="1374" y="279"/>
                </a:lnTo>
                <a:lnTo>
                  <a:pt x="1380" y="279"/>
                </a:lnTo>
                <a:lnTo>
                  <a:pt x="1386" y="278"/>
                </a:lnTo>
                <a:lnTo>
                  <a:pt x="1392" y="278"/>
                </a:lnTo>
                <a:lnTo>
                  <a:pt x="1399" y="277"/>
                </a:lnTo>
                <a:lnTo>
                  <a:pt x="1405" y="275"/>
                </a:lnTo>
                <a:lnTo>
                  <a:pt x="1410" y="273"/>
                </a:lnTo>
                <a:lnTo>
                  <a:pt x="1416" y="270"/>
                </a:lnTo>
                <a:lnTo>
                  <a:pt x="1421" y="267"/>
                </a:lnTo>
                <a:lnTo>
                  <a:pt x="1431" y="260"/>
                </a:lnTo>
                <a:lnTo>
                  <a:pt x="1439" y="252"/>
                </a:lnTo>
                <a:lnTo>
                  <a:pt x="1447" y="244"/>
                </a:lnTo>
                <a:lnTo>
                  <a:pt x="1453" y="234"/>
                </a:lnTo>
                <a:lnTo>
                  <a:pt x="1458" y="224"/>
                </a:lnTo>
                <a:lnTo>
                  <a:pt x="1462" y="213"/>
                </a:lnTo>
                <a:lnTo>
                  <a:pt x="1464" y="203"/>
                </a:lnTo>
                <a:lnTo>
                  <a:pt x="1465" y="192"/>
                </a:lnTo>
                <a:lnTo>
                  <a:pt x="1464" y="179"/>
                </a:lnTo>
                <a:lnTo>
                  <a:pt x="1463" y="167"/>
                </a:lnTo>
                <a:lnTo>
                  <a:pt x="1459" y="156"/>
                </a:lnTo>
                <a:lnTo>
                  <a:pt x="1453" y="146"/>
                </a:lnTo>
                <a:lnTo>
                  <a:pt x="1447" y="136"/>
                </a:lnTo>
                <a:lnTo>
                  <a:pt x="1439" y="127"/>
                </a:lnTo>
                <a:lnTo>
                  <a:pt x="1432" y="120"/>
                </a:lnTo>
                <a:lnTo>
                  <a:pt x="1422" y="114"/>
                </a:lnTo>
                <a:lnTo>
                  <a:pt x="1417" y="111"/>
                </a:lnTo>
                <a:lnTo>
                  <a:pt x="1412" y="108"/>
                </a:lnTo>
                <a:lnTo>
                  <a:pt x="1406" y="105"/>
                </a:lnTo>
                <a:lnTo>
                  <a:pt x="1401" y="104"/>
                </a:lnTo>
                <a:lnTo>
                  <a:pt x="1395" y="103"/>
                </a:lnTo>
                <a:lnTo>
                  <a:pt x="1390" y="101"/>
                </a:lnTo>
                <a:lnTo>
                  <a:pt x="1384" y="100"/>
                </a:lnTo>
                <a:lnTo>
                  <a:pt x="1379" y="100"/>
                </a:lnTo>
                <a:lnTo>
                  <a:pt x="1373" y="100"/>
                </a:lnTo>
                <a:lnTo>
                  <a:pt x="1367" y="101"/>
                </a:lnTo>
                <a:lnTo>
                  <a:pt x="1360" y="101"/>
                </a:lnTo>
                <a:lnTo>
                  <a:pt x="1354" y="103"/>
                </a:lnTo>
                <a:lnTo>
                  <a:pt x="1348" y="105"/>
                </a:lnTo>
                <a:lnTo>
                  <a:pt x="1343" y="106"/>
                </a:lnTo>
                <a:lnTo>
                  <a:pt x="1337" y="110"/>
                </a:lnTo>
                <a:lnTo>
                  <a:pt x="1332" y="113"/>
                </a:lnTo>
                <a:lnTo>
                  <a:pt x="1322" y="120"/>
                </a:lnTo>
                <a:lnTo>
                  <a:pt x="1313" y="127"/>
                </a:lnTo>
                <a:lnTo>
                  <a:pt x="1306" y="136"/>
                </a:lnTo>
                <a:lnTo>
                  <a:pt x="1300" y="146"/>
                </a:lnTo>
                <a:lnTo>
                  <a:pt x="1295" y="156"/>
                </a:lnTo>
                <a:lnTo>
                  <a:pt x="1291" y="166"/>
                </a:lnTo>
                <a:lnTo>
                  <a:pt x="1290" y="174"/>
                </a:lnTo>
                <a:lnTo>
                  <a:pt x="1289" y="184"/>
                </a:lnTo>
                <a:close/>
                <a:moveTo>
                  <a:pt x="1547" y="302"/>
                </a:moveTo>
                <a:lnTo>
                  <a:pt x="1547" y="0"/>
                </a:lnTo>
                <a:lnTo>
                  <a:pt x="1577" y="0"/>
                </a:lnTo>
                <a:lnTo>
                  <a:pt x="1577" y="302"/>
                </a:lnTo>
                <a:lnTo>
                  <a:pt x="1547" y="302"/>
                </a:lnTo>
                <a:close/>
                <a:moveTo>
                  <a:pt x="1620" y="143"/>
                </a:moveTo>
                <a:lnTo>
                  <a:pt x="1620" y="141"/>
                </a:lnTo>
                <a:lnTo>
                  <a:pt x="1620" y="139"/>
                </a:lnTo>
                <a:lnTo>
                  <a:pt x="1620" y="136"/>
                </a:lnTo>
                <a:lnTo>
                  <a:pt x="1620" y="134"/>
                </a:lnTo>
                <a:lnTo>
                  <a:pt x="1620" y="124"/>
                </a:lnTo>
                <a:lnTo>
                  <a:pt x="1622" y="115"/>
                </a:lnTo>
                <a:lnTo>
                  <a:pt x="1625" y="106"/>
                </a:lnTo>
                <a:lnTo>
                  <a:pt x="1629" y="99"/>
                </a:lnTo>
                <a:lnTo>
                  <a:pt x="1635" y="93"/>
                </a:lnTo>
                <a:lnTo>
                  <a:pt x="1640" y="87"/>
                </a:lnTo>
                <a:lnTo>
                  <a:pt x="1646" y="82"/>
                </a:lnTo>
                <a:lnTo>
                  <a:pt x="1653" y="78"/>
                </a:lnTo>
                <a:lnTo>
                  <a:pt x="1661" y="74"/>
                </a:lnTo>
                <a:lnTo>
                  <a:pt x="1668" y="72"/>
                </a:lnTo>
                <a:lnTo>
                  <a:pt x="1676" y="71"/>
                </a:lnTo>
                <a:lnTo>
                  <a:pt x="1682" y="71"/>
                </a:lnTo>
                <a:lnTo>
                  <a:pt x="1688" y="71"/>
                </a:lnTo>
                <a:lnTo>
                  <a:pt x="1693" y="72"/>
                </a:lnTo>
                <a:lnTo>
                  <a:pt x="1699" y="73"/>
                </a:lnTo>
                <a:lnTo>
                  <a:pt x="1704" y="74"/>
                </a:lnTo>
                <a:lnTo>
                  <a:pt x="1709" y="77"/>
                </a:lnTo>
                <a:lnTo>
                  <a:pt x="1715" y="79"/>
                </a:lnTo>
                <a:lnTo>
                  <a:pt x="1720" y="82"/>
                </a:lnTo>
                <a:lnTo>
                  <a:pt x="1725" y="85"/>
                </a:lnTo>
                <a:lnTo>
                  <a:pt x="1730" y="89"/>
                </a:lnTo>
                <a:lnTo>
                  <a:pt x="1734" y="94"/>
                </a:lnTo>
                <a:lnTo>
                  <a:pt x="1737" y="100"/>
                </a:lnTo>
                <a:lnTo>
                  <a:pt x="1740" y="105"/>
                </a:lnTo>
                <a:lnTo>
                  <a:pt x="1742" y="111"/>
                </a:lnTo>
                <a:lnTo>
                  <a:pt x="1745" y="118"/>
                </a:lnTo>
                <a:lnTo>
                  <a:pt x="1746" y="124"/>
                </a:lnTo>
                <a:lnTo>
                  <a:pt x="1746" y="131"/>
                </a:lnTo>
                <a:lnTo>
                  <a:pt x="1716" y="131"/>
                </a:lnTo>
                <a:lnTo>
                  <a:pt x="1715" y="124"/>
                </a:lnTo>
                <a:lnTo>
                  <a:pt x="1714" y="118"/>
                </a:lnTo>
                <a:lnTo>
                  <a:pt x="1710" y="111"/>
                </a:lnTo>
                <a:lnTo>
                  <a:pt x="1707" y="108"/>
                </a:lnTo>
                <a:lnTo>
                  <a:pt x="1700" y="104"/>
                </a:lnTo>
                <a:lnTo>
                  <a:pt x="1695" y="101"/>
                </a:lnTo>
                <a:lnTo>
                  <a:pt x="1689" y="100"/>
                </a:lnTo>
                <a:lnTo>
                  <a:pt x="1682" y="100"/>
                </a:lnTo>
                <a:lnTo>
                  <a:pt x="1677" y="100"/>
                </a:lnTo>
                <a:lnTo>
                  <a:pt x="1671" y="101"/>
                </a:lnTo>
                <a:lnTo>
                  <a:pt x="1666" y="104"/>
                </a:lnTo>
                <a:lnTo>
                  <a:pt x="1660" y="108"/>
                </a:lnTo>
                <a:lnTo>
                  <a:pt x="1655" y="113"/>
                </a:lnTo>
                <a:lnTo>
                  <a:pt x="1651" y="118"/>
                </a:lnTo>
                <a:lnTo>
                  <a:pt x="1650" y="125"/>
                </a:lnTo>
                <a:lnTo>
                  <a:pt x="1648" y="132"/>
                </a:lnTo>
                <a:lnTo>
                  <a:pt x="1648" y="134"/>
                </a:lnTo>
                <a:lnTo>
                  <a:pt x="1648" y="135"/>
                </a:lnTo>
                <a:lnTo>
                  <a:pt x="1650" y="137"/>
                </a:lnTo>
                <a:lnTo>
                  <a:pt x="1650" y="139"/>
                </a:lnTo>
                <a:lnTo>
                  <a:pt x="1651" y="141"/>
                </a:lnTo>
                <a:lnTo>
                  <a:pt x="1651" y="142"/>
                </a:lnTo>
                <a:lnTo>
                  <a:pt x="1651" y="143"/>
                </a:lnTo>
                <a:lnTo>
                  <a:pt x="1653" y="148"/>
                </a:lnTo>
                <a:lnTo>
                  <a:pt x="1658" y="153"/>
                </a:lnTo>
                <a:lnTo>
                  <a:pt x="1663" y="158"/>
                </a:lnTo>
                <a:lnTo>
                  <a:pt x="1672" y="162"/>
                </a:lnTo>
                <a:lnTo>
                  <a:pt x="1681" y="166"/>
                </a:lnTo>
                <a:lnTo>
                  <a:pt x="1690" y="169"/>
                </a:lnTo>
                <a:lnTo>
                  <a:pt x="1699" y="173"/>
                </a:lnTo>
                <a:lnTo>
                  <a:pt x="1708" y="177"/>
                </a:lnTo>
                <a:lnTo>
                  <a:pt x="1716" y="181"/>
                </a:lnTo>
                <a:lnTo>
                  <a:pt x="1725" y="186"/>
                </a:lnTo>
                <a:lnTo>
                  <a:pt x="1732" y="190"/>
                </a:lnTo>
                <a:lnTo>
                  <a:pt x="1739" y="197"/>
                </a:lnTo>
                <a:lnTo>
                  <a:pt x="1745" y="204"/>
                </a:lnTo>
                <a:lnTo>
                  <a:pt x="1749" y="214"/>
                </a:lnTo>
                <a:lnTo>
                  <a:pt x="1750" y="224"/>
                </a:lnTo>
                <a:lnTo>
                  <a:pt x="1751" y="236"/>
                </a:lnTo>
                <a:lnTo>
                  <a:pt x="1751" y="239"/>
                </a:lnTo>
                <a:lnTo>
                  <a:pt x="1751" y="241"/>
                </a:lnTo>
                <a:lnTo>
                  <a:pt x="1751" y="245"/>
                </a:lnTo>
                <a:lnTo>
                  <a:pt x="1750" y="249"/>
                </a:lnTo>
                <a:lnTo>
                  <a:pt x="1749" y="258"/>
                </a:lnTo>
                <a:lnTo>
                  <a:pt x="1745" y="267"/>
                </a:lnTo>
                <a:lnTo>
                  <a:pt x="1741" y="276"/>
                </a:lnTo>
                <a:lnTo>
                  <a:pt x="1736" y="283"/>
                </a:lnTo>
                <a:lnTo>
                  <a:pt x="1730" y="289"/>
                </a:lnTo>
                <a:lnTo>
                  <a:pt x="1724" y="294"/>
                </a:lnTo>
                <a:lnTo>
                  <a:pt x="1718" y="299"/>
                </a:lnTo>
                <a:lnTo>
                  <a:pt x="1710" y="302"/>
                </a:lnTo>
                <a:lnTo>
                  <a:pt x="1703" y="304"/>
                </a:lnTo>
                <a:lnTo>
                  <a:pt x="1695" y="307"/>
                </a:lnTo>
                <a:lnTo>
                  <a:pt x="1688" y="308"/>
                </a:lnTo>
                <a:lnTo>
                  <a:pt x="1681" y="308"/>
                </a:lnTo>
                <a:lnTo>
                  <a:pt x="1671" y="307"/>
                </a:lnTo>
                <a:lnTo>
                  <a:pt x="1662" y="305"/>
                </a:lnTo>
                <a:lnTo>
                  <a:pt x="1653" y="303"/>
                </a:lnTo>
                <a:lnTo>
                  <a:pt x="1645" y="299"/>
                </a:lnTo>
                <a:lnTo>
                  <a:pt x="1637" y="294"/>
                </a:lnTo>
                <a:lnTo>
                  <a:pt x="1631" y="288"/>
                </a:lnTo>
                <a:lnTo>
                  <a:pt x="1625" y="282"/>
                </a:lnTo>
                <a:lnTo>
                  <a:pt x="1620" y="275"/>
                </a:lnTo>
                <a:lnTo>
                  <a:pt x="1616" y="266"/>
                </a:lnTo>
                <a:lnTo>
                  <a:pt x="1614" y="257"/>
                </a:lnTo>
                <a:lnTo>
                  <a:pt x="1611" y="249"/>
                </a:lnTo>
                <a:lnTo>
                  <a:pt x="1611" y="239"/>
                </a:lnTo>
                <a:lnTo>
                  <a:pt x="1641" y="237"/>
                </a:lnTo>
                <a:lnTo>
                  <a:pt x="1642" y="247"/>
                </a:lnTo>
                <a:lnTo>
                  <a:pt x="1645" y="256"/>
                </a:lnTo>
                <a:lnTo>
                  <a:pt x="1648" y="263"/>
                </a:lnTo>
                <a:lnTo>
                  <a:pt x="1655" y="270"/>
                </a:lnTo>
                <a:lnTo>
                  <a:pt x="1661" y="276"/>
                </a:lnTo>
                <a:lnTo>
                  <a:pt x="1668" y="279"/>
                </a:lnTo>
                <a:lnTo>
                  <a:pt x="1676" y="282"/>
                </a:lnTo>
                <a:lnTo>
                  <a:pt x="1683" y="283"/>
                </a:lnTo>
                <a:lnTo>
                  <a:pt x="1690" y="282"/>
                </a:lnTo>
                <a:lnTo>
                  <a:pt x="1698" y="279"/>
                </a:lnTo>
                <a:lnTo>
                  <a:pt x="1704" y="276"/>
                </a:lnTo>
                <a:lnTo>
                  <a:pt x="1710" y="271"/>
                </a:lnTo>
                <a:lnTo>
                  <a:pt x="1716" y="265"/>
                </a:lnTo>
                <a:lnTo>
                  <a:pt x="1720" y="258"/>
                </a:lnTo>
                <a:lnTo>
                  <a:pt x="1721" y="251"/>
                </a:lnTo>
                <a:lnTo>
                  <a:pt x="1723" y="242"/>
                </a:lnTo>
                <a:lnTo>
                  <a:pt x="1721" y="236"/>
                </a:lnTo>
                <a:lnTo>
                  <a:pt x="1720" y="229"/>
                </a:lnTo>
                <a:lnTo>
                  <a:pt x="1716" y="223"/>
                </a:lnTo>
                <a:lnTo>
                  <a:pt x="1713" y="216"/>
                </a:lnTo>
                <a:lnTo>
                  <a:pt x="1708" y="211"/>
                </a:lnTo>
                <a:lnTo>
                  <a:pt x="1702" y="207"/>
                </a:lnTo>
                <a:lnTo>
                  <a:pt x="1694" y="203"/>
                </a:lnTo>
                <a:lnTo>
                  <a:pt x="1686" y="200"/>
                </a:lnTo>
                <a:lnTo>
                  <a:pt x="1679" y="198"/>
                </a:lnTo>
                <a:lnTo>
                  <a:pt x="1673" y="197"/>
                </a:lnTo>
                <a:lnTo>
                  <a:pt x="1667" y="194"/>
                </a:lnTo>
                <a:lnTo>
                  <a:pt x="1662" y="192"/>
                </a:lnTo>
                <a:lnTo>
                  <a:pt x="1656" y="189"/>
                </a:lnTo>
                <a:lnTo>
                  <a:pt x="1651" y="187"/>
                </a:lnTo>
                <a:lnTo>
                  <a:pt x="1646" y="184"/>
                </a:lnTo>
                <a:lnTo>
                  <a:pt x="1641" y="181"/>
                </a:lnTo>
                <a:lnTo>
                  <a:pt x="1632" y="173"/>
                </a:lnTo>
                <a:lnTo>
                  <a:pt x="1626" y="165"/>
                </a:lnTo>
                <a:lnTo>
                  <a:pt x="1622" y="155"/>
                </a:lnTo>
                <a:lnTo>
                  <a:pt x="1620" y="143"/>
                </a:lnTo>
                <a:close/>
                <a:moveTo>
                  <a:pt x="1919" y="302"/>
                </a:moveTo>
                <a:lnTo>
                  <a:pt x="1919" y="103"/>
                </a:lnTo>
                <a:lnTo>
                  <a:pt x="1885" y="103"/>
                </a:lnTo>
                <a:lnTo>
                  <a:pt x="1885" y="77"/>
                </a:lnTo>
                <a:lnTo>
                  <a:pt x="1919" y="77"/>
                </a:lnTo>
                <a:lnTo>
                  <a:pt x="1920" y="59"/>
                </a:lnTo>
                <a:lnTo>
                  <a:pt x="1924" y="43"/>
                </a:lnTo>
                <a:lnTo>
                  <a:pt x="1932" y="30"/>
                </a:lnTo>
                <a:lnTo>
                  <a:pt x="1941" y="20"/>
                </a:lnTo>
                <a:lnTo>
                  <a:pt x="1954" y="11"/>
                </a:lnTo>
                <a:lnTo>
                  <a:pt x="1969" y="5"/>
                </a:lnTo>
                <a:lnTo>
                  <a:pt x="1986" y="1"/>
                </a:lnTo>
                <a:lnTo>
                  <a:pt x="2006" y="0"/>
                </a:lnTo>
                <a:lnTo>
                  <a:pt x="2006" y="26"/>
                </a:lnTo>
                <a:lnTo>
                  <a:pt x="2000" y="26"/>
                </a:lnTo>
                <a:lnTo>
                  <a:pt x="1993" y="27"/>
                </a:lnTo>
                <a:lnTo>
                  <a:pt x="1987" y="27"/>
                </a:lnTo>
                <a:lnTo>
                  <a:pt x="1982" y="29"/>
                </a:lnTo>
                <a:lnTo>
                  <a:pt x="1977" y="30"/>
                </a:lnTo>
                <a:lnTo>
                  <a:pt x="1972" y="32"/>
                </a:lnTo>
                <a:lnTo>
                  <a:pt x="1967" y="33"/>
                </a:lnTo>
                <a:lnTo>
                  <a:pt x="1964" y="36"/>
                </a:lnTo>
                <a:lnTo>
                  <a:pt x="1958" y="42"/>
                </a:lnTo>
                <a:lnTo>
                  <a:pt x="1953" y="51"/>
                </a:lnTo>
                <a:lnTo>
                  <a:pt x="1949" y="62"/>
                </a:lnTo>
                <a:lnTo>
                  <a:pt x="1948" y="74"/>
                </a:lnTo>
                <a:lnTo>
                  <a:pt x="1948" y="75"/>
                </a:lnTo>
                <a:lnTo>
                  <a:pt x="1949" y="75"/>
                </a:lnTo>
                <a:lnTo>
                  <a:pt x="1949" y="77"/>
                </a:lnTo>
                <a:lnTo>
                  <a:pt x="2006" y="77"/>
                </a:lnTo>
                <a:lnTo>
                  <a:pt x="2006" y="103"/>
                </a:lnTo>
                <a:lnTo>
                  <a:pt x="1949" y="103"/>
                </a:lnTo>
                <a:lnTo>
                  <a:pt x="1949" y="302"/>
                </a:lnTo>
                <a:lnTo>
                  <a:pt x="1919" y="302"/>
                </a:lnTo>
                <a:close/>
                <a:moveTo>
                  <a:pt x="2027" y="186"/>
                </a:moveTo>
                <a:lnTo>
                  <a:pt x="2028" y="174"/>
                </a:lnTo>
                <a:lnTo>
                  <a:pt x="2029" y="163"/>
                </a:lnTo>
                <a:lnTo>
                  <a:pt x="2033" y="152"/>
                </a:lnTo>
                <a:lnTo>
                  <a:pt x="2037" y="142"/>
                </a:lnTo>
                <a:lnTo>
                  <a:pt x="2042" y="132"/>
                </a:lnTo>
                <a:lnTo>
                  <a:pt x="2047" y="122"/>
                </a:lnTo>
                <a:lnTo>
                  <a:pt x="2054" y="114"/>
                </a:lnTo>
                <a:lnTo>
                  <a:pt x="2061" y="105"/>
                </a:lnTo>
                <a:lnTo>
                  <a:pt x="2065" y="101"/>
                </a:lnTo>
                <a:lnTo>
                  <a:pt x="2069" y="98"/>
                </a:lnTo>
                <a:lnTo>
                  <a:pt x="2074" y="94"/>
                </a:lnTo>
                <a:lnTo>
                  <a:pt x="2079" y="92"/>
                </a:lnTo>
                <a:lnTo>
                  <a:pt x="2082" y="88"/>
                </a:lnTo>
                <a:lnTo>
                  <a:pt x="2087" y="85"/>
                </a:lnTo>
                <a:lnTo>
                  <a:pt x="2094" y="83"/>
                </a:lnTo>
                <a:lnTo>
                  <a:pt x="2098" y="80"/>
                </a:lnTo>
                <a:lnTo>
                  <a:pt x="2105" y="78"/>
                </a:lnTo>
                <a:lnTo>
                  <a:pt x="2110" y="77"/>
                </a:lnTo>
                <a:lnTo>
                  <a:pt x="2116" y="74"/>
                </a:lnTo>
                <a:lnTo>
                  <a:pt x="2122" y="73"/>
                </a:lnTo>
                <a:lnTo>
                  <a:pt x="2128" y="72"/>
                </a:lnTo>
                <a:lnTo>
                  <a:pt x="2134" y="72"/>
                </a:lnTo>
                <a:lnTo>
                  <a:pt x="2141" y="71"/>
                </a:lnTo>
                <a:lnTo>
                  <a:pt x="2147" y="71"/>
                </a:lnTo>
                <a:lnTo>
                  <a:pt x="2153" y="71"/>
                </a:lnTo>
                <a:lnTo>
                  <a:pt x="2159" y="72"/>
                </a:lnTo>
                <a:lnTo>
                  <a:pt x="2165" y="73"/>
                </a:lnTo>
                <a:lnTo>
                  <a:pt x="2171" y="74"/>
                </a:lnTo>
                <a:lnTo>
                  <a:pt x="2178" y="77"/>
                </a:lnTo>
                <a:lnTo>
                  <a:pt x="2184" y="79"/>
                </a:lnTo>
                <a:lnTo>
                  <a:pt x="2190" y="82"/>
                </a:lnTo>
                <a:lnTo>
                  <a:pt x="2196" y="85"/>
                </a:lnTo>
                <a:lnTo>
                  <a:pt x="2202" y="89"/>
                </a:lnTo>
                <a:lnTo>
                  <a:pt x="2209" y="93"/>
                </a:lnTo>
                <a:lnTo>
                  <a:pt x="2213" y="98"/>
                </a:lnTo>
                <a:lnTo>
                  <a:pt x="2220" y="103"/>
                </a:lnTo>
                <a:lnTo>
                  <a:pt x="2225" y="108"/>
                </a:lnTo>
                <a:lnTo>
                  <a:pt x="2230" y="113"/>
                </a:lnTo>
                <a:lnTo>
                  <a:pt x="2233" y="119"/>
                </a:lnTo>
                <a:lnTo>
                  <a:pt x="2238" y="125"/>
                </a:lnTo>
                <a:lnTo>
                  <a:pt x="2247" y="137"/>
                </a:lnTo>
                <a:lnTo>
                  <a:pt x="2252" y="151"/>
                </a:lnTo>
                <a:lnTo>
                  <a:pt x="2256" y="165"/>
                </a:lnTo>
                <a:lnTo>
                  <a:pt x="2258" y="179"/>
                </a:lnTo>
                <a:lnTo>
                  <a:pt x="2258" y="181"/>
                </a:lnTo>
                <a:lnTo>
                  <a:pt x="2258" y="182"/>
                </a:lnTo>
                <a:lnTo>
                  <a:pt x="2258" y="183"/>
                </a:lnTo>
                <a:lnTo>
                  <a:pt x="2258" y="184"/>
                </a:lnTo>
                <a:lnTo>
                  <a:pt x="2258" y="186"/>
                </a:lnTo>
                <a:lnTo>
                  <a:pt x="2258" y="187"/>
                </a:lnTo>
                <a:lnTo>
                  <a:pt x="2258" y="188"/>
                </a:lnTo>
                <a:lnTo>
                  <a:pt x="2258" y="200"/>
                </a:lnTo>
                <a:lnTo>
                  <a:pt x="2256" y="213"/>
                </a:lnTo>
                <a:lnTo>
                  <a:pt x="2253" y="224"/>
                </a:lnTo>
                <a:lnTo>
                  <a:pt x="2249" y="235"/>
                </a:lnTo>
                <a:lnTo>
                  <a:pt x="2244" y="246"/>
                </a:lnTo>
                <a:lnTo>
                  <a:pt x="2238" y="256"/>
                </a:lnTo>
                <a:lnTo>
                  <a:pt x="2231" y="265"/>
                </a:lnTo>
                <a:lnTo>
                  <a:pt x="2223" y="273"/>
                </a:lnTo>
                <a:lnTo>
                  <a:pt x="2220" y="277"/>
                </a:lnTo>
                <a:lnTo>
                  <a:pt x="2215" y="281"/>
                </a:lnTo>
                <a:lnTo>
                  <a:pt x="2211" y="284"/>
                </a:lnTo>
                <a:lnTo>
                  <a:pt x="2206" y="288"/>
                </a:lnTo>
                <a:lnTo>
                  <a:pt x="2201" y="292"/>
                </a:lnTo>
                <a:lnTo>
                  <a:pt x="2196" y="294"/>
                </a:lnTo>
                <a:lnTo>
                  <a:pt x="2191" y="297"/>
                </a:lnTo>
                <a:lnTo>
                  <a:pt x="2186" y="299"/>
                </a:lnTo>
                <a:lnTo>
                  <a:pt x="2181" y="301"/>
                </a:lnTo>
                <a:lnTo>
                  <a:pt x="2176" y="303"/>
                </a:lnTo>
                <a:lnTo>
                  <a:pt x="2170" y="304"/>
                </a:lnTo>
                <a:lnTo>
                  <a:pt x="2165" y="305"/>
                </a:lnTo>
                <a:lnTo>
                  <a:pt x="2159" y="307"/>
                </a:lnTo>
                <a:lnTo>
                  <a:pt x="2154" y="307"/>
                </a:lnTo>
                <a:lnTo>
                  <a:pt x="2148" y="308"/>
                </a:lnTo>
                <a:lnTo>
                  <a:pt x="2142" y="308"/>
                </a:lnTo>
                <a:lnTo>
                  <a:pt x="2134" y="308"/>
                </a:lnTo>
                <a:lnTo>
                  <a:pt x="2128" y="307"/>
                </a:lnTo>
                <a:lnTo>
                  <a:pt x="2121" y="305"/>
                </a:lnTo>
                <a:lnTo>
                  <a:pt x="2115" y="304"/>
                </a:lnTo>
                <a:lnTo>
                  <a:pt x="2107" y="303"/>
                </a:lnTo>
                <a:lnTo>
                  <a:pt x="2101" y="301"/>
                </a:lnTo>
                <a:lnTo>
                  <a:pt x="2094" y="297"/>
                </a:lnTo>
                <a:lnTo>
                  <a:pt x="2087" y="294"/>
                </a:lnTo>
                <a:lnTo>
                  <a:pt x="2081" y="291"/>
                </a:lnTo>
                <a:lnTo>
                  <a:pt x="2075" y="286"/>
                </a:lnTo>
                <a:lnTo>
                  <a:pt x="2069" y="282"/>
                </a:lnTo>
                <a:lnTo>
                  <a:pt x="2064" y="277"/>
                </a:lnTo>
                <a:lnTo>
                  <a:pt x="2058" y="271"/>
                </a:lnTo>
                <a:lnTo>
                  <a:pt x="2053" y="266"/>
                </a:lnTo>
                <a:lnTo>
                  <a:pt x="2049" y="258"/>
                </a:lnTo>
                <a:lnTo>
                  <a:pt x="2044" y="252"/>
                </a:lnTo>
                <a:lnTo>
                  <a:pt x="2037" y="237"/>
                </a:lnTo>
                <a:lnTo>
                  <a:pt x="2032" y="221"/>
                </a:lnTo>
                <a:lnTo>
                  <a:pt x="2028" y="204"/>
                </a:lnTo>
                <a:lnTo>
                  <a:pt x="2027" y="186"/>
                </a:lnTo>
                <a:close/>
                <a:moveTo>
                  <a:pt x="2056" y="187"/>
                </a:moveTo>
                <a:lnTo>
                  <a:pt x="2058" y="200"/>
                </a:lnTo>
                <a:lnTo>
                  <a:pt x="2059" y="213"/>
                </a:lnTo>
                <a:lnTo>
                  <a:pt x="2063" y="224"/>
                </a:lnTo>
                <a:lnTo>
                  <a:pt x="2068" y="235"/>
                </a:lnTo>
                <a:lnTo>
                  <a:pt x="2074" y="245"/>
                </a:lnTo>
                <a:lnTo>
                  <a:pt x="2082" y="254"/>
                </a:lnTo>
                <a:lnTo>
                  <a:pt x="2090" y="261"/>
                </a:lnTo>
                <a:lnTo>
                  <a:pt x="2100" y="267"/>
                </a:lnTo>
                <a:lnTo>
                  <a:pt x="2105" y="270"/>
                </a:lnTo>
                <a:lnTo>
                  <a:pt x="2110" y="272"/>
                </a:lnTo>
                <a:lnTo>
                  <a:pt x="2116" y="275"/>
                </a:lnTo>
                <a:lnTo>
                  <a:pt x="2121" y="276"/>
                </a:lnTo>
                <a:lnTo>
                  <a:pt x="2127" y="277"/>
                </a:lnTo>
                <a:lnTo>
                  <a:pt x="2132" y="278"/>
                </a:lnTo>
                <a:lnTo>
                  <a:pt x="2138" y="279"/>
                </a:lnTo>
                <a:lnTo>
                  <a:pt x="2144" y="279"/>
                </a:lnTo>
                <a:lnTo>
                  <a:pt x="2149" y="279"/>
                </a:lnTo>
                <a:lnTo>
                  <a:pt x="2154" y="278"/>
                </a:lnTo>
                <a:lnTo>
                  <a:pt x="2159" y="278"/>
                </a:lnTo>
                <a:lnTo>
                  <a:pt x="2164" y="277"/>
                </a:lnTo>
                <a:lnTo>
                  <a:pt x="2169" y="276"/>
                </a:lnTo>
                <a:lnTo>
                  <a:pt x="2174" y="273"/>
                </a:lnTo>
                <a:lnTo>
                  <a:pt x="2179" y="272"/>
                </a:lnTo>
                <a:lnTo>
                  <a:pt x="2184" y="270"/>
                </a:lnTo>
                <a:lnTo>
                  <a:pt x="2194" y="263"/>
                </a:lnTo>
                <a:lnTo>
                  <a:pt x="2202" y="256"/>
                </a:lnTo>
                <a:lnTo>
                  <a:pt x="2210" y="247"/>
                </a:lnTo>
                <a:lnTo>
                  <a:pt x="2216" y="237"/>
                </a:lnTo>
                <a:lnTo>
                  <a:pt x="2222" y="226"/>
                </a:lnTo>
                <a:lnTo>
                  <a:pt x="2226" y="214"/>
                </a:lnTo>
                <a:lnTo>
                  <a:pt x="2228" y="200"/>
                </a:lnTo>
                <a:lnTo>
                  <a:pt x="2230" y="187"/>
                </a:lnTo>
                <a:lnTo>
                  <a:pt x="2230" y="178"/>
                </a:lnTo>
                <a:lnTo>
                  <a:pt x="2228" y="171"/>
                </a:lnTo>
                <a:lnTo>
                  <a:pt x="2226" y="163"/>
                </a:lnTo>
                <a:lnTo>
                  <a:pt x="2222" y="155"/>
                </a:lnTo>
                <a:lnTo>
                  <a:pt x="2218" y="147"/>
                </a:lnTo>
                <a:lnTo>
                  <a:pt x="2215" y="140"/>
                </a:lnTo>
                <a:lnTo>
                  <a:pt x="2210" y="132"/>
                </a:lnTo>
                <a:lnTo>
                  <a:pt x="2204" y="126"/>
                </a:lnTo>
                <a:lnTo>
                  <a:pt x="2197" y="121"/>
                </a:lnTo>
                <a:lnTo>
                  <a:pt x="2191" y="115"/>
                </a:lnTo>
                <a:lnTo>
                  <a:pt x="2184" y="110"/>
                </a:lnTo>
                <a:lnTo>
                  <a:pt x="2176" y="106"/>
                </a:lnTo>
                <a:lnTo>
                  <a:pt x="2168" y="104"/>
                </a:lnTo>
                <a:lnTo>
                  <a:pt x="2160" y="101"/>
                </a:lnTo>
                <a:lnTo>
                  <a:pt x="2153" y="100"/>
                </a:lnTo>
                <a:lnTo>
                  <a:pt x="2144" y="100"/>
                </a:lnTo>
                <a:lnTo>
                  <a:pt x="2139" y="100"/>
                </a:lnTo>
                <a:lnTo>
                  <a:pt x="2133" y="101"/>
                </a:lnTo>
                <a:lnTo>
                  <a:pt x="2128" y="101"/>
                </a:lnTo>
                <a:lnTo>
                  <a:pt x="2122" y="103"/>
                </a:lnTo>
                <a:lnTo>
                  <a:pt x="2117" y="105"/>
                </a:lnTo>
                <a:lnTo>
                  <a:pt x="2111" y="106"/>
                </a:lnTo>
                <a:lnTo>
                  <a:pt x="2106" y="109"/>
                </a:lnTo>
                <a:lnTo>
                  <a:pt x="2101" y="111"/>
                </a:lnTo>
                <a:lnTo>
                  <a:pt x="2091" y="118"/>
                </a:lnTo>
                <a:lnTo>
                  <a:pt x="2084" y="125"/>
                </a:lnTo>
                <a:lnTo>
                  <a:pt x="2075" y="134"/>
                </a:lnTo>
                <a:lnTo>
                  <a:pt x="2069" y="142"/>
                </a:lnTo>
                <a:lnTo>
                  <a:pt x="2063" y="152"/>
                </a:lnTo>
                <a:lnTo>
                  <a:pt x="2059" y="163"/>
                </a:lnTo>
                <a:lnTo>
                  <a:pt x="2058" y="174"/>
                </a:lnTo>
                <a:lnTo>
                  <a:pt x="2056" y="187"/>
                </a:lnTo>
                <a:close/>
                <a:moveTo>
                  <a:pt x="2302" y="302"/>
                </a:moveTo>
                <a:lnTo>
                  <a:pt x="2302" y="77"/>
                </a:lnTo>
                <a:lnTo>
                  <a:pt x="2330" y="77"/>
                </a:lnTo>
                <a:lnTo>
                  <a:pt x="2330" y="111"/>
                </a:lnTo>
                <a:lnTo>
                  <a:pt x="2335" y="101"/>
                </a:lnTo>
                <a:lnTo>
                  <a:pt x="2342" y="94"/>
                </a:lnTo>
                <a:lnTo>
                  <a:pt x="2349" y="87"/>
                </a:lnTo>
                <a:lnTo>
                  <a:pt x="2357" y="80"/>
                </a:lnTo>
                <a:lnTo>
                  <a:pt x="2367" y="77"/>
                </a:lnTo>
                <a:lnTo>
                  <a:pt x="2377" y="73"/>
                </a:lnTo>
                <a:lnTo>
                  <a:pt x="2388" y="72"/>
                </a:lnTo>
                <a:lnTo>
                  <a:pt x="2399" y="71"/>
                </a:lnTo>
                <a:lnTo>
                  <a:pt x="2399" y="103"/>
                </a:lnTo>
                <a:lnTo>
                  <a:pt x="2393" y="103"/>
                </a:lnTo>
                <a:lnTo>
                  <a:pt x="2388" y="104"/>
                </a:lnTo>
                <a:lnTo>
                  <a:pt x="2382" y="105"/>
                </a:lnTo>
                <a:lnTo>
                  <a:pt x="2375" y="108"/>
                </a:lnTo>
                <a:lnTo>
                  <a:pt x="2370" y="110"/>
                </a:lnTo>
                <a:lnTo>
                  <a:pt x="2364" y="113"/>
                </a:lnTo>
                <a:lnTo>
                  <a:pt x="2359" y="116"/>
                </a:lnTo>
                <a:lnTo>
                  <a:pt x="2354" y="120"/>
                </a:lnTo>
                <a:lnTo>
                  <a:pt x="2349" y="125"/>
                </a:lnTo>
                <a:lnTo>
                  <a:pt x="2345" y="130"/>
                </a:lnTo>
                <a:lnTo>
                  <a:pt x="2341" y="135"/>
                </a:lnTo>
                <a:lnTo>
                  <a:pt x="2338" y="140"/>
                </a:lnTo>
                <a:lnTo>
                  <a:pt x="2336" y="146"/>
                </a:lnTo>
                <a:lnTo>
                  <a:pt x="2333" y="151"/>
                </a:lnTo>
                <a:lnTo>
                  <a:pt x="2332" y="157"/>
                </a:lnTo>
                <a:lnTo>
                  <a:pt x="2332" y="163"/>
                </a:lnTo>
                <a:lnTo>
                  <a:pt x="2332" y="302"/>
                </a:lnTo>
                <a:lnTo>
                  <a:pt x="2302" y="302"/>
                </a:lnTo>
                <a:close/>
                <a:moveTo>
                  <a:pt x="0" y="713"/>
                </a:moveTo>
                <a:lnTo>
                  <a:pt x="0" y="412"/>
                </a:lnTo>
                <a:lnTo>
                  <a:pt x="78" y="412"/>
                </a:lnTo>
                <a:lnTo>
                  <a:pt x="87" y="412"/>
                </a:lnTo>
                <a:lnTo>
                  <a:pt x="95" y="412"/>
                </a:lnTo>
                <a:lnTo>
                  <a:pt x="103" y="413"/>
                </a:lnTo>
                <a:lnTo>
                  <a:pt x="112" y="413"/>
                </a:lnTo>
                <a:lnTo>
                  <a:pt x="119" y="414"/>
                </a:lnTo>
                <a:lnTo>
                  <a:pt x="126" y="415"/>
                </a:lnTo>
                <a:lnTo>
                  <a:pt x="134" y="418"/>
                </a:lnTo>
                <a:lnTo>
                  <a:pt x="140" y="419"/>
                </a:lnTo>
                <a:lnTo>
                  <a:pt x="146" y="422"/>
                </a:lnTo>
                <a:lnTo>
                  <a:pt x="152" y="424"/>
                </a:lnTo>
                <a:lnTo>
                  <a:pt x="157" y="427"/>
                </a:lnTo>
                <a:lnTo>
                  <a:pt x="163" y="429"/>
                </a:lnTo>
                <a:lnTo>
                  <a:pt x="168" y="433"/>
                </a:lnTo>
                <a:lnTo>
                  <a:pt x="172" y="437"/>
                </a:lnTo>
                <a:lnTo>
                  <a:pt x="177" y="440"/>
                </a:lnTo>
                <a:lnTo>
                  <a:pt x="181" y="445"/>
                </a:lnTo>
                <a:lnTo>
                  <a:pt x="187" y="455"/>
                </a:lnTo>
                <a:lnTo>
                  <a:pt x="193" y="467"/>
                </a:lnTo>
                <a:lnTo>
                  <a:pt x="197" y="481"/>
                </a:lnTo>
                <a:lnTo>
                  <a:pt x="198" y="496"/>
                </a:lnTo>
                <a:lnTo>
                  <a:pt x="199" y="497"/>
                </a:lnTo>
                <a:lnTo>
                  <a:pt x="199" y="498"/>
                </a:lnTo>
                <a:lnTo>
                  <a:pt x="199" y="501"/>
                </a:lnTo>
                <a:lnTo>
                  <a:pt x="199" y="503"/>
                </a:lnTo>
                <a:lnTo>
                  <a:pt x="198" y="516"/>
                </a:lnTo>
                <a:lnTo>
                  <a:pt x="196" y="527"/>
                </a:lnTo>
                <a:lnTo>
                  <a:pt x="192" y="538"/>
                </a:lnTo>
                <a:lnTo>
                  <a:pt x="186" y="548"/>
                </a:lnTo>
                <a:lnTo>
                  <a:pt x="182" y="553"/>
                </a:lnTo>
                <a:lnTo>
                  <a:pt x="178" y="556"/>
                </a:lnTo>
                <a:lnTo>
                  <a:pt x="175" y="561"/>
                </a:lnTo>
                <a:lnTo>
                  <a:pt x="170" y="565"/>
                </a:lnTo>
                <a:lnTo>
                  <a:pt x="165" y="569"/>
                </a:lnTo>
                <a:lnTo>
                  <a:pt x="160" y="573"/>
                </a:lnTo>
                <a:lnTo>
                  <a:pt x="155" y="575"/>
                </a:lnTo>
                <a:lnTo>
                  <a:pt x="149" y="577"/>
                </a:lnTo>
                <a:lnTo>
                  <a:pt x="142" y="580"/>
                </a:lnTo>
                <a:lnTo>
                  <a:pt x="136" y="582"/>
                </a:lnTo>
                <a:lnTo>
                  <a:pt x="130" y="584"/>
                </a:lnTo>
                <a:lnTo>
                  <a:pt x="123" y="586"/>
                </a:lnTo>
                <a:lnTo>
                  <a:pt x="116" y="587"/>
                </a:lnTo>
                <a:lnTo>
                  <a:pt x="109" y="587"/>
                </a:lnTo>
                <a:lnTo>
                  <a:pt x="102" y="589"/>
                </a:lnTo>
                <a:lnTo>
                  <a:pt x="94" y="589"/>
                </a:lnTo>
                <a:lnTo>
                  <a:pt x="29" y="589"/>
                </a:lnTo>
                <a:lnTo>
                  <a:pt x="29" y="713"/>
                </a:lnTo>
                <a:lnTo>
                  <a:pt x="0" y="713"/>
                </a:lnTo>
                <a:close/>
                <a:moveTo>
                  <a:pt x="29" y="438"/>
                </a:moveTo>
                <a:lnTo>
                  <a:pt x="29" y="563"/>
                </a:lnTo>
                <a:lnTo>
                  <a:pt x="92" y="563"/>
                </a:lnTo>
                <a:lnTo>
                  <a:pt x="102" y="563"/>
                </a:lnTo>
                <a:lnTo>
                  <a:pt x="110" y="561"/>
                </a:lnTo>
                <a:lnTo>
                  <a:pt x="119" y="560"/>
                </a:lnTo>
                <a:lnTo>
                  <a:pt x="128" y="558"/>
                </a:lnTo>
                <a:lnTo>
                  <a:pt x="134" y="555"/>
                </a:lnTo>
                <a:lnTo>
                  <a:pt x="140" y="553"/>
                </a:lnTo>
                <a:lnTo>
                  <a:pt x="146" y="549"/>
                </a:lnTo>
                <a:lnTo>
                  <a:pt x="151" y="545"/>
                </a:lnTo>
                <a:lnTo>
                  <a:pt x="160" y="535"/>
                </a:lnTo>
                <a:lnTo>
                  <a:pt x="165" y="523"/>
                </a:lnTo>
                <a:lnTo>
                  <a:pt x="168" y="511"/>
                </a:lnTo>
                <a:lnTo>
                  <a:pt x="170" y="496"/>
                </a:lnTo>
                <a:lnTo>
                  <a:pt x="168" y="481"/>
                </a:lnTo>
                <a:lnTo>
                  <a:pt x="163" y="469"/>
                </a:lnTo>
                <a:lnTo>
                  <a:pt x="156" y="458"/>
                </a:lnTo>
                <a:lnTo>
                  <a:pt x="145" y="450"/>
                </a:lnTo>
                <a:lnTo>
                  <a:pt x="139" y="448"/>
                </a:lnTo>
                <a:lnTo>
                  <a:pt x="133" y="444"/>
                </a:lnTo>
                <a:lnTo>
                  <a:pt x="125" y="443"/>
                </a:lnTo>
                <a:lnTo>
                  <a:pt x="118" y="440"/>
                </a:lnTo>
                <a:lnTo>
                  <a:pt x="110" y="439"/>
                </a:lnTo>
                <a:lnTo>
                  <a:pt x="102" y="439"/>
                </a:lnTo>
                <a:lnTo>
                  <a:pt x="92" y="438"/>
                </a:lnTo>
                <a:lnTo>
                  <a:pt x="82" y="438"/>
                </a:lnTo>
                <a:lnTo>
                  <a:pt x="29" y="438"/>
                </a:lnTo>
                <a:close/>
              </a:path>
            </a:pathLst>
          </a:custGeom>
          <a:solidFill>
            <a:srgbClr val="000000"/>
          </a:solidFill>
          <a:ln w="3175">
            <a:solidFill>
              <a:srgbClr val="FF0000"/>
            </a:solidFill>
            <a:round/>
            <a:headEnd/>
            <a:tailEnd/>
          </a:ln>
        </p:spPr>
        <p:txBody>
          <a:bodyPr lIns="82058" tIns="41029" rIns="82058" bIns="41029"/>
          <a:lstStyle/>
          <a:p>
            <a:endParaRPr lang="en-US"/>
          </a:p>
        </p:txBody>
      </p:sp>
      <p:sp>
        <p:nvSpPr>
          <p:cNvPr id="6157" name="Freeform 16"/>
          <p:cNvSpPr>
            <a:spLocks noEditPoints="1"/>
          </p:cNvSpPr>
          <p:nvPr/>
        </p:nvSpPr>
        <p:spPr bwMode="auto">
          <a:xfrm>
            <a:off x="4365626" y="5919508"/>
            <a:ext cx="643659" cy="215713"/>
          </a:xfrm>
          <a:custGeom>
            <a:avLst/>
            <a:gdLst>
              <a:gd name="T0" fmla="*/ 152 w 891"/>
              <a:gd name="T1" fmla="*/ 270 h 308"/>
              <a:gd name="T2" fmla="*/ 104 w 891"/>
              <a:gd name="T3" fmla="*/ 306 h 308"/>
              <a:gd name="T4" fmla="*/ 63 w 891"/>
              <a:gd name="T5" fmla="*/ 306 h 308"/>
              <a:gd name="T6" fmla="*/ 12 w 891"/>
              <a:gd name="T7" fmla="*/ 271 h 308"/>
              <a:gd name="T8" fmla="*/ 42 w 891"/>
              <a:gd name="T9" fmla="*/ 259 h 308"/>
              <a:gd name="T10" fmla="*/ 111 w 891"/>
              <a:gd name="T11" fmla="*/ 271 h 308"/>
              <a:gd name="T12" fmla="*/ 215 w 891"/>
              <a:gd name="T13" fmla="*/ 163 h 308"/>
              <a:gd name="T14" fmla="*/ 254 w 891"/>
              <a:gd name="T15" fmla="*/ 98 h 308"/>
              <a:gd name="T16" fmla="*/ 295 w 891"/>
              <a:gd name="T17" fmla="*/ 77 h 308"/>
              <a:gd name="T18" fmla="*/ 345 w 891"/>
              <a:gd name="T19" fmla="*/ 72 h 308"/>
              <a:gd name="T20" fmla="*/ 394 w 891"/>
              <a:gd name="T21" fmla="*/ 93 h 308"/>
              <a:gd name="T22" fmla="*/ 437 w 891"/>
              <a:gd name="T23" fmla="*/ 151 h 308"/>
              <a:gd name="T24" fmla="*/ 444 w 891"/>
              <a:gd name="T25" fmla="*/ 186 h 308"/>
              <a:gd name="T26" fmla="*/ 424 w 891"/>
              <a:gd name="T27" fmla="*/ 256 h 308"/>
              <a:gd name="T28" fmla="*/ 382 w 891"/>
              <a:gd name="T29" fmla="*/ 294 h 308"/>
              <a:gd name="T30" fmla="*/ 340 w 891"/>
              <a:gd name="T31" fmla="*/ 307 h 308"/>
              <a:gd name="T32" fmla="*/ 287 w 891"/>
              <a:gd name="T33" fmla="*/ 301 h 308"/>
              <a:gd name="T34" fmla="*/ 238 w 891"/>
              <a:gd name="T35" fmla="*/ 266 h 308"/>
              <a:gd name="T36" fmla="*/ 243 w 891"/>
              <a:gd name="T37" fmla="*/ 200 h 308"/>
              <a:gd name="T38" fmla="*/ 290 w 891"/>
              <a:gd name="T39" fmla="*/ 270 h 308"/>
              <a:gd name="T40" fmla="*/ 335 w 891"/>
              <a:gd name="T41" fmla="*/ 280 h 308"/>
              <a:gd name="T42" fmla="*/ 379 w 891"/>
              <a:gd name="T43" fmla="*/ 263 h 308"/>
              <a:gd name="T44" fmla="*/ 415 w 891"/>
              <a:gd name="T45" fmla="*/ 178 h 308"/>
              <a:gd name="T46" fmla="*/ 383 w 891"/>
              <a:gd name="T47" fmla="*/ 121 h 308"/>
              <a:gd name="T48" fmla="*/ 325 w 891"/>
              <a:gd name="T49" fmla="*/ 100 h 308"/>
              <a:gd name="T50" fmla="*/ 277 w 891"/>
              <a:gd name="T51" fmla="*/ 118 h 308"/>
              <a:gd name="T52" fmla="*/ 488 w 891"/>
              <a:gd name="T53" fmla="*/ 302 h 308"/>
              <a:gd name="T54" fmla="*/ 559 w 891"/>
              <a:gd name="T55" fmla="*/ 83 h 308"/>
              <a:gd name="T56" fmla="*/ 613 w 891"/>
              <a:gd name="T57" fmla="*/ 71 h 308"/>
              <a:gd name="T58" fmla="*/ 672 w 891"/>
              <a:gd name="T59" fmla="*/ 92 h 308"/>
              <a:gd name="T60" fmla="*/ 717 w 891"/>
              <a:gd name="T61" fmla="*/ 141 h 308"/>
              <a:gd name="T62" fmla="*/ 710 w 891"/>
              <a:gd name="T63" fmla="*/ 251 h 308"/>
              <a:gd name="T64" fmla="*/ 667 w 891"/>
              <a:gd name="T65" fmla="*/ 294 h 308"/>
              <a:gd name="T66" fmla="*/ 607 w 891"/>
              <a:gd name="T67" fmla="*/ 308 h 308"/>
              <a:gd name="T68" fmla="*/ 564 w 891"/>
              <a:gd name="T69" fmla="*/ 301 h 308"/>
              <a:gd name="T70" fmla="*/ 515 w 891"/>
              <a:gd name="T71" fmla="*/ 302 h 308"/>
              <a:gd name="T72" fmla="*/ 528 w 891"/>
              <a:gd name="T73" fmla="*/ 236 h 308"/>
              <a:gd name="T74" fmla="*/ 577 w 891"/>
              <a:gd name="T75" fmla="*/ 276 h 308"/>
              <a:gd name="T76" fmla="*/ 622 w 891"/>
              <a:gd name="T77" fmla="*/ 278 h 308"/>
              <a:gd name="T78" fmla="*/ 672 w 891"/>
              <a:gd name="T79" fmla="*/ 254 h 308"/>
              <a:gd name="T80" fmla="*/ 696 w 891"/>
              <a:gd name="T81" fmla="*/ 168 h 308"/>
              <a:gd name="T82" fmla="*/ 655 w 891"/>
              <a:gd name="T83" fmla="*/ 114 h 308"/>
              <a:gd name="T84" fmla="*/ 596 w 891"/>
              <a:gd name="T85" fmla="*/ 100 h 308"/>
              <a:gd name="T86" fmla="*/ 546 w 891"/>
              <a:gd name="T87" fmla="*/ 121 h 308"/>
              <a:gd name="T88" fmla="*/ 760 w 891"/>
              <a:gd name="T89" fmla="*/ 141 h 308"/>
              <a:gd name="T90" fmla="*/ 775 w 891"/>
              <a:gd name="T91" fmla="*/ 93 h 308"/>
              <a:gd name="T92" fmla="*/ 828 w 891"/>
              <a:gd name="T93" fmla="*/ 71 h 308"/>
              <a:gd name="T94" fmla="*/ 870 w 891"/>
              <a:gd name="T95" fmla="*/ 89 h 308"/>
              <a:gd name="T96" fmla="*/ 857 w 891"/>
              <a:gd name="T97" fmla="*/ 131 h 308"/>
              <a:gd name="T98" fmla="*/ 822 w 891"/>
              <a:gd name="T99" fmla="*/ 100 h 308"/>
              <a:gd name="T100" fmla="*/ 789 w 891"/>
              <a:gd name="T101" fmla="*/ 132 h 308"/>
              <a:gd name="T102" fmla="*/ 791 w 891"/>
              <a:gd name="T103" fmla="*/ 144 h 308"/>
              <a:gd name="T104" fmla="*/ 848 w 891"/>
              <a:gd name="T105" fmla="*/ 177 h 308"/>
              <a:gd name="T106" fmla="*/ 891 w 891"/>
              <a:gd name="T107" fmla="*/ 236 h 308"/>
              <a:gd name="T108" fmla="*/ 876 w 891"/>
              <a:gd name="T109" fmla="*/ 283 h 308"/>
              <a:gd name="T110" fmla="*/ 821 w 891"/>
              <a:gd name="T111" fmla="*/ 308 h 308"/>
              <a:gd name="T112" fmla="*/ 760 w 891"/>
              <a:gd name="T113" fmla="*/ 275 h 308"/>
              <a:gd name="T114" fmla="*/ 789 w 891"/>
              <a:gd name="T115" fmla="*/ 263 h 308"/>
              <a:gd name="T116" fmla="*/ 844 w 891"/>
              <a:gd name="T117" fmla="*/ 276 h 308"/>
              <a:gd name="T118" fmla="*/ 857 w 891"/>
              <a:gd name="T119" fmla="*/ 223 h 308"/>
              <a:gd name="T120" fmla="*/ 807 w 891"/>
              <a:gd name="T121" fmla="*/ 194 h 308"/>
              <a:gd name="T122" fmla="*/ 763 w 891"/>
              <a:gd name="T123" fmla="*/ 155 h 3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91"/>
              <a:gd name="T187" fmla="*/ 0 h 308"/>
              <a:gd name="T188" fmla="*/ 891 w 891"/>
              <a:gd name="T189" fmla="*/ 308 h 3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91" h="308">
                <a:moveTo>
                  <a:pt x="133" y="224"/>
                </a:moveTo>
                <a:lnTo>
                  <a:pt x="133" y="0"/>
                </a:lnTo>
                <a:lnTo>
                  <a:pt x="163" y="0"/>
                </a:lnTo>
                <a:lnTo>
                  <a:pt x="163" y="220"/>
                </a:lnTo>
                <a:lnTo>
                  <a:pt x="162" y="234"/>
                </a:lnTo>
                <a:lnTo>
                  <a:pt x="161" y="247"/>
                </a:lnTo>
                <a:lnTo>
                  <a:pt x="157" y="259"/>
                </a:lnTo>
                <a:lnTo>
                  <a:pt x="152" y="270"/>
                </a:lnTo>
                <a:lnTo>
                  <a:pt x="146" y="278"/>
                </a:lnTo>
                <a:lnTo>
                  <a:pt x="140" y="287"/>
                </a:lnTo>
                <a:lnTo>
                  <a:pt x="131" y="294"/>
                </a:lnTo>
                <a:lnTo>
                  <a:pt x="122" y="299"/>
                </a:lnTo>
                <a:lnTo>
                  <a:pt x="118" y="301"/>
                </a:lnTo>
                <a:lnTo>
                  <a:pt x="114" y="303"/>
                </a:lnTo>
                <a:lnTo>
                  <a:pt x="109" y="304"/>
                </a:lnTo>
                <a:lnTo>
                  <a:pt x="104" y="306"/>
                </a:lnTo>
                <a:lnTo>
                  <a:pt x="99" y="307"/>
                </a:lnTo>
                <a:lnTo>
                  <a:pt x="94" y="307"/>
                </a:lnTo>
                <a:lnTo>
                  <a:pt x="88" y="308"/>
                </a:lnTo>
                <a:lnTo>
                  <a:pt x="83" y="308"/>
                </a:lnTo>
                <a:lnTo>
                  <a:pt x="78" y="308"/>
                </a:lnTo>
                <a:lnTo>
                  <a:pt x="73" y="307"/>
                </a:lnTo>
                <a:lnTo>
                  <a:pt x="68" y="307"/>
                </a:lnTo>
                <a:lnTo>
                  <a:pt x="63" y="306"/>
                </a:lnTo>
                <a:lnTo>
                  <a:pt x="58" y="304"/>
                </a:lnTo>
                <a:lnTo>
                  <a:pt x="53" y="303"/>
                </a:lnTo>
                <a:lnTo>
                  <a:pt x="48" y="301"/>
                </a:lnTo>
                <a:lnTo>
                  <a:pt x="43" y="299"/>
                </a:lnTo>
                <a:lnTo>
                  <a:pt x="34" y="294"/>
                </a:lnTo>
                <a:lnTo>
                  <a:pt x="26" y="287"/>
                </a:lnTo>
                <a:lnTo>
                  <a:pt x="18" y="280"/>
                </a:lnTo>
                <a:lnTo>
                  <a:pt x="12" y="271"/>
                </a:lnTo>
                <a:lnTo>
                  <a:pt x="7" y="262"/>
                </a:lnTo>
                <a:lnTo>
                  <a:pt x="4" y="252"/>
                </a:lnTo>
                <a:lnTo>
                  <a:pt x="1" y="241"/>
                </a:lnTo>
                <a:lnTo>
                  <a:pt x="0" y="230"/>
                </a:lnTo>
                <a:lnTo>
                  <a:pt x="31" y="230"/>
                </a:lnTo>
                <a:lnTo>
                  <a:pt x="32" y="241"/>
                </a:lnTo>
                <a:lnTo>
                  <a:pt x="36" y="250"/>
                </a:lnTo>
                <a:lnTo>
                  <a:pt x="42" y="259"/>
                </a:lnTo>
                <a:lnTo>
                  <a:pt x="48" y="266"/>
                </a:lnTo>
                <a:lnTo>
                  <a:pt x="55" y="272"/>
                </a:lnTo>
                <a:lnTo>
                  <a:pt x="64" y="276"/>
                </a:lnTo>
                <a:lnTo>
                  <a:pt x="74" y="278"/>
                </a:lnTo>
                <a:lnTo>
                  <a:pt x="84" y="280"/>
                </a:lnTo>
                <a:lnTo>
                  <a:pt x="94" y="278"/>
                </a:lnTo>
                <a:lnTo>
                  <a:pt x="104" y="276"/>
                </a:lnTo>
                <a:lnTo>
                  <a:pt x="111" y="271"/>
                </a:lnTo>
                <a:lnTo>
                  <a:pt x="118" y="265"/>
                </a:lnTo>
                <a:lnTo>
                  <a:pt x="125" y="257"/>
                </a:lnTo>
                <a:lnTo>
                  <a:pt x="130" y="247"/>
                </a:lnTo>
                <a:lnTo>
                  <a:pt x="132" y="236"/>
                </a:lnTo>
                <a:lnTo>
                  <a:pt x="133" y="224"/>
                </a:lnTo>
                <a:close/>
                <a:moveTo>
                  <a:pt x="212" y="186"/>
                </a:moveTo>
                <a:lnTo>
                  <a:pt x="214" y="174"/>
                </a:lnTo>
                <a:lnTo>
                  <a:pt x="215" y="163"/>
                </a:lnTo>
                <a:lnTo>
                  <a:pt x="219" y="152"/>
                </a:lnTo>
                <a:lnTo>
                  <a:pt x="222" y="142"/>
                </a:lnTo>
                <a:lnTo>
                  <a:pt x="227" y="132"/>
                </a:lnTo>
                <a:lnTo>
                  <a:pt x="232" y="123"/>
                </a:lnTo>
                <a:lnTo>
                  <a:pt x="240" y="114"/>
                </a:lnTo>
                <a:lnTo>
                  <a:pt x="247" y="105"/>
                </a:lnTo>
                <a:lnTo>
                  <a:pt x="251" y="102"/>
                </a:lnTo>
                <a:lnTo>
                  <a:pt x="254" y="98"/>
                </a:lnTo>
                <a:lnTo>
                  <a:pt x="259" y="94"/>
                </a:lnTo>
                <a:lnTo>
                  <a:pt x="264" y="92"/>
                </a:lnTo>
                <a:lnTo>
                  <a:pt x="268" y="88"/>
                </a:lnTo>
                <a:lnTo>
                  <a:pt x="273" y="85"/>
                </a:lnTo>
                <a:lnTo>
                  <a:pt x="279" y="83"/>
                </a:lnTo>
                <a:lnTo>
                  <a:pt x="284" y="81"/>
                </a:lnTo>
                <a:lnTo>
                  <a:pt x="290" y="78"/>
                </a:lnTo>
                <a:lnTo>
                  <a:pt x="295" y="77"/>
                </a:lnTo>
                <a:lnTo>
                  <a:pt x="301" y="74"/>
                </a:lnTo>
                <a:lnTo>
                  <a:pt x="308" y="73"/>
                </a:lnTo>
                <a:lnTo>
                  <a:pt x="314" y="72"/>
                </a:lnTo>
                <a:lnTo>
                  <a:pt x="320" y="72"/>
                </a:lnTo>
                <a:lnTo>
                  <a:pt x="326" y="71"/>
                </a:lnTo>
                <a:lnTo>
                  <a:pt x="332" y="71"/>
                </a:lnTo>
                <a:lnTo>
                  <a:pt x="339" y="71"/>
                </a:lnTo>
                <a:lnTo>
                  <a:pt x="345" y="72"/>
                </a:lnTo>
                <a:lnTo>
                  <a:pt x="351" y="73"/>
                </a:lnTo>
                <a:lnTo>
                  <a:pt x="357" y="74"/>
                </a:lnTo>
                <a:lnTo>
                  <a:pt x="363" y="77"/>
                </a:lnTo>
                <a:lnTo>
                  <a:pt x="369" y="79"/>
                </a:lnTo>
                <a:lnTo>
                  <a:pt x="376" y="82"/>
                </a:lnTo>
                <a:lnTo>
                  <a:pt x="382" y="85"/>
                </a:lnTo>
                <a:lnTo>
                  <a:pt x="388" y="89"/>
                </a:lnTo>
                <a:lnTo>
                  <a:pt x="394" y="93"/>
                </a:lnTo>
                <a:lnTo>
                  <a:pt x="399" y="98"/>
                </a:lnTo>
                <a:lnTo>
                  <a:pt x="405" y="103"/>
                </a:lnTo>
                <a:lnTo>
                  <a:pt x="410" y="108"/>
                </a:lnTo>
                <a:lnTo>
                  <a:pt x="415" y="113"/>
                </a:lnTo>
                <a:lnTo>
                  <a:pt x="419" y="119"/>
                </a:lnTo>
                <a:lnTo>
                  <a:pt x="424" y="125"/>
                </a:lnTo>
                <a:lnTo>
                  <a:pt x="433" y="137"/>
                </a:lnTo>
                <a:lnTo>
                  <a:pt x="437" y="151"/>
                </a:lnTo>
                <a:lnTo>
                  <a:pt x="441" y="165"/>
                </a:lnTo>
                <a:lnTo>
                  <a:pt x="444" y="179"/>
                </a:lnTo>
                <a:lnTo>
                  <a:pt x="444" y="181"/>
                </a:lnTo>
                <a:lnTo>
                  <a:pt x="444" y="182"/>
                </a:lnTo>
                <a:lnTo>
                  <a:pt x="444" y="183"/>
                </a:lnTo>
                <a:lnTo>
                  <a:pt x="444" y="184"/>
                </a:lnTo>
                <a:lnTo>
                  <a:pt x="444" y="186"/>
                </a:lnTo>
                <a:lnTo>
                  <a:pt x="444" y="187"/>
                </a:lnTo>
                <a:lnTo>
                  <a:pt x="444" y="188"/>
                </a:lnTo>
                <a:lnTo>
                  <a:pt x="444" y="200"/>
                </a:lnTo>
                <a:lnTo>
                  <a:pt x="441" y="213"/>
                </a:lnTo>
                <a:lnTo>
                  <a:pt x="439" y="224"/>
                </a:lnTo>
                <a:lnTo>
                  <a:pt x="435" y="235"/>
                </a:lnTo>
                <a:lnTo>
                  <a:pt x="430" y="246"/>
                </a:lnTo>
                <a:lnTo>
                  <a:pt x="424" y="256"/>
                </a:lnTo>
                <a:lnTo>
                  <a:pt x="416" y="265"/>
                </a:lnTo>
                <a:lnTo>
                  <a:pt x="409" y="273"/>
                </a:lnTo>
                <a:lnTo>
                  <a:pt x="405" y="277"/>
                </a:lnTo>
                <a:lnTo>
                  <a:pt x="400" y="281"/>
                </a:lnTo>
                <a:lnTo>
                  <a:pt x="397" y="285"/>
                </a:lnTo>
                <a:lnTo>
                  <a:pt x="392" y="288"/>
                </a:lnTo>
                <a:lnTo>
                  <a:pt x="387" y="292"/>
                </a:lnTo>
                <a:lnTo>
                  <a:pt x="382" y="294"/>
                </a:lnTo>
                <a:lnTo>
                  <a:pt x="377" y="297"/>
                </a:lnTo>
                <a:lnTo>
                  <a:pt x="372" y="299"/>
                </a:lnTo>
                <a:lnTo>
                  <a:pt x="367" y="301"/>
                </a:lnTo>
                <a:lnTo>
                  <a:pt x="362" y="303"/>
                </a:lnTo>
                <a:lnTo>
                  <a:pt x="356" y="304"/>
                </a:lnTo>
                <a:lnTo>
                  <a:pt x="351" y="306"/>
                </a:lnTo>
                <a:lnTo>
                  <a:pt x="345" y="307"/>
                </a:lnTo>
                <a:lnTo>
                  <a:pt x="340" y="307"/>
                </a:lnTo>
                <a:lnTo>
                  <a:pt x="334" y="308"/>
                </a:lnTo>
                <a:lnTo>
                  <a:pt x="327" y="308"/>
                </a:lnTo>
                <a:lnTo>
                  <a:pt x="320" y="308"/>
                </a:lnTo>
                <a:lnTo>
                  <a:pt x="314" y="307"/>
                </a:lnTo>
                <a:lnTo>
                  <a:pt x="306" y="306"/>
                </a:lnTo>
                <a:lnTo>
                  <a:pt x="300" y="304"/>
                </a:lnTo>
                <a:lnTo>
                  <a:pt x="293" y="303"/>
                </a:lnTo>
                <a:lnTo>
                  <a:pt x="287" y="301"/>
                </a:lnTo>
                <a:lnTo>
                  <a:pt x="279" y="297"/>
                </a:lnTo>
                <a:lnTo>
                  <a:pt x="273" y="294"/>
                </a:lnTo>
                <a:lnTo>
                  <a:pt x="267" y="291"/>
                </a:lnTo>
                <a:lnTo>
                  <a:pt x="261" y="286"/>
                </a:lnTo>
                <a:lnTo>
                  <a:pt x="254" y="282"/>
                </a:lnTo>
                <a:lnTo>
                  <a:pt x="250" y="277"/>
                </a:lnTo>
                <a:lnTo>
                  <a:pt x="243" y="271"/>
                </a:lnTo>
                <a:lnTo>
                  <a:pt x="238" y="266"/>
                </a:lnTo>
                <a:lnTo>
                  <a:pt x="235" y="259"/>
                </a:lnTo>
                <a:lnTo>
                  <a:pt x="230" y="252"/>
                </a:lnTo>
                <a:lnTo>
                  <a:pt x="222" y="238"/>
                </a:lnTo>
                <a:lnTo>
                  <a:pt x="217" y="221"/>
                </a:lnTo>
                <a:lnTo>
                  <a:pt x="214" y="204"/>
                </a:lnTo>
                <a:lnTo>
                  <a:pt x="212" y="186"/>
                </a:lnTo>
                <a:close/>
                <a:moveTo>
                  <a:pt x="242" y="187"/>
                </a:moveTo>
                <a:lnTo>
                  <a:pt x="243" y="200"/>
                </a:lnTo>
                <a:lnTo>
                  <a:pt x="245" y="213"/>
                </a:lnTo>
                <a:lnTo>
                  <a:pt x="248" y="224"/>
                </a:lnTo>
                <a:lnTo>
                  <a:pt x="253" y="235"/>
                </a:lnTo>
                <a:lnTo>
                  <a:pt x="259" y="245"/>
                </a:lnTo>
                <a:lnTo>
                  <a:pt x="268" y="254"/>
                </a:lnTo>
                <a:lnTo>
                  <a:pt x="276" y="261"/>
                </a:lnTo>
                <a:lnTo>
                  <a:pt x="285" y="267"/>
                </a:lnTo>
                <a:lnTo>
                  <a:pt x="290" y="270"/>
                </a:lnTo>
                <a:lnTo>
                  <a:pt x="295" y="272"/>
                </a:lnTo>
                <a:lnTo>
                  <a:pt x="301" y="275"/>
                </a:lnTo>
                <a:lnTo>
                  <a:pt x="306" y="276"/>
                </a:lnTo>
                <a:lnTo>
                  <a:pt x="313" y="277"/>
                </a:lnTo>
                <a:lnTo>
                  <a:pt x="318" y="278"/>
                </a:lnTo>
                <a:lnTo>
                  <a:pt x="324" y="280"/>
                </a:lnTo>
                <a:lnTo>
                  <a:pt x="330" y="280"/>
                </a:lnTo>
                <a:lnTo>
                  <a:pt x="335" y="280"/>
                </a:lnTo>
                <a:lnTo>
                  <a:pt x="340" y="278"/>
                </a:lnTo>
                <a:lnTo>
                  <a:pt x="345" y="278"/>
                </a:lnTo>
                <a:lnTo>
                  <a:pt x="350" y="277"/>
                </a:lnTo>
                <a:lnTo>
                  <a:pt x="355" y="276"/>
                </a:lnTo>
                <a:lnTo>
                  <a:pt x="360" y="273"/>
                </a:lnTo>
                <a:lnTo>
                  <a:pt x="365" y="272"/>
                </a:lnTo>
                <a:lnTo>
                  <a:pt x="369" y="270"/>
                </a:lnTo>
                <a:lnTo>
                  <a:pt x="379" y="263"/>
                </a:lnTo>
                <a:lnTo>
                  <a:pt x="388" y="256"/>
                </a:lnTo>
                <a:lnTo>
                  <a:pt x="395" y="247"/>
                </a:lnTo>
                <a:lnTo>
                  <a:pt x="402" y="238"/>
                </a:lnTo>
                <a:lnTo>
                  <a:pt x="408" y="226"/>
                </a:lnTo>
                <a:lnTo>
                  <a:pt x="412" y="214"/>
                </a:lnTo>
                <a:lnTo>
                  <a:pt x="414" y="200"/>
                </a:lnTo>
                <a:lnTo>
                  <a:pt x="415" y="187"/>
                </a:lnTo>
                <a:lnTo>
                  <a:pt x="415" y="178"/>
                </a:lnTo>
                <a:lnTo>
                  <a:pt x="414" y="171"/>
                </a:lnTo>
                <a:lnTo>
                  <a:pt x="412" y="163"/>
                </a:lnTo>
                <a:lnTo>
                  <a:pt x="408" y="155"/>
                </a:lnTo>
                <a:lnTo>
                  <a:pt x="404" y="147"/>
                </a:lnTo>
                <a:lnTo>
                  <a:pt x="400" y="140"/>
                </a:lnTo>
                <a:lnTo>
                  <a:pt x="395" y="132"/>
                </a:lnTo>
                <a:lnTo>
                  <a:pt x="389" y="126"/>
                </a:lnTo>
                <a:lnTo>
                  <a:pt x="383" y="121"/>
                </a:lnTo>
                <a:lnTo>
                  <a:pt x="377" y="115"/>
                </a:lnTo>
                <a:lnTo>
                  <a:pt x="369" y="110"/>
                </a:lnTo>
                <a:lnTo>
                  <a:pt x="362" y="106"/>
                </a:lnTo>
                <a:lnTo>
                  <a:pt x="353" y="104"/>
                </a:lnTo>
                <a:lnTo>
                  <a:pt x="346" y="102"/>
                </a:lnTo>
                <a:lnTo>
                  <a:pt x="339" y="100"/>
                </a:lnTo>
                <a:lnTo>
                  <a:pt x="330" y="100"/>
                </a:lnTo>
                <a:lnTo>
                  <a:pt x="325" y="100"/>
                </a:lnTo>
                <a:lnTo>
                  <a:pt x="319" y="102"/>
                </a:lnTo>
                <a:lnTo>
                  <a:pt x="314" y="102"/>
                </a:lnTo>
                <a:lnTo>
                  <a:pt x="308" y="103"/>
                </a:lnTo>
                <a:lnTo>
                  <a:pt x="303" y="105"/>
                </a:lnTo>
                <a:lnTo>
                  <a:pt x="297" y="106"/>
                </a:lnTo>
                <a:lnTo>
                  <a:pt x="292" y="109"/>
                </a:lnTo>
                <a:lnTo>
                  <a:pt x="287" y="111"/>
                </a:lnTo>
                <a:lnTo>
                  <a:pt x="277" y="118"/>
                </a:lnTo>
                <a:lnTo>
                  <a:pt x="269" y="125"/>
                </a:lnTo>
                <a:lnTo>
                  <a:pt x="261" y="134"/>
                </a:lnTo>
                <a:lnTo>
                  <a:pt x="254" y="142"/>
                </a:lnTo>
                <a:lnTo>
                  <a:pt x="248" y="152"/>
                </a:lnTo>
                <a:lnTo>
                  <a:pt x="245" y="163"/>
                </a:lnTo>
                <a:lnTo>
                  <a:pt x="243" y="174"/>
                </a:lnTo>
                <a:lnTo>
                  <a:pt x="242" y="187"/>
                </a:lnTo>
                <a:close/>
                <a:moveTo>
                  <a:pt x="488" y="302"/>
                </a:moveTo>
                <a:lnTo>
                  <a:pt x="488" y="0"/>
                </a:lnTo>
                <a:lnTo>
                  <a:pt x="518" y="0"/>
                </a:lnTo>
                <a:lnTo>
                  <a:pt x="518" y="119"/>
                </a:lnTo>
                <a:lnTo>
                  <a:pt x="524" y="109"/>
                </a:lnTo>
                <a:lnTo>
                  <a:pt x="531" y="100"/>
                </a:lnTo>
                <a:lnTo>
                  <a:pt x="541" y="93"/>
                </a:lnTo>
                <a:lnTo>
                  <a:pt x="552" y="85"/>
                </a:lnTo>
                <a:lnTo>
                  <a:pt x="559" y="83"/>
                </a:lnTo>
                <a:lnTo>
                  <a:pt x="565" y="79"/>
                </a:lnTo>
                <a:lnTo>
                  <a:pt x="571" y="77"/>
                </a:lnTo>
                <a:lnTo>
                  <a:pt x="577" y="76"/>
                </a:lnTo>
                <a:lnTo>
                  <a:pt x="585" y="73"/>
                </a:lnTo>
                <a:lnTo>
                  <a:pt x="591" y="72"/>
                </a:lnTo>
                <a:lnTo>
                  <a:pt x="597" y="72"/>
                </a:lnTo>
                <a:lnTo>
                  <a:pt x="604" y="71"/>
                </a:lnTo>
                <a:lnTo>
                  <a:pt x="613" y="71"/>
                </a:lnTo>
                <a:lnTo>
                  <a:pt x="622" y="72"/>
                </a:lnTo>
                <a:lnTo>
                  <a:pt x="629" y="73"/>
                </a:lnTo>
                <a:lnTo>
                  <a:pt x="638" y="74"/>
                </a:lnTo>
                <a:lnTo>
                  <a:pt x="645" y="77"/>
                </a:lnTo>
                <a:lnTo>
                  <a:pt x="653" y="81"/>
                </a:lnTo>
                <a:lnTo>
                  <a:pt x="659" y="83"/>
                </a:lnTo>
                <a:lnTo>
                  <a:pt x="666" y="87"/>
                </a:lnTo>
                <a:lnTo>
                  <a:pt x="672" y="92"/>
                </a:lnTo>
                <a:lnTo>
                  <a:pt x="680" y="95"/>
                </a:lnTo>
                <a:lnTo>
                  <a:pt x="686" y="100"/>
                </a:lnTo>
                <a:lnTo>
                  <a:pt x="691" y="105"/>
                </a:lnTo>
                <a:lnTo>
                  <a:pt x="696" y="111"/>
                </a:lnTo>
                <a:lnTo>
                  <a:pt x="701" y="116"/>
                </a:lnTo>
                <a:lnTo>
                  <a:pt x="706" y="123"/>
                </a:lnTo>
                <a:lnTo>
                  <a:pt x="710" y="129"/>
                </a:lnTo>
                <a:lnTo>
                  <a:pt x="717" y="141"/>
                </a:lnTo>
                <a:lnTo>
                  <a:pt x="722" y="155"/>
                </a:lnTo>
                <a:lnTo>
                  <a:pt x="726" y="167"/>
                </a:lnTo>
                <a:lnTo>
                  <a:pt x="727" y="181"/>
                </a:lnTo>
                <a:lnTo>
                  <a:pt x="726" y="198"/>
                </a:lnTo>
                <a:lnTo>
                  <a:pt x="723" y="214"/>
                </a:lnTo>
                <a:lnTo>
                  <a:pt x="719" y="229"/>
                </a:lnTo>
                <a:lnTo>
                  <a:pt x="713" y="244"/>
                </a:lnTo>
                <a:lnTo>
                  <a:pt x="710" y="251"/>
                </a:lnTo>
                <a:lnTo>
                  <a:pt x="706" y="257"/>
                </a:lnTo>
                <a:lnTo>
                  <a:pt x="701" y="263"/>
                </a:lnTo>
                <a:lnTo>
                  <a:pt x="697" y="270"/>
                </a:lnTo>
                <a:lnTo>
                  <a:pt x="691" y="276"/>
                </a:lnTo>
                <a:lnTo>
                  <a:pt x="686" y="281"/>
                </a:lnTo>
                <a:lnTo>
                  <a:pt x="680" y="286"/>
                </a:lnTo>
                <a:lnTo>
                  <a:pt x="674" y="291"/>
                </a:lnTo>
                <a:lnTo>
                  <a:pt x="667" y="294"/>
                </a:lnTo>
                <a:lnTo>
                  <a:pt x="660" y="298"/>
                </a:lnTo>
                <a:lnTo>
                  <a:pt x="653" y="301"/>
                </a:lnTo>
                <a:lnTo>
                  <a:pt x="645" y="303"/>
                </a:lnTo>
                <a:lnTo>
                  <a:pt x="637" y="306"/>
                </a:lnTo>
                <a:lnTo>
                  <a:pt x="629" y="307"/>
                </a:lnTo>
                <a:lnTo>
                  <a:pt x="620" y="307"/>
                </a:lnTo>
                <a:lnTo>
                  <a:pt x="612" y="308"/>
                </a:lnTo>
                <a:lnTo>
                  <a:pt x="607" y="308"/>
                </a:lnTo>
                <a:lnTo>
                  <a:pt x="602" y="308"/>
                </a:lnTo>
                <a:lnTo>
                  <a:pt x="597" y="307"/>
                </a:lnTo>
                <a:lnTo>
                  <a:pt x="592" y="307"/>
                </a:lnTo>
                <a:lnTo>
                  <a:pt x="587" y="306"/>
                </a:lnTo>
                <a:lnTo>
                  <a:pt x="582" y="304"/>
                </a:lnTo>
                <a:lnTo>
                  <a:pt x="577" y="304"/>
                </a:lnTo>
                <a:lnTo>
                  <a:pt x="572" y="303"/>
                </a:lnTo>
                <a:lnTo>
                  <a:pt x="564" y="301"/>
                </a:lnTo>
                <a:lnTo>
                  <a:pt x="555" y="298"/>
                </a:lnTo>
                <a:lnTo>
                  <a:pt x="546" y="294"/>
                </a:lnTo>
                <a:lnTo>
                  <a:pt x="539" y="289"/>
                </a:lnTo>
                <a:lnTo>
                  <a:pt x="531" y="283"/>
                </a:lnTo>
                <a:lnTo>
                  <a:pt x="525" y="278"/>
                </a:lnTo>
                <a:lnTo>
                  <a:pt x="520" y="272"/>
                </a:lnTo>
                <a:lnTo>
                  <a:pt x="515" y="265"/>
                </a:lnTo>
                <a:lnTo>
                  <a:pt x="515" y="302"/>
                </a:lnTo>
                <a:lnTo>
                  <a:pt x="488" y="302"/>
                </a:lnTo>
                <a:close/>
                <a:moveTo>
                  <a:pt x="515" y="183"/>
                </a:moveTo>
                <a:lnTo>
                  <a:pt x="515" y="192"/>
                </a:lnTo>
                <a:lnTo>
                  <a:pt x="517" y="202"/>
                </a:lnTo>
                <a:lnTo>
                  <a:pt x="518" y="210"/>
                </a:lnTo>
                <a:lnTo>
                  <a:pt x="520" y="219"/>
                </a:lnTo>
                <a:lnTo>
                  <a:pt x="524" y="228"/>
                </a:lnTo>
                <a:lnTo>
                  <a:pt x="528" y="236"/>
                </a:lnTo>
                <a:lnTo>
                  <a:pt x="533" y="244"/>
                </a:lnTo>
                <a:lnTo>
                  <a:pt x="538" y="250"/>
                </a:lnTo>
                <a:lnTo>
                  <a:pt x="544" y="256"/>
                </a:lnTo>
                <a:lnTo>
                  <a:pt x="551" y="262"/>
                </a:lnTo>
                <a:lnTo>
                  <a:pt x="559" y="267"/>
                </a:lnTo>
                <a:lnTo>
                  <a:pt x="567" y="272"/>
                </a:lnTo>
                <a:lnTo>
                  <a:pt x="572" y="273"/>
                </a:lnTo>
                <a:lnTo>
                  <a:pt x="577" y="276"/>
                </a:lnTo>
                <a:lnTo>
                  <a:pt x="582" y="277"/>
                </a:lnTo>
                <a:lnTo>
                  <a:pt x="587" y="277"/>
                </a:lnTo>
                <a:lnTo>
                  <a:pt x="593" y="278"/>
                </a:lnTo>
                <a:lnTo>
                  <a:pt x="598" y="280"/>
                </a:lnTo>
                <a:lnTo>
                  <a:pt x="604" y="280"/>
                </a:lnTo>
                <a:lnTo>
                  <a:pt x="611" y="280"/>
                </a:lnTo>
                <a:lnTo>
                  <a:pt x="617" y="280"/>
                </a:lnTo>
                <a:lnTo>
                  <a:pt x="622" y="278"/>
                </a:lnTo>
                <a:lnTo>
                  <a:pt x="628" y="278"/>
                </a:lnTo>
                <a:lnTo>
                  <a:pt x="633" y="277"/>
                </a:lnTo>
                <a:lnTo>
                  <a:pt x="639" y="275"/>
                </a:lnTo>
                <a:lnTo>
                  <a:pt x="644" y="273"/>
                </a:lnTo>
                <a:lnTo>
                  <a:pt x="649" y="271"/>
                </a:lnTo>
                <a:lnTo>
                  <a:pt x="654" y="268"/>
                </a:lnTo>
                <a:lnTo>
                  <a:pt x="664" y="261"/>
                </a:lnTo>
                <a:lnTo>
                  <a:pt x="672" y="254"/>
                </a:lnTo>
                <a:lnTo>
                  <a:pt x="680" y="245"/>
                </a:lnTo>
                <a:lnTo>
                  <a:pt x="686" y="235"/>
                </a:lnTo>
                <a:lnTo>
                  <a:pt x="691" y="224"/>
                </a:lnTo>
                <a:lnTo>
                  <a:pt x="695" y="212"/>
                </a:lnTo>
                <a:lnTo>
                  <a:pt x="696" y="198"/>
                </a:lnTo>
                <a:lnTo>
                  <a:pt x="697" y="186"/>
                </a:lnTo>
                <a:lnTo>
                  <a:pt x="697" y="177"/>
                </a:lnTo>
                <a:lnTo>
                  <a:pt x="696" y="168"/>
                </a:lnTo>
                <a:lnTo>
                  <a:pt x="693" y="160"/>
                </a:lnTo>
                <a:lnTo>
                  <a:pt x="690" y="152"/>
                </a:lnTo>
                <a:lnTo>
                  <a:pt x="686" y="145"/>
                </a:lnTo>
                <a:lnTo>
                  <a:pt x="681" y="137"/>
                </a:lnTo>
                <a:lnTo>
                  <a:pt x="675" y="131"/>
                </a:lnTo>
                <a:lnTo>
                  <a:pt x="669" y="125"/>
                </a:lnTo>
                <a:lnTo>
                  <a:pt x="663" y="119"/>
                </a:lnTo>
                <a:lnTo>
                  <a:pt x="655" y="114"/>
                </a:lnTo>
                <a:lnTo>
                  <a:pt x="648" y="110"/>
                </a:lnTo>
                <a:lnTo>
                  <a:pt x="640" y="106"/>
                </a:lnTo>
                <a:lnTo>
                  <a:pt x="632" y="104"/>
                </a:lnTo>
                <a:lnTo>
                  <a:pt x="623" y="102"/>
                </a:lnTo>
                <a:lnTo>
                  <a:pt x="614" y="100"/>
                </a:lnTo>
                <a:lnTo>
                  <a:pt x="606" y="100"/>
                </a:lnTo>
                <a:lnTo>
                  <a:pt x="601" y="100"/>
                </a:lnTo>
                <a:lnTo>
                  <a:pt x="596" y="100"/>
                </a:lnTo>
                <a:lnTo>
                  <a:pt x="592" y="102"/>
                </a:lnTo>
                <a:lnTo>
                  <a:pt x="587" y="103"/>
                </a:lnTo>
                <a:lnTo>
                  <a:pt x="582" y="104"/>
                </a:lnTo>
                <a:lnTo>
                  <a:pt x="577" y="105"/>
                </a:lnTo>
                <a:lnTo>
                  <a:pt x="571" y="106"/>
                </a:lnTo>
                <a:lnTo>
                  <a:pt x="566" y="109"/>
                </a:lnTo>
                <a:lnTo>
                  <a:pt x="556" y="115"/>
                </a:lnTo>
                <a:lnTo>
                  <a:pt x="546" y="121"/>
                </a:lnTo>
                <a:lnTo>
                  <a:pt x="538" y="129"/>
                </a:lnTo>
                <a:lnTo>
                  <a:pt x="530" y="137"/>
                </a:lnTo>
                <a:lnTo>
                  <a:pt x="524" y="147"/>
                </a:lnTo>
                <a:lnTo>
                  <a:pt x="519" y="158"/>
                </a:lnTo>
                <a:lnTo>
                  <a:pt x="517" y="171"/>
                </a:lnTo>
                <a:lnTo>
                  <a:pt x="515" y="183"/>
                </a:lnTo>
                <a:close/>
                <a:moveTo>
                  <a:pt x="760" y="144"/>
                </a:moveTo>
                <a:lnTo>
                  <a:pt x="760" y="141"/>
                </a:lnTo>
                <a:lnTo>
                  <a:pt x="760" y="139"/>
                </a:lnTo>
                <a:lnTo>
                  <a:pt x="760" y="136"/>
                </a:lnTo>
                <a:lnTo>
                  <a:pt x="760" y="134"/>
                </a:lnTo>
                <a:lnTo>
                  <a:pt x="760" y="124"/>
                </a:lnTo>
                <a:lnTo>
                  <a:pt x="763" y="115"/>
                </a:lnTo>
                <a:lnTo>
                  <a:pt x="765" y="106"/>
                </a:lnTo>
                <a:lnTo>
                  <a:pt x="769" y="99"/>
                </a:lnTo>
                <a:lnTo>
                  <a:pt x="775" y="93"/>
                </a:lnTo>
                <a:lnTo>
                  <a:pt x="780" y="87"/>
                </a:lnTo>
                <a:lnTo>
                  <a:pt x="786" y="82"/>
                </a:lnTo>
                <a:lnTo>
                  <a:pt x="794" y="78"/>
                </a:lnTo>
                <a:lnTo>
                  <a:pt x="801" y="74"/>
                </a:lnTo>
                <a:lnTo>
                  <a:pt x="808" y="72"/>
                </a:lnTo>
                <a:lnTo>
                  <a:pt x="816" y="71"/>
                </a:lnTo>
                <a:lnTo>
                  <a:pt x="822" y="71"/>
                </a:lnTo>
                <a:lnTo>
                  <a:pt x="828" y="71"/>
                </a:lnTo>
                <a:lnTo>
                  <a:pt x="833" y="72"/>
                </a:lnTo>
                <a:lnTo>
                  <a:pt x="839" y="73"/>
                </a:lnTo>
                <a:lnTo>
                  <a:pt x="844" y="74"/>
                </a:lnTo>
                <a:lnTo>
                  <a:pt x="849" y="77"/>
                </a:lnTo>
                <a:lnTo>
                  <a:pt x="855" y="79"/>
                </a:lnTo>
                <a:lnTo>
                  <a:pt x="860" y="82"/>
                </a:lnTo>
                <a:lnTo>
                  <a:pt x="865" y="85"/>
                </a:lnTo>
                <a:lnTo>
                  <a:pt x="870" y="89"/>
                </a:lnTo>
                <a:lnTo>
                  <a:pt x="874" y="94"/>
                </a:lnTo>
                <a:lnTo>
                  <a:pt x="878" y="100"/>
                </a:lnTo>
                <a:lnTo>
                  <a:pt x="880" y="105"/>
                </a:lnTo>
                <a:lnTo>
                  <a:pt x="883" y="111"/>
                </a:lnTo>
                <a:lnTo>
                  <a:pt x="885" y="118"/>
                </a:lnTo>
                <a:lnTo>
                  <a:pt x="886" y="124"/>
                </a:lnTo>
                <a:lnTo>
                  <a:pt x="886" y="131"/>
                </a:lnTo>
                <a:lnTo>
                  <a:pt x="857" y="131"/>
                </a:lnTo>
                <a:lnTo>
                  <a:pt x="855" y="124"/>
                </a:lnTo>
                <a:lnTo>
                  <a:pt x="854" y="118"/>
                </a:lnTo>
                <a:lnTo>
                  <a:pt x="850" y="111"/>
                </a:lnTo>
                <a:lnTo>
                  <a:pt x="847" y="108"/>
                </a:lnTo>
                <a:lnTo>
                  <a:pt x="841" y="104"/>
                </a:lnTo>
                <a:lnTo>
                  <a:pt x="836" y="102"/>
                </a:lnTo>
                <a:lnTo>
                  <a:pt x="829" y="100"/>
                </a:lnTo>
                <a:lnTo>
                  <a:pt x="822" y="100"/>
                </a:lnTo>
                <a:lnTo>
                  <a:pt x="817" y="100"/>
                </a:lnTo>
                <a:lnTo>
                  <a:pt x="811" y="102"/>
                </a:lnTo>
                <a:lnTo>
                  <a:pt x="806" y="104"/>
                </a:lnTo>
                <a:lnTo>
                  <a:pt x="800" y="108"/>
                </a:lnTo>
                <a:lnTo>
                  <a:pt x="795" y="113"/>
                </a:lnTo>
                <a:lnTo>
                  <a:pt x="791" y="118"/>
                </a:lnTo>
                <a:lnTo>
                  <a:pt x="790" y="125"/>
                </a:lnTo>
                <a:lnTo>
                  <a:pt x="789" y="132"/>
                </a:lnTo>
                <a:lnTo>
                  <a:pt x="789" y="134"/>
                </a:lnTo>
                <a:lnTo>
                  <a:pt x="789" y="135"/>
                </a:lnTo>
                <a:lnTo>
                  <a:pt x="790" y="137"/>
                </a:lnTo>
                <a:lnTo>
                  <a:pt x="790" y="139"/>
                </a:lnTo>
                <a:lnTo>
                  <a:pt x="791" y="141"/>
                </a:lnTo>
                <a:lnTo>
                  <a:pt x="791" y="142"/>
                </a:lnTo>
                <a:lnTo>
                  <a:pt x="791" y="144"/>
                </a:lnTo>
                <a:lnTo>
                  <a:pt x="794" y="149"/>
                </a:lnTo>
                <a:lnTo>
                  <a:pt x="799" y="153"/>
                </a:lnTo>
                <a:lnTo>
                  <a:pt x="803" y="158"/>
                </a:lnTo>
                <a:lnTo>
                  <a:pt x="812" y="162"/>
                </a:lnTo>
                <a:lnTo>
                  <a:pt x="821" y="166"/>
                </a:lnTo>
                <a:lnTo>
                  <a:pt x="831" y="170"/>
                </a:lnTo>
                <a:lnTo>
                  <a:pt x="839" y="173"/>
                </a:lnTo>
                <a:lnTo>
                  <a:pt x="848" y="177"/>
                </a:lnTo>
                <a:lnTo>
                  <a:pt x="857" y="181"/>
                </a:lnTo>
                <a:lnTo>
                  <a:pt x="865" y="186"/>
                </a:lnTo>
                <a:lnTo>
                  <a:pt x="873" y="191"/>
                </a:lnTo>
                <a:lnTo>
                  <a:pt x="879" y="197"/>
                </a:lnTo>
                <a:lnTo>
                  <a:pt x="885" y="204"/>
                </a:lnTo>
                <a:lnTo>
                  <a:pt x="889" y="214"/>
                </a:lnTo>
                <a:lnTo>
                  <a:pt x="890" y="224"/>
                </a:lnTo>
                <a:lnTo>
                  <a:pt x="891" y="236"/>
                </a:lnTo>
                <a:lnTo>
                  <a:pt x="891" y="239"/>
                </a:lnTo>
                <a:lnTo>
                  <a:pt x="891" y="241"/>
                </a:lnTo>
                <a:lnTo>
                  <a:pt x="891" y="245"/>
                </a:lnTo>
                <a:lnTo>
                  <a:pt x="890" y="249"/>
                </a:lnTo>
                <a:lnTo>
                  <a:pt x="889" y="259"/>
                </a:lnTo>
                <a:lnTo>
                  <a:pt x="885" y="267"/>
                </a:lnTo>
                <a:lnTo>
                  <a:pt x="881" y="276"/>
                </a:lnTo>
                <a:lnTo>
                  <a:pt x="876" y="283"/>
                </a:lnTo>
                <a:lnTo>
                  <a:pt x="870" y="289"/>
                </a:lnTo>
                <a:lnTo>
                  <a:pt x="864" y="294"/>
                </a:lnTo>
                <a:lnTo>
                  <a:pt x="858" y="299"/>
                </a:lnTo>
                <a:lnTo>
                  <a:pt x="850" y="302"/>
                </a:lnTo>
                <a:lnTo>
                  <a:pt x="843" y="304"/>
                </a:lnTo>
                <a:lnTo>
                  <a:pt x="836" y="307"/>
                </a:lnTo>
                <a:lnTo>
                  <a:pt x="828" y="308"/>
                </a:lnTo>
                <a:lnTo>
                  <a:pt x="821" y="308"/>
                </a:lnTo>
                <a:lnTo>
                  <a:pt x="811" y="307"/>
                </a:lnTo>
                <a:lnTo>
                  <a:pt x="802" y="306"/>
                </a:lnTo>
                <a:lnTo>
                  <a:pt x="794" y="303"/>
                </a:lnTo>
                <a:lnTo>
                  <a:pt x="785" y="299"/>
                </a:lnTo>
                <a:lnTo>
                  <a:pt x="778" y="294"/>
                </a:lnTo>
                <a:lnTo>
                  <a:pt x="771" y="288"/>
                </a:lnTo>
                <a:lnTo>
                  <a:pt x="765" y="282"/>
                </a:lnTo>
                <a:lnTo>
                  <a:pt x="760" y="275"/>
                </a:lnTo>
                <a:lnTo>
                  <a:pt x="756" y="266"/>
                </a:lnTo>
                <a:lnTo>
                  <a:pt x="754" y="257"/>
                </a:lnTo>
                <a:lnTo>
                  <a:pt x="752" y="249"/>
                </a:lnTo>
                <a:lnTo>
                  <a:pt x="752" y="239"/>
                </a:lnTo>
                <a:lnTo>
                  <a:pt x="781" y="238"/>
                </a:lnTo>
                <a:lnTo>
                  <a:pt x="782" y="247"/>
                </a:lnTo>
                <a:lnTo>
                  <a:pt x="785" y="256"/>
                </a:lnTo>
                <a:lnTo>
                  <a:pt x="789" y="263"/>
                </a:lnTo>
                <a:lnTo>
                  <a:pt x="795" y="270"/>
                </a:lnTo>
                <a:lnTo>
                  <a:pt x="801" y="276"/>
                </a:lnTo>
                <a:lnTo>
                  <a:pt x="808" y="280"/>
                </a:lnTo>
                <a:lnTo>
                  <a:pt x="816" y="282"/>
                </a:lnTo>
                <a:lnTo>
                  <a:pt x="823" y="283"/>
                </a:lnTo>
                <a:lnTo>
                  <a:pt x="831" y="282"/>
                </a:lnTo>
                <a:lnTo>
                  <a:pt x="838" y="280"/>
                </a:lnTo>
                <a:lnTo>
                  <a:pt x="844" y="276"/>
                </a:lnTo>
                <a:lnTo>
                  <a:pt x="850" y="271"/>
                </a:lnTo>
                <a:lnTo>
                  <a:pt x="857" y="265"/>
                </a:lnTo>
                <a:lnTo>
                  <a:pt x="860" y="259"/>
                </a:lnTo>
                <a:lnTo>
                  <a:pt x="862" y="251"/>
                </a:lnTo>
                <a:lnTo>
                  <a:pt x="863" y="242"/>
                </a:lnTo>
                <a:lnTo>
                  <a:pt x="862" y="236"/>
                </a:lnTo>
                <a:lnTo>
                  <a:pt x="860" y="229"/>
                </a:lnTo>
                <a:lnTo>
                  <a:pt x="857" y="223"/>
                </a:lnTo>
                <a:lnTo>
                  <a:pt x="853" y="217"/>
                </a:lnTo>
                <a:lnTo>
                  <a:pt x="848" y="212"/>
                </a:lnTo>
                <a:lnTo>
                  <a:pt x="842" y="207"/>
                </a:lnTo>
                <a:lnTo>
                  <a:pt x="834" y="203"/>
                </a:lnTo>
                <a:lnTo>
                  <a:pt x="826" y="200"/>
                </a:lnTo>
                <a:lnTo>
                  <a:pt x="820" y="198"/>
                </a:lnTo>
                <a:lnTo>
                  <a:pt x="813" y="197"/>
                </a:lnTo>
                <a:lnTo>
                  <a:pt x="807" y="194"/>
                </a:lnTo>
                <a:lnTo>
                  <a:pt x="802" y="192"/>
                </a:lnTo>
                <a:lnTo>
                  <a:pt x="796" y="189"/>
                </a:lnTo>
                <a:lnTo>
                  <a:pt x="791" y="187"/>
                </a:lnTo>
                <a:lnTo>
                  <a:pt x="786" y="184"/>
                </a:lnTo>
                <a:lnTo>
                  <a:pt x="781" y="181"/>
                </a:lnTo>
                <a:lnTo>
                  <a:pt x="773" y="173"/>
                </a:lnTo>
                <a:lnTo>
                  <a:pt x="766" y="165"/>
                </a:lnTo>
                <a:lnTo>
                  <a:pt x="763" y="155"/>
                </a:lnTo>
                <a:lnTo>
                  <a:pt x="760" y="144"/>
                </a:lnTo>
                <a:close/>
              </a:path>
            </a:pathLst>
          </a:custGeom>
          <a:solidFill>
            <a:srgbClr val="000000"/>
          </a:solidFill>
          <a:ln w="3175">
            <a:solidFill>
              <a:srgbClr val="FF0000"/>
            </a:solidFill>
            <a:round/>
            <a:headEnd/>
            <a:tailEnd/>
          </a:ln>
        </p:spPr>
        <p:txBody>
          <a:bodyPr lIns="82058" tIns="41029" rIns="82058" bIns="41029"/>
          <a:lstStyle/>
          <a:p>
            <a:endParaRPr lang="en-US"/>
          </a:p>
        </p:txBody>
      </p:sp>
      <p:sp>
        <p:nvSpPr>
          <p:cNvPr id="6158" name="Freeform 17"/>
          <p:cNvSpPr>
            <a:spLocks noEditPoints="1"/>
          </p:cNvSpPr>
          <p:nvPr/>
        </p:nvSpPr>
        <p:spPr bwMode="auto">
          <a:xfrm>
            <a:off x="6954694" y="2850497"/>
            <a:ext cx="1430193" cy="215713"/>
          </a:xfrm>
          <a:custGeom>
            <a:avLst/>
            <a:gdLst>
              <a:gd name="T0" fmla="*/ 163 w 1983"/>
              <a:gd name="T1" fmla="*/ 302 h 308"/>
              <a:gd name="T2" fmla="*/ 256 w 1983"/>
              <a:gd name="T3" fmla="*/ 93 h 308"/>
              <a:gd name="T4" fmla="*/ 335 w 1983"/>
              <a:gd name="T5" fmla="*/ 72 h 308"/>
              <a:gd name="T6" fmla="*/ 407 w 1983"/>
              <a:gd name="T7" fmla="*/ 106 h 308"/>
              <a:gd name="T8" fmla="*/ 394 w 1983"/>
              <a:gd name="T9" fmla="*/ 287 h 308"/>
              <a:gd name="T10" fmla="*/ 316 w 1983"/>
              <a:gd name="T11" fmla="*/ 307 h 308"/>
              <a:gd name="T12" fmla="*/ 238 w 1983"/>
              <a:gd name="T13" fmla="*/ 269 h 308"/>
              <a:gd name="T14" fmla="*/ 236 w 1983"/>
              <a:gd name="T15" fmla="*/ 177 h 308"/>
              <a:gd name="T16" fmla="*/ 279 w 1983"/>
              <a:gd name="T17" fmla="*/ 266 h 308"/>
              <a:gd name="T18" fmla="*/ 347 w 1983"/>
              <a:gd name="T19" fmla="*/ 277 h 308"/>
              <a:gd name="T20" fmla="*/ 416 w 1983"/>
              <a:gd name="T21" fmla="*/ 186 h 308"/>
              <a:gd name="T22" fmla="*/ 353 w 1983"/>
              <a:gd name="T23" fmla="*/ 104 h 308"/>
              <a:gd name="T24" fmla="*/ 256 w 1983"/>
              <a:gd name="T25" fmla="*/ 133 h 308"/>
              <a:gd name="T26" fmla="*/ 544 w 1983"/>
              <a:gd name="T27" fmla="*/ 260 h 308"/>
              <a:gd name="T28" fmla="*/ 629 w 1983"/>
              <a:gd name="T29" fmla="*/ 271 h 308"/>
              <a:gd name="T30" fmla="*/ 667 w 1983"/>
              <a:gd name="T31" fmla="*/ 302 h 308"/>
              <a:gd name="T32" fmla="*/ 598 w 1983"/>
              <a:gd name="T33" fmla="*/ 308 h 308"/>
              <a:gd name="T34" fmla="*/ 517 w 1983"/>
              <a:gd name="T35" fmla="*/ 275 h 308"/>
              <a:gd name="T36" fmla="*/ 760 w 1983"/>
              <a:gd name="T37" fmla="*/ 120 h 308"/>
              <a:gd name="T38" fmla="*/ 822 w 1983"/>
              <a:gd name="T39" fmla="*/ 77 h 308"/>
              <a:gd name="T40" fmla="*/ 907 w 1983"/>
              <a:gd name="T41" fmla="*/ 81 h 308"/>
              <a:gd name="T42" fmla="*/ 928 w 1983"/>
              <a:gd name="T43" fmla="*/ 134 h 308"/>
              <a:gd name="T44" fmla="*/ 847 w 1983"/>
              <a:gd name="T45" fmla="*/ 101 h 308"/>
              <a:gd name="T46" fmla="*/ 774 w 1983"/>
              <a:gd name="T47" fmla="*/ 156 h 308"/>
              <a:gd name="T48" fmla="*/ 816 w 1983"/>
              <a:gd name="T49" fmla="*/ 270 h 308"/>
              <a:gd name="T50" fmla="*/ 886 w 1983"/>
              <a:gd name="T51" fmla="*/ 275 h 308"/>
              <a:gd name="T52" fmla="*/ 925 w 1983"/>
              <a:gd name="T53" fmla="*/ 291 h 308"/>
              <a:gd name="T54" fmla="*/ 815 w 1983"/>
              <a:gd name="T55" fmla="*/ 301 h 308"/>
              <a:gd name="T56" fmla="*/ 748 w 1983"/>
              <a:gd name="T57" fmla="*/ 238 h 308"/>
              <a:gd name="T58" fmla="*/ 739 w 1983"/>
              <a:gd name="T59" fmla="*/ 190 h 308"/>
              <a:gd name="T60" fmla="*/ 1054 w 1983"/>
              <a:gd name="T61" fmla="*/ 93 h 308"/>
              <a:gd name="T62" fmla="*/ 1117 w 1983"/>
              <a:gd name="T63" fmla="*/ 71 h 308"/>
              <a:gd name="T64" fmla="*/ 1239 w 1983"/>
              <a:gd name="T65" fmla="*/ 302 h 308"/>
              <a:gd name="T66" fmla="*/ 1161 w 1983"/>
              <a:gd name="T67" fmla="*/ 302 h 308"/>
              <a:gd name="T68" fmla="*/ 1087 w 1983"/>
              <a:gd name="T69" fmla="*/ 303 h 308"/>
              <a:gd name="T70" fmla="*/ 1025 w 1983"/>
              <a:gd name="T71" fmla="*/ 259 h 308"/>
              <a:gd name="T72" fmla="*/ 1051 w 1983"/>
              <a:gd name="T73" fmla="*/ 244 h 308"/>
              <a:gd name="T74" fmla="*/ 1125 w 1983"/>
              <a:gd name="T75" fmla="*/ 280 h 308"/>
              <a:gd name="T76" fmla="*/ 1203 w 1983"/>
              <a:gd name="T77" fmla="*/ 224 h 308"/>
              <a:gd name="T78" fmla="*/ 1162 w 1983"/>
              <a:gd name="T79" fmla="*/ 112 h 308"/>
              <a:gd name="T80" fmla="*/ 1093 w 1983"/>
              <a:gd name="T81" fmla="*/ 106 h 308"/>
              <a:gd name="T82" fmla="*/ 1318 w 1983"/>
              <a:gd name="T83" fmla="*/ 302 h 308"/>
              <a:gd name="T84" fmla="*/ 1318 w 1983"/>
              <a:gd name="T85" fmla="*/ 302 h 308"/>
              <a:gd name="T86" fmla="*/ 1508 w 1983"/>
              <a:gd name="T87" fmla="*/ 175 h 308"/>
              <a:gd name="T88" fmla="*/ 1563 w 1983"/>
              <a:gd name="T89" fmla="*/ 88 h 308"/>
              <a:gd name="T90" fmla="*/ 1633 w 1983"/>
              <a:gd name="T91" fmla="*/ 71 h 308"/>
              <a:gd name="T92" fmla="*/ 1705 w 1983"/>
              <a:gd name="T93" fmla="*/ 108 h 308"/>
              <a:gd name="T94" fmla="*/ 1738 w 1983"/>
              <a:gd name="T95" fmla="*/ 185 h 308"/>
              <a:gd name="T96" fmla="*/ 1700 w 1983"/>
              <a:gd name="T97" fmla="*/ 277 h 308"/>
              <a:gd name="T98" fmla="*/ 1639 w 1983"/>
              <a:gd name="T99" fmla="*/ 307 h 308"/>
              <a:gd name="T100" fmla="*/ 1561 w 1983"/>
              <a:gd name="T101" fmla="*/ 291 h 308"/>
              <a:gd name="T102" fmla="*/ 1537 w 1983"/>
              <a:gd name="T103" fmla="*/ 187 h 308"/>
              <a:gd name="T104" fmla="*/ 1601 w 1983"/>
              <a:gd name="T105" fmla="*/ 276 h 308"/>
              <a:gd name="T106" fmla="*/ 1664 w 1983"/>
              <a:gd name="T107" fmla="*/ 270 h 308"/>
              <a:gd name="T108" fmla="*/ 1702 w 1983"/>
              <a:gd name="T109" fmla="*/ 155 h 308"/>
              <a:gd name="T110" fmla="*/ 1624 w 1983"/>
              <a:gd name="T111" fmla="*/ 101 h 308"/>
              <a:gd name="T112" fmla="*/ 1549 w 1983"/>
              <a:gd name="T113" fmla="*/ 143 h 308"/>
              <a:gd name="T114" fmla="*/ 1841 w 1983"/>
              <a:gd name="T115" fmla="*/ 81 h 308"/>
              <a:gd name="T116" fmla="*/ 1901 w 1983"/>
              <a:gd name="T117" fmla="*/ 72 h 308"/>
              <a:gd name="T118" fmla="*/ 1974 w 1983"/>
              <a:gd name="T119" fmla="*/ 130 h 308"/>
              <a:gd name="T120" fmla="*/ 1937 w 1983"/>
              <a:gd name="T121" fmla="*/ 127 h 308"/>
              <a:gd name="T122" fmla="*/ 1840 w 1983"/>
              <a:gd name="T123" fmla="*/ 113 h 3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83"/>
              <a:gd name="T187" fmla="*/ 0 h 308"/>
              <a:gd name="T188" fmla="*/ 1983 w 1983"/>
              <a:gd name="T189" fmla="*/ 308 h 3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83" h="308">
                <a:moveTo>
                  <a:pt x="0" y="302"/>
                </a:moveTo>
                <a:lnTo>
                  <a:pt x="0" y="0"/>
                </a:lnTo>
                <a:lnTo>
                  <a:pt x="163" y="0"/>
                </a:lnTo>
                <a:lnTo>
                  <a:pt x="163" y="26"/>
                </a:lnTo>
                <a:lnTo>
                  <a:pt x="28" y="26"/>
                </a:lnTo>
                <a:lnTo>
                  <a:pt x="28" y="135"/>
                </a:lnTo>
                <a:lnTo>
                  <a:pt x="159" y="135"/>
                </a:lnTo>
                <a:lnTo>
                  <a:pt x="159" y="161"/>
                </a:lnTo>
                <a:lnTo>
                  <a:pt x="28" y="161"/>
                </a:lnTo>
                <a:lnTo>
                  <a:pt x="28" y="277"/>
                </a:lnTo>
                <a:lnTo>
                  <a:pt x="163" y="277"/>
                </a:lnTo>
                <a:lnTo>
                  <a:pt x="163" y="302"/>
                </a:lnTo>
                <a:lnTo>
                  <a:pt x="0" y="302"/>
                </a:lnTo>
                <a:close/>
                <a:moveTo>
                  <a:pt x="206" y="180"/>
                </a:moveTo>
                <a:lnTo>
                  <a:pt x="209" y="165"/>
                </a:lnTo>
                <a:lnTo>
                  <a:pt x="212" y="150"/>
                </a:lnTo>
                <a:lnTo>
                  <a:pt x="219" y="136"/>
                </a:lnTo>
                <a:lnTo>
                  <a:pt x="226" y="123"/>
                </a:lnTo>
                <a:lnTo>
                  <a:pt x="231" y="117"/>
                </a:lnTo>
                <a:lnTo>
                  <a:pt x="235" y="112"/>
                </a:lnTo>
                <a:lnTo>
                  <a:pt x="240" y="107"/>
                </a:lnTo>
                <a:lnTo>
                  <a:pt x="246" y="102"/>
                </a:lnTo>
                <a:lnTo>
                  <a:pt x="251" y="97"/>
                </a:lnTo>
                <a:lnTo>
                  <a:pt x="256" y="93"/>
                </a:lnTo>
                <a:lnTo>
                  <a:pt x="262" y="89"/>
                </a:lnTo>
                <a:lnTo>
                  <a:pt x="268" y="86"/>
                </a:lnTo>
                <a:lnTo>
                  <a:pt x="274" y="83"/>
                </a:lnTo>
                <a:lnTo>
                  <a:pt x="282" y="80"/>
                </a:lnTo>
                <a:lnTo>
                  <a:pt x="288" y="77"/>
                </a:lnTo>
                <a:lnTo>
                  <a:pt x="294" y="76"/>
                </a:lnTo>
                <a:lnTo>
                  <a:pt x="300" y="73"/>
                </a:lnTo>
                <a:lnTo>
                  <a:pt x="308" y="72"/>
                </a:lnTo>
                <a:lnTo>
                  <a:pt x="314" y="72"/>
                </a:lnTo>
                <a:lnTo>
                  <a:pt x="321" y="71"/>
                </a:lnTo>
                <a:lnTo>
                  <a:pt x="329" y="71"/>
                </a:lnTo>
                <a:lnTo>
                  <a:pt x="335" y="72"/>
                </a:lnTo>
                <a:lnTo>
                  <a:pt x="342" y="72"/>
                </a:lnTo>
                <a:lnTo>
                  <a:pt x="348" y="73"/>
                </a:lnTo>
                <a:lnTo>
                  <a:pt x="356" y="76"/>
                </a:lnTo>
                <a:lnTo>
                  <a:pt x="362" y="77"/>
                </a:lnTo>
                <a:lnTo>
                  <a:pt x="368" y="80"/>
                </a:lnTo>
                <a:lnTo>
                  <a:pt x="374" y="82"/>
                </a:lnTo>
                <a:lnTo>
                  <a:pt x="381" y="85"/>
                </a:lnTo>
                <a:lnTo>
                  <a:pt x="387" y="88"/>
                </a:lnTo>
                <a:lnTo>
                  <a:pt x="392" y="92"/>
                </a:lnTo>
                <a:lnTo>
                  <a:pt x="398" y="96"/>
                </a:lnTo>
                <a:lnTo>
                  <a:pt x="403" y="101"/>
                </a:lnTo>
                <a:lnTo>
                  <a:pt x="407" y="106"/>
                </a:lnTo>
                <a:lnTo>
                  <a:pt x="411" y="110"/>
                </a:lnTo>
                <a:lnTo>
                  <a:pt x="415" y="115"/>
                </a:lnTo>
                <a:lnTo>
                  <a:pt x="415" y="0"/>
                </a:lnTo>
                <a:lnTo>
                  <a:pt x="445" y="0"/>
                </a:lnTo>
                <a:lnTo>
                  <a:pt x="445" y="302"/>
                </a:lnTo>
                <a:lnTo>
                  <a:pt x="416" y="302"/>
                </a:lnTo>
                <a:lnTo>
                  <a:pt x="416" y="261"/>
                </a:lnTo>
                <a:lnTo>
                  <a:pt x="413" y="267"/>
                </a:lnTo>
                <a:lnTo>
                  <a:pt x="408" y="272"/>
                </a:lnTo>
                <a:lnTo>
                  <a:pt x="404" y="277"/>
                </a:lnTo>
                <a:lnTo>
                  <a:pt x="399" y="282"/>
                </a:lnTo>
                <a:lnTo>
                  <a:pt x="394" y="287"/>
                </a:lnTo>
                <a:lnTo>
                  <a:pt x="389" y="291"/>
                </a:lnTo>
                <a:lnTo>
                  <a:pt x="383" y="295"/>
                </a:lnTo>
                <a:lnTo>
                  <a:pt x="378" y="297"/>
                </a:lnTo>
                <a:lnTo>
                  <a:pt x="372" y="300"/>
                </a:lnTo>
                <a:lnTo>
                  <a:pt x="366" y="302"/>
                </a:lnTo>
                <a:lnTo>
                  <a:pt x="360" y="303"/>
                </a:lnTo>
                <a:lnTo>
                  <a:pt x="353" y="306"/>
                </a:lnTo>
                <a:lnTo>
                  <a:pt x="346" y="307"/>
                </a:lnTo>
                <a:lnTo>
                  <a:pt x="339" y="307"/>
                </a:lnTo>
                <a:lnTo>
                  <a:pt x="331" y="308"/>
                </a:lnTo>
                <a:lnTo>
                  <a:pt x="324" y="308"/>
                </a:lnTo>
                <a:lnTo>
                  <a:pt x="316" y="307"/>
                </a:lnTo>
                <a:lnTo>
                  <a:pt x="310" y="307"/>
                </a:lnTo>
                <a:lnTo>
                  <a:pt x="303" y="306"/>
                </a:lnTo>
                <a:lnTo>
                  <a:pt x="296" y="303"/>
                </a:lnTo>
                <a:lnTo>
                  <a:pt x="289" y="301"/>
                </a:lnTo>
                <a:lnTo>
                  <a:pt x="282" y="298"/>
                </a:lnTo>
                <a:lnTo>
                  <a:pt x="275" y="296"/>
                </a:lnTo>
                <a:lnTo>
                  <a:pt x="268" y="292"/>
                </a:lnTo>
                <a:lnTo>
                  <a:pt x="262" y="289"/>
                </a:lnTo>
                <a:lnTo>
                  <a:pt x="256" y="284"/>
                </a:lnTo>
                <a:lnTo>
                  <a:pt x="249" y="280"/>
                </a:lnTo>
                <a:lnTo>
                  <a:pt x="243" y="275"/>
                </a:lnTo>
                <a:lnTo>
                  <a:pt x="238" y="269"/>
                </a:lnTo>
                <a:lnTo>
                  <a:pt x="232" y="264"/>
                </a:lnTo>
                <a:lnTo>
                  <a:pt x="228" y="256"/>
                </a:lnTo>
                <a:lnTo>
                  <a:pt x="224" y="250"/>
                </a:lnTo>
                <a:lnTo>
                  <a:pt x="216" y="237"/>
                </a:lnTo>
                <a:lnTo>
                  <a:pt x="211" y="222"/>
                </a:lnTo>
                <a:lnTo>
                  <a:pt x="207" y="206"/>
                </a:lnTo>
                <a:lnTo>
                  <a:pt x="206" y="190"/>
                </a:lnTo>
                <a:lnTo>
                  <a:pt x="206" y="186"/>
                </a:lnTo>
                <a:lnTo>
                  <a:pt x="206" y="183"/>
                </a:lnTo>
                <a:lnTo>
                  <a:pt x="206" y="182"/>
                </a:lnTo>
                <a:lnTo>
                  <a:pt x="206" y="180"/>
                </a:lnTo>
                <a:close/>
                <a:moveTo>
                  <a:pt x="236" y="177"/>
                </a:moveTo>
                <a:lnTo>
                  <a:pt x="236" y="180"/>
                </a:lnTo>
                <a:lnTo>
                  <a:pt x="236" y="182"/>
                </a:lnTo>
                <a:lnTo>
                  <a:pt x="236" y="186"/>
                </a:lnTo>
                <a:lnTo>
                  <a:pt x="236" y="190"/>
                </a:lnTo>
                <a:lnTo>
                  <a:pt x="237" y="201"/>
                </a:lnTo>
                <a:lnTo>
                  <a:pt x="238" y="212"/>
                </a:lnTo>
                <a:lnTo>
                  <a:pt x="242" y="223"/>
                </a:lnTo>
                <a:lnTo>
                  <a:pt x="247" y="233"/>
                </a:lnTo>
                <a:lnTo>
                  <a:pt x="253" y="243"/>
                </a:lnTo>
                <a:lnTo>
                  <a:pt x="261" y="251"/>
                </a:lnTo>
                <a:lnTo>
                  <a:pt x="269" y="260"/>
                </a:lnTo>
                <a:lnTo>
                  <a:pt x="279" y="266"/>
                </a:lnTo>
                <a:lnTo>
                  <a:pt x="284" y="269"/>
                </a:lnTo>
                <a:lnTo>
                  <a:pt x="290" y="272"/>
                </a:lnTo>
                <a:lnTo>
                  <a:pt x="295" y="275"/>
                </a:lnTo>
                <a:lnTo>
                  <a:pt x="301" y="276"/>
                </a:lnTo>
                <a:lnTo>
                  <a:pt x="306" y="277"/>
                </a:lnTo>
                <a:lnTo>
                  <a:pt x="313" y="279"/>
                </a:lnTo>
                <a:lnTo>
                  <a:pt x="319" y="280"/>
                </a:lnTo>
                <a:lnTo>
                  <a:pt x="325" y="280"/>
                </a:lnTo>
                <a:lnTo>
                  <a:pt x="330" y="280"/>
                </a:lnTo>
                <a:lnTo>
                  <a:pt x="336" y="279"/>
                </a:lnTo>
                <a:lnTo>
                  <a:pt x="341" y="279"/>
                </a:lnTo>
                <a:lnTo>
                  <a:pt x="347" y="277"/>
                </a:lnTo>
                <a:lnTo>
                  <a:pt x="352" y="275"/>
                </a:lnTo>
                <a:lnTo>
                  <a:pt x="358" y="274"/>
                </a:lnTo>
                <a:lnTo>
                  <a:pt x="363" y="271"/>
                </a:lnTo>
                <a:lnTo>
                  <a:pt x="368" y="269"/>
                </a:lnTo>
                <a:lnTo>
                  <a:pt x="378" y="263"/>
                </a:lnTo>
                <a:lnTo>
                  <a:pt x="388" y="255"/>
                </a:lnTo>
                <a:lnTo>
                  <a:pt x="397" y="246"/>
                </a:lnTo>
                <a:lnTo>
                  <a:pt x="404" y="237"/>
                </a:lnTo>
                <a:lnTo>
                  <a:pt x="410" y="225"/>
                </a:lnTo>
                <a:lnTo>
                  <a:pt x="414" y="213"/>
                </a:lnTo>
                <a:lnTo>
                  <a:pt x="415" y="199"/>
                </a:lnTo>
                <a:lnTo>
                  <a:pt x="416" y="186"/>
                </a:lnTo>
                <a:lnTo>
                  <a:pt x="416" y="178"/>
                </a:lnTo>
                <a:lnTo>
                  <a:pt x="414" y="170"/>
                </a:lnTo>
                <a:lnTo>
                  <a:pt x="411" y="160"/>
                </a:lnTo>
                <a:lnTo>
                  <a:pt x="408" y="150"/>
                </a:lnTo>
                <a:lnTo>
                  <a:pt x="403" y="140"/>
                </a:lnTo>
                <a:lnTo>
                  <a:pt x="395" y="131"/>
                </a:lnTo>
                <a:lnTo>
                  <a:pt x="387" y="123"/>
                </a:lnTo>
                <a:lnTo>
                  <a:pt x="377" y="115"/>
                </a:lnTo>
                <a:lnTo>
                  <a:pt x="372" y="112"/>
                </a:lnTo>
                <a:lnTo>
                  <a:pt x="366" y="109"/>
                </a:lnTo>
                <a:lnTo>
                  <a:pt x="360" y="107"/>
                </a:lnTo>
                <a:lnTo>
                  <a:pt x="353" y="104"/>
                </a:lnTo>
                <a:lnTo>
                  <a:pt x="347" y="103"/>
                </a:lnTo>
                <a:lnTo>
                  <a:pt x="340" y="102"/>
                </a:lnTo>
                <a:lnTo>
                  <a:pt x="332" y="101"/>
                </a:lnTo>
                <a:lnTo>
                  <a:pt x="325" y="101"/>
                </a:lnTo>
                <a:lnTo>
                  <a:pt x="316" y="101"/>
                </a:lnTo>
                <a:lnTo>
                  <a:pt x="308" y="102"/>
                </a:lnTo>
                <a:lnTo>
                  <a:pt x="298" y="104"/>
                </a:lnTo>
                <a:lnTo>
                  <a:pt x="289" y="108"/>
                </a:lnTo>
                <a:lnTo>
                  <a:pt x="280" y="113"/>
                </a:lnTo>
                <a:lnTo>
                  <a:pt x="272" y="118"/>
                </a:lnTo>
                <a:lnTo>
                  <a:pt x="263" y="125"/>
                </a:lnTo>
                <a:lnTo>
                  <a:pt x="256" y="133"/>
                </a:lnTo>
                <a:lnTo>
                  <a:pt x="249" y="141"/>
                </a:lnTo>
                <a:lnTo>
                  <a:pt x="243" y="153"/>
                </a:lnTo>
                <a:lnTo>
                  <a:pt x="240" y="164"/>
                </a:lnTo>
                <a:lnTo>
                  <a:pt x="236" y="177"/>
                </a:lnTo>
                <a:close/>
                <a:moveTo>
                  <a:pt x="494" y="212"/>
                </a:moveTo>
                <a:lnTo>
                  <a:pt x="494" y="77"/>
                </a:lnTo>
                <a:lnTo>
                  <a:pt x="524" y="77"/>
                </a:lnTo>
                <a:lnTo>
                  <a:pt x="524" y="207"/>
                </a:lnTo>
                <a:lnTo>
                  <a:pt x="525" y="223"/>
                </a:lnTo>
                <a:lnTo>
                  <a:pt x="529" y="238"/>
                </a:lnTo>
                <a:lnTo>
                  <a:pt x="535" y="250"/>
                </a:lnTo>
                <a:lnTo>
                  <a:pt x="544" y="260"/>
                </a:lnTo>
                <a:lnTo>
                  <a:pt x="549" y="265"/>
                </a:lnTo>
                <a:lnTo>
                  <a:pt x="555" y="269"/>
                </a:lnTo>
                <a:lnTo>
                  <a:pt x="561" y="272"/>
                </a:lnTo>
                <a:lnTo>
                  <a:pt x="567" y="275"/>
                </a:lnTo>
                <a:lnTo>
                  <a:pt x="573" y="277"/>
                </a:lnTo>
                <a:lnTo>
                  <a:pt x="580" y="279"/>
                </a:lnTo>
                <a:lnTo>
                  <a:pt x="586" y="280"/>
                </a:lnTo>
                <a:lnTo>
                  <a:pt x="593" y="280"/>
                </a:lnTo>
                <a:lnTo>
                  <a:pt x="602" y="279"/>
                </a:lnTo>
                <a:lnTo>
                  <a:pt x="612" y="277"/>
                </a:lnTo>
                <a:lnTo>
                  <a:pt x="620" y="275"/>
                </a:lnTo>
                <a:lnTo>
                  <a:pt x="629" y="271"/>
                </a:lnTo>
                <a:lnTo>
                  <a:pt x="636" y="266"/>
                </a:lnTo>
                <a:lnTo>
                  <a:pt x="644" y="259"/>
                </a:lnTo>
                <a:lnTo>
                  <a:pt x="650" y="253"/>
                </a:lnTo>
                <a:lnTo>
                  <a:pt x="655" y="244"/>
                </a:lnTo>
                <a:lnTo>
                  <a:pt x="659" y="234"/>
                </a:lnTo>
                <a:lnTo>
                  <a:pt x="662" y="224"/>
                </a:lnTo>
                <a:lnTo>
                  <a:pt x="664" y="213"/>
                </a:lnTo>
                <a:lnTo>
                  <a:pt x="665" y="201"/>
                </a:lnTo>
                <a:lnTo>
                  <a:pt x="665" y="77"/>
                </a:lnTo>
                <a:lnTo>
                  <a:pt x="695" y="77"/>
                </a:lnTo>
                <a:lnTo>
                  <a:pt x="695" y="302"/>
                </a:lnTo>
                <a:lnTo>
                  <a:pt x="667" y="302"/>
                </a:lnTo>
                <a:lnTo>
                  <a:pt x="667" y="267"/>
                </a:lnTo>
                <a:lnTo>
                  <a:pt x="662" y="277"/>
                </a:lnTo>
                <a:lnTo>
                  <a:pt x="655" y="285"/>
                </a:lnTo>
                <a:lnTo>
                  <a:pt x="646" y="292"/>
                </a:lnTo>
                <a:lnTo>
                  <a:pt x="638" y="298"/>
                </a:lnTo>
                <a:lnTo>
                  <a:pt x="633" y="301"/>
                </a:lnTo>
                <a:lnTo>
                  <a:pt x="628" y="302"/>
                </a:lnTo>
                <a:lnTo>
                  <a:pt x="622" y="305"/>
                </a:lnTo>
                <a:lnTo>
                  <a:pt x="617" y="306"/>
                </a:lnTo>
                <a:lnTo>
                  <a:pt x="611" y="307"/>
                </a:lnTo>
                <a:lnTo>
                  <a:pt x="604" y="307"/>
                </a:lnTo>
                <a:lnTo>
                  <a:pt x="598" y="308"/>
                </a:lnTo>
                <a:lnTo>
                  <a:pt x="592" y="308"/>
                </a:lnTo>
                <a:lnTo>
                  <a:pt x="586" y="308"/>
                </a:lnTo>
                <a:lnTo>
                  <a:pt x="580" y="307"/>
                </a:lnTo>
                <a:lnTo>
                  <a:pt x="573" y="307"/>
                </a:lnTo>
                <a:lnTo>
                  <a:pt x="568" y="306"/>
                </a:lnTo>
                <a:lnTo>
                  <a:pt x="562" y="305"/>
                </a:lnTo>
                <a:lnTo>
                  <a:pt x="556" y="302"/>
                </a:lnTo>
                <a:lnTo>
                  <a:pt x="551" y="301"/>
                </a:lnTo>
                <a:lnTo>
                  <a:pt x="545" y="298"/>
                </a:lnTo>
                <a:lnTo>
                  <a:pt x="534" y="292"/>
                </a:lnTo>
                <a:lnTo>
                  <a:pt x="525" y="285"/>
                </a:lnTo>
                <a:lnTo>
                  <a:pt x="517" y="275"/>
                </a:lnTo>
                <a:lnTo>
                  <a:pt x="509" y="265"/>
                </a:lnTo>
                <a:lnTo>
                  <a:pt x="503" y="254"/>
                </a:lnTo>
                <a:lnTo>
                  <a:pt x="498" y="240"/>
                </a:lnTo>
                <a:lnTo>
                  <a:pt x="496" y="227"/>
                </a:lnTo>
                <a:lnTo>
                  <a:pt x="494" y="212"/>
                </a:lnTo>
                <a:close/>
                <a:moveTo>
                  <a:pt x="739" y="190"/>
                </a:moveTo>
                <a:lnTo>
                  <a:pt x="740" y="177"/>
                </a:lnTo>
                <a:lnTo>
                  <a:pt x="742" y="164"/>
                </a:lnTo>
                <a:lnTo>
                  <a:pt x="745" y="153"/>
                </a:lnTo>
                <a:lnTo>
                  <a:pt x="749" y="141"/>
                </a:lnTo>
                <a:lnTo>
                  <a:pt x="754" y="130"/>
                </a:lnTo>
                <a:lnTo>
                  <a:pt x="760" y="120"/>
                </a:lnTo>
                <a:lnTo>
                  <a:pt x="768" y="112"/>
                </a:lnTo>
                <a:lnTo>
                  <a:pt x="775" y="104"/>
                </a:lnTo>
                <a:lnTo>
                  <a:pt x="779" y="101"/>
                </a:lnTo>
                <a:lnTo>
                  <a:pt x="784" y="97"/>
                </a:lnTo>
                <a:lnTo>
                  <a:pt x="789" y="93"/>
                </a:lnTo>
                <a:lnTo>
                  <a:pt x="792" y="91"/>
                </a:lnTo>
                <a:lnTo>
                  <a:pt x="797" y="87"/>
                </a:lnTo>
                <a:lnTo>
                  <a:pt x="802" y="85"/>
                </a:lnTo>
                <a:lnTo>
                  <a:pt x="807" y="83"/>
                </a:lnTo>
                <a:lnTo>
                  <a:pt x="812" y="81"/>
                </a:lnTo>
                <a:lnTo>
                  <a:pt x="817" y="78"/>
                </a:lnTo>
                <a:lnTo>
                  <a:pt x="822" y="77"/>
                </a:lnTo>
                <a:lnTo>
                  <a:pt x="827" y="76"/>
                </a:lnTo>
                <a:lnTo>
                  <a:pt x="833" y="73"/>
                </a:lnTo>
                <a:lnTo>
                  <a:pt x="838" y="73"/>
                </a:lnTo>
                <a:lnTo>
                  <a:pt x="843" y="72"/>
                </a:lnTo>
                <a:lnTo>
                  <a:pt x="849" y="71"/>
                </a:lnTo>
                <a:lnTo>
                  <a:pt x="854" y="71"/>
                </a:lnTo>
                <a:lnTo>
                  <a:pt x="863" y="71"/>
                </a:lnTo>
                <a:lnTo>
                  <a:pt x="873" y="72"/>
                </a:lnTo>
                <a:lnTo>
                  <a:pt x="881" y="73"/>
                </a:lnTo>
                <a:lnTo>
                  <a:pt x="890" y="76"/>
                </a:lnTo>
                <a:lnTo>
                  <a:pt x="899" y="78"/>
                </a:lnTo>
                <a:lnTo>
                  <a:pt x="907" y="81"/>
                </a:lnTo>
                <a:lnTo>
                  <a:pt x="916" y="85"/>
                </a:lnTo>
                <a:lnTo>
                  <a:pt x="923" y="89"/>
                </a:lnTo>
                <a:lnTo>
                  <a:pt x="931" y="94"/>
                </a:lnTo>
                <a:lnTo>
                  <a:pt x="938" y="99"/>
                </a:lnTo>
                <a:lnTo>
                  <a:pt x="946" y="106"/>
                </a:lnTo>
                <a:lnTo>
                  <a:pt x="952" y="112"/>
                </a:lnTo>
                <a:lnTo>
                  <a:pt x="957" y="119"/>
                </a:lnTo>
                <a:lnTo>
                  <a:pt x="962" y="127"/>
                </a:lnTo>
                <a:lnTo>
                  <a:pt x="967" y="135"/>
                </a:lnTo>
                <a:lnTo>
                  <a:pt x="970" y="144"/>
                </a:lnTo>
                <a:lnTo>
                  <a:pt x="936" y="144"/>
                </a:lnTo>
                <a:lnTo>
                  <a:pt x="928" y="134"/>
                </a:lnTo>
                <a:lnTo>
                  <a:pt x="921" y="125"/>
                </a:lnTo>
                <a:lnTo>
                  <a:pt x="912" y="118"/>
                </a:lnTo>
                <a:lnTo>
                  <a:pt x="902" y="112"/>
                </a:lnTo>
                <a:lnTo>
                  <a:pt x="896" y="109"/>
                </a:lnTo>
                <a:lnTo>
                  <a:pt x="891" y="107"/>
                </a:lnTo>
                <a:lnTo>
                  <a:pt x="885" y="106"/>
                </a:lnTo>
                <a:lnTo>
                  <a:pt x="879" y="103"/>
                </a:lnTo>
                <a:lnTo>
                  <a:pt x="873" y="102"/>
                </a:lnTo>
                <a:lnTo>
                  <a:pt x="866" y="102"/>
                </a:lnTo>
                <a:lnTo>
                  <a:pt x="860" y="101"/>
                </a:lnTo>
                <a:lnTo>
                  <a:pt x="853" y="101"/>
                </a:lnTo>
                <a:lnTo>
                  <a:pt x="847" y="101"/>
                </a:lnTo>
                <a:lnTo>
                  <a:pt x="840" y="102"/>
                </a:lnTo>
                <a:lnTo>
                  <a:pt x="834" y="103"/>
                </a:lnTo>
                <a:lnTo>
                  <a:pt x="828" y="104"/>
                </a:lnTo>
                <a:lnTo>
                  <a:pt x="823" y="106"/>
                </a:lnTo>
                <a:lnTo>
                  <a:pt x="817" y="108"/>
                </a:lnTo>
                <a:lnTo>
                  <a:pt x="812" y="112"/>
                </a:lnTo>
                <a:lnTo>
                  <a:pt x="807" y="114"/>
                </a:lnTo>
                <a:lnTo>
                  <a:pt x="798" y="122"/>
                </a:lnTo>
                <a:lnTo>
                  <a:pt x="791" y="129"/>
                </a:lnTo>
                <a:lnTo>
                  <a:pt x="784" y="138"/>
                </a:lnTo>
                <a:lnTo>
                  <a:pt x="777" y="146"/>
                </a:lnTo>
                <a:lnTo>
                  <a:pt x="774" y="156"/>
                </a:lnTo>
                <a:lnTo>
                  <a:pt x="770" y="167"/>
                </a:lnTo>
                <a:lnTo>
                  <a:pt x="769" y="178"/>
                </a:lnTo>
                <a:lnTo>
                  <a:pt x="768" y="190"/>
                </a:lnTo>
                <a:lnTo>
                  <a:pt x="769" y="202"/>
                </a:lnTo>
                <a:lnTo>
                  <a:pt x="770" y="213"/>
                </a:lnTo>
                <a:lnTo>
                  <a:pt x="774" y="224"/>
                </a:lnTo>
                <a:lnTo>
                  <a:pt x="779" y="234"/>
                </a:lnTo>
                <a:lnTo>
                  <a:pt x="785" y="244"/>
                </a:lnTo>
                <a:lnTo>
                  <a:pt x="792" y="253"/>
                </a:lnTo>
                <a:lnTo>
                  <a:pt x="801" y="260"/>
                </a:lnTo>
                <a:lnTo>
                  <a:pt x="811" y="267"/>
                </a:lnTo>
                <a:lnTo>
                  <a:pt x="816" y="270"/>
                </a:lnTo>
                <a:lnTo>
                  <a:pt x="821" y="272"/>
                </a:lnTo>
                <a:lnTo>
                  <a:pt x="827" y="275"/>
                </a:lnTo>
                <a:lnTo>
                  <a:pt x="832" y="276"/>
                </a:lnTo>
                <a:lnTo>
                  <a:pt x="838" y="277"/>
                </a:lnTo>
                <a:lnTo>
                  <a:pt x="843" y="279"/>
                </a:lnTo>
                <a:lnTo>
                  <a:pt x="849" y="280"/>
                </a:lnTo>
                <a:lnTo>
                  <a:pt x="855" y="280"/>
                </a:lnTo>
                <a:lnTo>
                  <a:pt x="862" y="280"/>
                </a:lnTo>
                <a:lnTo>
                  <a:pt x="869" y="279"/>
                </a:lnTo>
                <a:lnTo>
                  <a:pt x="875" y="279"/>
                </a:lnTo>
                <a:lnTo>
                  <a:pt x="881" y="277"/>
                </a:lnTo>
                <a:lnTo>
                  <a:pt x="886" y="275"/>
                </a:lnTo>
                <a:lnTo>
                  <a:pt x="892" y="274"/>
                </a:lnTo>
                <a:lnTo>
                  <a:pt x="897" y="271"/>
                </a:lnTo>
                <a:lnTo>
                  <a:pt x="904" y="269"/>
                </a:lnTo>
                <a:lnTo>
                  <a:pt x="913" y="263"/>
                </a:lnTo>
                <a:lnTo>
                  <a:pt x="922" y="255"/>
                </a:lnTo>
                <a:lnTo>
                  <a:pt x="930" y="246"/>
                </a:lnTo>
                <a:lnTo>
                  <a:pt x="937" y="238"/>
                </a:lnTo>
                <a:lnTo>
                  <a:pt x="970" y="238"/>
                </a:lnTo>
                <a:lnTo>
                  <a:pt x="960" y="254"/>
                </a:lnTo>
                <a:lnTo>
                  <a:pt x="949" y="269"/>
                </a:lnTo>
                <a:lnTo>
                  <a:pt x="937" y="281"/>
                </a:lnTo>
                <a:lnTo>
                  <a:pt x="925" y="291"/>
                </a:lnTo>
                <a:lnTo>
                  <a:pt x="910" y="298"/>
                </a:lnTo>
                <a:lnTo>
                  <a:pt x="894" y="303"/>
                </a:lnTo>
                <a:lnTo>
                  <a:pt x="878" y="307"/>
                </a:lnTo>
                <a:lnTo>
                  <a:pt x="859" y="308"/>
                </a:lnTo>
                <a:lnTo>
                  <a:pt x="854" y="308"/>
                </a:lnTo>
                <a:lnTo>
                  <a:pt x="848" y="307"/>
                </a:lnTo>
                <a:lnTo>
                  <a:pt x="843" y="307"/>
                </a:lnTo>
                <a:lnTo>
                  <a:pt x="837" y="306"/>
                </a:lnTo>
                <a:lnTo>
                  <a:pt x="832" y="305"/>
                </a:lnTo>
                <a:lnTo>
                  <a:pt x="826" y="303"/>
                </a:lnTo>
                <a:lnTo>
                  <a:pt x="821" y="302"/>
                </a:lnTo>
                <a:lnTo>
                  <a:pt x="815" y="301"/>
                </a:lnTo>
                <a:lnTo>
                  <a:pt x="810" y="298"/>
                </a:lnTo>
                <a:lnTo>
                  <a:pt x="803" y="296"/>
                </a:lnTo>
                <a:lnTo>
                  <a:pt x="798" y="293"/>
                </a:lnTo>
                <a:lnTo>
                  <a:pt x="794" y="290"/>
                </a:lnTo>
                <a:lnTo>
                  <a:pt x="790" y="287"/>
                </a:lnTo>
                <a:lnTo>
                  <a:pt x="785" y="284"/>
                </a:lnTo>
                <a:lnTo>
                  <a:pt x="780" y="280"/>
                </a:lnTo>
                <a:lnTo>
                  <a:pt x="776" y="276"/>
                </a:lnTo>
                <a:lnTo>
                  <a:pt x="768" y="267"/>
                </a:lnTo>
                <a:lnTo>
                  <a:pt x="760" y="259"/>
                </a:lnTo>
                <a:lnTo>
                  <a:pt x="754" y="249"/>
                </a:lnTo>
                <a:lnTo>
                  <a:pt x="748" y="238"/>
                </a:lnTo>
                <a:lnTo>
                  <a:pt x="744" y="227"/>
                </a:lnTo>
                <a:lnTo>
                  <a:pt x="740" y="216"/>
                </a:lnTo>
                <a:lnTo>
                  <a:pt x="739" y="203"/>
                </a:lnTo>
                <a:lnTo>
                  <a:pt x="738" y="191"/>
                </a:lnTo>
                <a:lnTo>
                  <a:pt x="739" y="191"/>
                </a:lnTo>
                <a:lnTo>
                  <a:pt x="739" y="190"/>
                </a:lnTo>
                <a:close/>
                <a:moveTo>
                  <a:pt x="1004" y="192"/>
                </a:moveTo>
                <a:lnTo>
                  <a:pt x="1005" y="178"/>
                </a:lnTo>
                <a:lnTo>
                  <a:pt x="1006" y="166"/>
                </a:lnTo>
                <a:lnTo>
                  <a:pt x="1010" y="154"/>
                </a:lnTo>
                <a:lnTo>
                  <a:pt x="1014" y="143"/>
                </a:lnTo>
                <a:lnTo>
                  <a:pt x="1020" y="131"/>
                </a:lnTo>
                <a:lnTo>
                  <a:pt x="1026" y="122"/>
                </a:lnTo>
                <a:lnTo>
                  <a:pt x="1033" y="113"/>
                </a:lnTo>
                <a:lnTo>
                  <a:pt x="1041" y="104"/>
                </a:lnTo>
                <a:lnTo>
                  <a:pt x="1045" y="101"/>
                </a:lnTo>
                <a:lnTo>
                  <a:pt x="1049" y="97"/>
                </a:lnTo>
                <a:lnTo>
                  <a:pt x="1054" y="93"/>
                </a:lnTo>
                <a:lnTo>
                  <a:pt x="1059" y="89"/>
                </a:lnTo>
                <a:lnTo>
                  <a:pt x="1064" y="87"/>
                </a:lnTo>
                <a:lnTo>
                  <a:pt x="1069" y="85"/>
                </a:lnTo>
                <a:lnTo>
                  <a:pt x="1074" y="82"/>
                </a:lnTo>
                <a:lnTo>
                  <a:pt x="1079" y="80"/>
                </a:lnTo>
                <a:lnTo>
                  <a:pt x="1084" y="77"/>
                </a:lnTo>
                <a:lnTo>
                  <a:pt x="1090" y="76"/>
                </a:lnTo>
                <a:lnTo>
                  <a:pt x="1095" y="75"/>
                </a:lnTo>
                <a:lnTo>
                  <a:pt x="1101" y="73"/>
                </a:lnTo>
                <a:lnTo>
                  <a:pt x="1106" y="72"/>
                </a:lnTo>
                <a:lnTo>
                  <a:pt x="1111" y="71"/>
                </a:lnTo>
                <a:lnTo>
                  <a:pt x="1117" y="71"/>
                </a:lnTo>
                <a:lnTo>
                  <a:pt x="1122" y="71"/>
                </a:lnTo>
                <a:lnTo>
                  <a:pt x="1137" y="72"/>
                </a:lnTo>
                <a:lnTo>
                  <a:pt x="1151" y="75"/>
                </a:lnTo>
                <a:lnTo>
                  <a:pt x="1163" y="78"/>
                </a:lnTo>
                <a:lnTo>
                  <a:pt x="1174" y="83"/>
                </a:lnTo>
                <a:lnTo>
                  <a:pt x="1185" y="91"/>
                </a:lnTo>
                <a:lnTo>
                  <a:pt x="1194" y="98"/>
                </a:lnTo>
                <a:lnTo>
                  <a:pt x="1203" y="108"/>
                </a:lnTo>
                <a:lnTo>
                  <a:pt x="1210" y="119"/>
                </a:lnTo>
                <a:lnTo>
                  <a:pt x="1210" y="77"/>
                </a:lnTo>
                <a:lnTo>
                  <a:pt x="1239" y="77"/>
                </a:lnTo>
                <a:lnTo>
                  <a:pt x="1239" y="302"/>
                </a:lnTo>
                <a:lnTo>
                  <a:pt x="1210" y="302"/>
                </a:lnTo>
                <a:lnTo>
                  <a:pt x="1210" y="261"/>
                </a:lnTo>
                <a:lnTo>
                  <a:pt x="1206" y="267"/>
                </a:lnTo>
                <a:lnTo>
                  <a:pt x="1203" y="272"/>
                </a:lnTo>
                <a:lnTo>
                  <a:pt x="1199" y="277"/>
                </a:lnTo>
                <a:lnTo>
                  <a:pt x="1194" y="282"/>
                </a:lnTo>
                <a:lnTo>
                  <a:pt x="1189" y="286"/>
                </a:lnTo>
                <a:lnTo>
                  <a:pt x="1184" y="290"/>
                </a:lnTo>
                <a:lnTo>
                  <a:pt x="1179" y="293"/>
                </a:lnTo>
                <a:lnTo>
                  <a:pt x="1173" y="297"/>
                </a:lnTo>
                <a:lnTo>
                  <a:pt x="1167" y="300"/>
                </a:lnTo>
                <a:lnTo>
                  <a:pt x="1161" y="302"/>
                </a:lnTo>
                <a:lnTo>
                  <a:pt x="1155" y="303"/>
                </a:lnTo>
                <a:lnTo>
                  <a:pt x="1148" y="305"/>
                </a:lnTo>
                <a:lnTo>
                  <a:pt x="1141" y="306"/>
                </a:lnTo>
                <a:lnTo>
                  <a:pt x="1135" y="307"/>
                </a:lnTo>
                <a:lnTo>
                  <a:pt x="1127" y="308"/>
                </a:lnTo>
                <a:lnTo>
                  <a:pt x="1120" y="308"/>
                </a:lnTo>
                <a:lnTo>
                  <a:pt x="1115" y="308"/>
                </a:lnTo>
                <a:lnTo>
                  <a:pt x="1109" y="307"/>
                </a:lnTo>
                <a:lnTo>
                  <a:pt x="1104" y="306"/>
                </a:lnTo>
                <a:lnTo>
                  <a:pt x="1098" y="306"/>
                </a:lnTo>
                <a:lnTo>
                  <a:pt x="1093" y="305"/>
                </a:lnTo>
                <a:lnTo>
                  <a:pt x="1087" y="303"/>
                </a:lnTo>
                <a:lnTo>
                  <a:pt x="1082" y="301"/>
                </a:lnTo>
                <a:lnTo>
                  <a:pt x="1077" y="300"/>
                </a:lnTo>
                <a:lnTo>
                  <a:pt x="1072" y="297"/>
                </a:lnTo>
                <a:lnTo>
                  <a:pt x="1067" y="296"/>
                </a:lnTo>
                <a:lnTo>
                  <a:pt x="1062" y="293"/>
                </a:lnTo>
                <a:lnTo>
                  <a:pt x="1057" y="290"/>
                </a:lnTo>
                <a:lnTo>
                  <a:pt x="1052" y="287"/>
                </a:lnTo>
                <a:lnTo>
                  <a:pt x="1048" y="284"/>
                </a:lnTo>
                <a:lnTo>
                  <a:pt x="1043" y="280"/>
                </a:lnTo>
                <a:lnTo>
                  <a:pt x="1040" y="276"/>
                </a:lnTo>
                <a:lnTo>
                  <a:pt x="1032" y="269"/>
                </a:lnTo>
                <a:lnTo>
                  <a:pt x="1025" y="259"/>
                </a:lnTo>
                <a:lnTo>
                  <a:pt x="1019" y="250"/>
                </a:lnTo>
                <a:lnTo>
                  <a:pt x="1014" y="239"/>
                </a:lnTo>
                <a:lnTo>
                  <a:pt x="1010" y="228"/>
                </a:lnTo>
                <a:lnTo>
                  <a:pt x="1006" y="217"/>
                </a:lnTo>
                <a:lnTo>
                  <a:pt x="1005" y="204"/>
                </a:lnTo>
                <a:lnTo>
                  <a:pt x="1004" y="192"/>
                </a:lnTo>
                <a:close/>
                <a:moveTo>
                  <a:pt x="1033" y="185"/>
                </a:moveTo>
                <a:lnTo>
                  <a:pt x="1035" y="198"/>
                </a:lnTo>
                <a:lnTo>
                  <a:pt x="1036" y="211"/>
                </a:lnTo>
                <a:lnTo>
                  <a:pt x="1040" y="223"/>
                </a:lnTo>
                <a:lnTo>
                  <a:pt x="1045" y="234"/>
                </a:lnTo>
                <a:lnTo>
                  <a:pt x="1051" y="244"/>
                </a:lnTo>
                <a:lnTo>
                  <a:pt x="1059" y="254"/>
                </a:lnTo>
                <a:lnTo>
                  <a:pt x="1067" y="261"/>
                </a:lnTo>
                <a:lnTo>
                  <a:pt x="1077" y="267"/>
                </a:lnTo>
                <a:lnTo>
                  <a:pt x="1082" y="270"/>
                </a:lnTo>
                <a:lnTo>
                  <a:pt x="1087" y="274"/>
                </a:lnTo>
                <a:lnTo>
                  <a:pt x="1091" y="275"/>
                </a:lnTo>
                <a:lnTo>
                  <a:pt x="1098" y="277"/>
                </a:lnTo>
                <a:lnTo>
                  <a:pt x="1103" y="279"/>
                </a:lnTo>
                <a:lnTo>
                  <a:pt x="1108" y="279"/>
                </a:lnTo>
                <a:lnTo>
                  <a:pt x="1114" y="280"/>
                </a:lnTo>
                <a:lnTo>
                  <a:pt x="1119" y="280"/>
                </a:lnTo>
                <a:lnTo>
                  <a:pt x="1125" y="280"/>
                </a:lnTo>
                <a:lnTo>
                  <a:pt x="1131" y="279"/>
                </a:lnTo>
                <a:lnTo>
                  <a:pt x="1137" y="279"/>
                </a:lnTo>
                <a:lnTo>
                  <a:pt x="1143" y="277"/>
                </a:lnTo>
                <a:lnTo>
                  <a:pt x="1150" y="275"/>
                </a:lnTo>
                <a:lnTo>
                  <a:pt x="1155" y="274"/>
                </a:lnTo>
                <a:lnTo>
                  <a:pt x="1161" y="270"/>
                </a:lnTo>
                <a:lnTo>
                  <a:pt x="1166" y="267"/>
                </a:lnTo>
                <a:lnTo>
                  <a:pt x="1176" y="260"/>
                </a:lnTo>
                <a:lnTo>
                  <a:pt x="1184" y="253"/>
                </a:lnTo>
                <a:lnTo>
                  <a:pt x="1192" y="244"/>
                </a:lnTo>
                <a:lnTo>
                  <a:pt x="1198" y="234"/>
                </a:lnTo>
                <a:lnTo>
                  <a:pt x="1203" y="224"/>
                </a:lnTo>
                <a:lnTo>
                  <a:pt x="1206" y="213"/>
                </a:lnTo>
                <a:lnTo>
                  <a:pt x="1209" y="203"/>
                </a:lnTo>
                <a:lnTo>
                  <a:pt x="1210" y="192"/>
                </a:lnTo>
                <a:lnTo>
                  <a:pt x="1209" y="180"/>
                </a:lnTo>
                <a:lnTo>
                  <a:pt x="1208" y="167"/>
                </a:lnTo>
                <a:lnTo>
                  <a:pt x="1204" y="156"/>
                </a:lnTo>
                <a:lnTo>
                  <a:pt x="1198" y="146"/>
                </a:lnTo>
                <a:lnTo>
                  <a:pt x="1192" y="136"/>
                </a:lnTo>
                <a:lnTo>
                  <a:pt x="1184" y="128"/>
                </a:lnTo>
                <a:lnTo>
                  <a:pt x="1177" y="120"/>
                </a:lnTo>
                <a:lnTo>
                  <a:pt x="1167" y="114"/>
                </a:lnTo>
                <a:lnTo>
                  <a:pt x="1162" y="112"/>
                </a:lnTo>
                <a:lnTo>
                  <a:pt x="1157" y="108"/>
                </a:lnTo>
                <a:lnTo>
                  <a:pt x="1151" y="106"/>
                </a:lnTo>
                <a:lnTo>
                  <a:pt x="1146" y="104"/>
                </a:lnTo>
                <a:lnTo>
                  <a:pt x="1140" y="103"/>
                </a:lnTo>
                <a:lnTo>
                  <a:pt x="1135" y="102"/>
                </a:lnTo>
                <a:lnTo>
                  <a:pt x="1129" y="101"/>
                </a:lnTo>
                <a:lnTo>
                  <a:pt x="1124" y="101"/>
                </a:lnTo>
                <a:lnTo>
                  <a:pt x="1117" y="101"/>
                </a:lnTo>
                <a:lnTo>
                  <a:pt x="1111" y="102"/>
                </a:lnTo>
                <a:lnTo>
                  <a:pt x="1105" y="102"/>
                </a:lnTo>
                <a:lnTo>
                  <a:pt x="1099" y="103"/>
                </a:lnTo>
                <a:lnTo>
                  <a:pt x="1093" y="106"/>
                </a:lnTo>
                <a:lnTo>
                  <a:pt x="1088" y="107"/>
                </a:lnTo>
                <a:lnTo>
                  <a:pt x="1082" y="110"/>
                </a:lnTo>
                <a:lnTo>
                  <a:pt x="1077" y="113"/>
                </a:lnTo>
                <a:lnTo>
                  <a:pt x="1067" y="120"/>
                </a:lnTo>
                <a:lnTo>
                  <a:pt x="1058" y="128"/>
                </a:lnTo>
                <a:lnTo>
                  <a:pt x="1051" y="136"/>
                </a:lnTo>
                <a:lnTo>
                  <a:pt x="1045" y="146"/>
                </a:lnTo>
                <a:lnTo>
                  <a:pt x="1040" y="156"/>
                </a:lnTo>
                <a:lnTo>
                  <a:pt x="1036" y="166"/>
                </a:lnTo>
                <a:lnTo>
                  <a:pt x="1035" y="175"/>
                </a:lnTo>
                <a:lnTo>
                  <a:pt x="1033" y="185"/>
                </a:lnTo>
                <a:close/>
                <a:moveTo>
                  <a:pt x="1318" y="302"/>
                </a:moveTo>
                <a:lnTo>
                  <a:pt x="1318" y="103"/>
                </a:lnTo>
                <a:lnTo>
                  <a:pt x="1271" y="103"/>
                </a:lnTo>
                <a:lnTo>
                  <a:pt x="1271" y="77"/>
                </a:lnTo>
                <a:lnTo>
                  <a:pt x="1318" y="77"/>
                </a:lnTo>
                <a:lnTo>
                  <a:pt x="1318" y="0"/>
                </a:lnTo>
                <a:lnTo>
                  <a:pt x="1347" y="0"/>
                </a:lnTo>
                <a:lnTo>
                  <a:pt x="1347" y="77"/>
                </a:lnTo>
                <a:lnTo>
                  <a:pt x="1403" y="77"/>
                </a:lnTo>
                <a:lnTo>
                  <a:pt x="1403" y="103"/>
                </a:lnTo>
                <a:lnTo>
                  <a:pt x="1347" y="103"/>
                </a:lnTo>
                <a:lnTo>
                  <a:pt x="1347" y="302"/>
                </a:lnTo>
                <a:lnTo>
                  <a:pt x="1318" y="302"/>
                </a:lnTo>
                <a:close/>
                <a:moveTo>
                  <a:pt x="1432" y="302"/>
                </a:moveTo>
                <a:lnTo>
                  <a:pt x="1432" y="77"/>
                </a:lnTo>
                <a:lnTo>
                  <a:pt x="1461" y="77"/>
                </a:lnTo>
                <a:lnTo>
                  <a:pt x="1461" y="302"/>
                </a:lnTo>
                <a:lnTo>
                  <a:pt x="1432" y="302"/>
                </a:lnTo>
                <a:close/>
                <a:moveTo>
                  <a:pt x="1432" y="52"/>
                </a:moveTo>
                <a:lnTo>
                  <a:pt x="1432" y="0"/>
                </a:lnTo>
                <a:lnTo>
                  <a:pt x="1461" y="0"/>
                </a:lnTo>
                <a:lnTo>
                  <a:pt x="1461" y="52"/>
                </a:lnTo>
                <a:lnTo>
                  <a:pt x="1432" y="52"/>
                </a:lnTo>
                <a:close/>
                <a:moveTo>
                  <a:pt x="1507" y="186"/>
                </a:moveTo>
                <a:lnTo>
                  <a:pt x="1508" y="175"/>
                </a:lnTo>
                <a:lnTo>
                  <a:pt x="1509" y="164"/>
                </a:lnTo>
                <a:lnTo>
                  <a:pt x="1513" y="153"/>
                </a:lnTo>
                <a:lnTo>
                  <a:pt x="1517" y="143"/>
                </a:lnTo>
                <a:lnTo>
                  <a:pt x="1522" y="133"/>
                </a:lnTo>
                <a:lnTo>
                  <a:pt x="1527" y="123"/>
                </a:lnTo>
                <a:lnTo>
                  <a:pt x="1534" y="114"/>
                </a:lnTo>
                <a:lnTo>
                  <a:pt x="1542" y="106"/>
                </a:lnTo>
                <a:lnTo>
                  <a:pt x="1545" y="102"/>
                </a:lnTo>
                <a:lnTo>
                  <a:pt x="1549" y="98"/>
                </a:lnTo>
                <a:lnTo>
                  <a:pt x="1554" y="94"/>
                </a:lnTo>
                <a:lnTo>
                  <a:pt x="1559" y="92"/>
                </a:lnTo>
                <a:lnTo>
                  <a:pt x="1563" y="88"/>
                </a:lnTo>
                <a:lnTo>
                  <a:pt x="1568" y="86"/>
                </a:lnTo>
                <a:lnTo>
                  <a:pt x="1574" y="83"/>
                </a:lnTo>
                <a:lnTo>
                  <a:pt x="1579" y="81"/>
                </a:lnTo>
                <a:lnTo>
                  <a:pt x="1585" y="78"/>
                </a:lnTo>
                <a:lnTo>
                  <a:pt x="1590" y="77"/>
                </a:lnTo>
                <a:lnTo>
                  <a:pt x="1596" y="75"/>
                </a:lnTo>
                <a:lnTo>
                  <a:pt x="1602" y="73"/>
                </a:lnTo>
                <a:lnTo>
                  <a:pt x="1608" y="72"/>
                </a:lnTo>
                <a:lnTo>
                  <a:pt x="1615" y="72"/>
                </a:lnTo>
                <a:lnTo>
                  <a:pt x="1621" y="71"/>
                </a:lnTo>
                <a:lnTo>
                  <a:pt x="1627" y="71"/>
                </a:lnTo>
                <a:lnTo>
                  <a:pt x="1633" y="71"/>
                </a:lnTo>
                <a:lnTo>
                  <a:pt x="1639" y="72"/>
                </a:lnTo>
                <a:lnTo>
                  <a:pt x="1645" y="73"/>
                </a:lnTo>
                <a:lnTo>
                  <a:pt x="1652" y="75"/>
                </a:lnTo>
                <a:lnTo>
                  <a:pt x="1658" y="77"/>
                </a:lnTo>
                <a:lnTo>
                  <a:pt x="1664" y="80"/>
                </a:lnTo>
                <a:lnTo>
                  <a:pt x="1670" y="82"/>
                </a:lnTo>
                <a:lnTo>
                  <a:pt x="1676" y="86"/>
                </a:lnTo>
                <a:lnTo>
                  <a:pt x="1683" y="89"/>
                </a:lnTo>
                <a:lnTo>
                  <a:pt x="1689" y="93"/>
                </a:lnTo>
                <a:lnTo>
                  <a:pt x="1694" y="98"/>
                </a:lnTo>
                <a:lnTo>
                  <a:pt x="1700" y="103"/>
                </a:lnTo>
                <a:lnTo>
                  <a:pt x="1705" y="108"/>
                </a:lnTo>
                <a:lnTo>
                  <a:pt x="1710" y="113"/>
                </a:lnTo>
                <a:lnTo>
                  <a:pt x="1713" y="119"/>
                </a:lnTo>
                <a:lnTo>
                  <a:pt x="1718" y="125"/>
                </a:lnTo>
                <a:lnTo>
                  <a:pt x="1727" y="138"/>
                </a:lnTo>
                <a:lnTo>
                  <a:pt x="1732" y="151"/>
                </a:lnTo>
                <a:lnTo>
                  <a:pt x="1736" y="165"/>
                </a:lnTo>
                <a:lnTo>
                  <a:pt x="1738" y="180"/>
                </a:lnTo>
                <a:lnTo>
                  <a:pt x="1738" y="181"/>
                </a:lnTo>
                <a:lnTo>
                  <a:pt x="1738" y="182"/>
                </a:lnTo>
                <a:lnTo>
                  <a:pt x="1738" y="183"/>
                </a:lnTo>
                <a:lnTo>
                  <a:pt x="1738" y="185"/>
                </a:lnTo>
                <a:lnTo>
                  <a:pt x="1738" y="186"/>
                </a:lnTo>
                <a:lnTo>
                  <a:pt x="1738" y="187"/>
                </a:lnTo>
                <a:lnTo>
                  <a:pt x="1738" y="188"/>
                </a:lnTo>
                <a:lnTo>
                  <a:pt x="1738" y="201"/>
                </a:lnTo>
                <a:lnTo>
                  <a:pt x="1736" y="213"/>
                </a:lnTo>
                <a:lnTo>
                  <a:pt x="1733" y="224"/>
                </a:lnTo>
                <a:lnTo>
                  <a:pt x="1730" y="235"/>
                </a:lnTo>
                <a:lnTo>
                  <a:pt x="1725" y="246"/>
                </a:lnTo>
                <a:lnTo>
                  <a:pt x="1718" y="256"/>
                </a:lnTo>
                <a:lnTo>
                  <a:pt x="1711" y="265"/>
                </a:lnTo>
                <a:lnTo>
                  <a:pt x="1704" y="274"/>
                </a:lnTo>
                <a:lnTo>
                  <a:pt x="1700" y="277"/>
                </a:lnTo>
                <a:lnTo>
                  <a:pt x="1695" y="281"/>
                </a:lnTo>
                <a:lnTo>
                  <a:pt x="1691" y="285"/>
                </a:lnTo>
                <a:lnTo>
                  <a:pt x="1686" y="289"/>
                </a:lnTo>
                <a:lnTo>
                  <a:pt x="1681" y="292"/>
                </a:lnTo>
                <a:lnTo>
                  <a:pt x="1676" y="295"/>
                </a:lnTo>
                <a:lnTo>
                  <a:pt x="1671" y="297"/>
                </a:lnTo>
                <a:lnTo>
                  <a:pt x="1666" y="300"/>
                </a:lnTo>
                <a:lnTo>
                  <a:pt x="1661" y="301"/>
                </a:lnTo>
                <a:lnTo>
                  <a:pt x="1657" y="303"/>
                </a:lnTo>
                <a:lnTo>
                  <a:pt x="1650" y="305"/>
                </a:lnTo>
                <a:lnTo>
                  <a:pt x="1645" y="306"/>
                </a:lnTo>
                <a:lnTo>
                  <a:pt x="1639" y="307"/>
                </a:lnTo>
                <a:lnTo>
                  <a:pt x="1634" y="307"/>
                </a:lnTo>
                <a:lnTo>
                  <a:pt x="1628" y="308"/>
                </a:lnTo>
                <a:lnTo>
                  <a:pt x="1622" y="308"/>
                </a:lnTo>
                <a:lnTo>
                  <a:pt x="1615" y="308"/>
                </a:lnTo>
                <a:lnTo>
                  <a:pt x="1608" y="307"/>
                </a:lnTo>
                <a:lnTo>
                  <a:pt x="1601" y="306"/>
                </a:lnTo>
                <a:lnTo>
                  <a:pt x="1595" y="305"/>
                </a:lnTo>
                <a:lnTo>
                  <a:pt x="1587" y="303"/>
                </a:lnTo>
                <a:lnTo>
                  <a:pt x="1581" y="301"/>
                </a:lnTo>
                <a:lnTo>
                  <a:pt x="1574" y="297"/>
                </a:lnTo>
                <a:lnTo>
                  <a:pt x="1568" y="295"/>
                </a:lnTo>
                <a:lnTo>
                  <a:pt x="1561" y="291"/>
                </a:lnTo>
                <a:lnTo>
                  <a:pt x="1555" y="286"/>
                </a:lnTo>
                <a:lnTo>
                  <a:pt x="1549" y="282"/>
                </a:lnTo>
                <a:lnTo>
                  <a:pt x="1544" y="277"/>
                </a:lnTo>
                <a:lnTo>
                  <a:pt x="1538" y="271"/>
                </a:lnTo>
                <a:lnTo>
                  <a:pt x="1533" y="266"/>
                </a:lnTo>
                <a:lnTo>
                  <a:pt x="1529" y="259"/>
                </a:lnTo>
                <a:lnTo>
                  <a:pt x="1524" y="253"/>
                </a:lnTo>
                <a:lnTo>
                  <a:pt x="1517" y="238"/>
                </a:lnTo>
                <a:lnTo>
                  <a:pt x="1512" y="222"/>
                </a:lnTo>
                <a:lnTo>
                  <a:pt x="1508" y="204"/>
                </a:lnTo>
                <a:lnTo>
                  <a:pt x="1507" y="186"/>
                </a:lnTo>
                <a:close/>
                <a:moveTo>
                  <a:pt x="1537" y="187"/>
                </a:moveTo>
                <a:lnTo>
                  <a:pt x="1538" y="201"/>
                </a:lnTo>
                <a:lnTo>
                  <a:pt x="1539" y="213"/>
                </a:lnTo>
                <a:lnTo>
                  <a:pt x="1543" y="224"/>
                </a:lnTo>
                <a:lnTo>
                  <a:pt x="1548" y="235"/>
                </a:lnTo>
                <a:lnTo>
                  <a:pt x="1554" y="245"/>
                </a:lnTo>
                <a:lnTo>
                  <a:pt x="1563" y="254"/>
                </a:lnTo>
                <a:lnTo>
                  <a:pt x="1570" y="261"/>
                </a:lnTo>
                <a:lnTo>
                  <a:pt x="1580" y="267"/>
                </a:lnTo>
                <a:lnTo>
                  <a:pt x="1585" y="270"/>
                </a:lnTo>
                <a:lnTo>
                  <a:pt x="1590" y="272"/>
                </a:lnTo>
                <a:lnTo>
                  <a:pt x="1596" y="275"/>
                </a:lnTo>
                <a:lnTo>
                  <a:pt x="1601" y="276"/>
                </a:lnTo>
                <a:lnTo>
                  <a:pt x="1607" y="277"/>
                </a:lnTo>
                <a:lnTo>
                  <a:pt x="1612" y="279"/>
                </a:lnTo>
                <a:lnTo>
                  <a:pt x="1618" y="280"/>
                </a:lnTo>
                <a:lnTo>
                  <a:pt x="1624" y="280"/>
                </a:lnTo>
                <a:lnTo>
                  <a:pt x="1629" y="280"/>
                </a:lnTo>
                <a:lnTo>
                  <a:pt x="1634" y="279"/>
                </a:lnTo>
                <a:lnTo>
                  <a:pt x="1639" y="279"/>
                </a:lnTo>
                <a:lnTo>
                  <a:pt x="1644" y="277"/>
                </a:lnTo>
                <a:lnTo>
                  <a:pt x="1649" y="276"/>
                </a:lnTo>
                <a:lnTo>
                  <a:pt x="1654" y="274"/>
                </a:lnTo>
                <a:lnTo>
                  <a:pt x="1659" y="272"/>
                </a:lnTo>
                <a:lnTo>
                  <a:pt x="1664" y="270"/>
                </a:lnTo>
                <a:lnTo>
                  <a:pt x="1674" y="264"/>
                </a:lnTo>
                <a:lnTo>
                  <a:pt x="1683" y="256"/>
                </a:lnTo>
                <a:lnTo>
                  <a:pt x="1690" y="248"/>
                </a:lnTo>
                <a:lnTo>
                  <a:pt x="1696" y="238"/>
                </a:lnTo>
                <a:lnTo>
                  <a:pt x="1702" y="227"/>
                </a:lnTo>
                <a:lnTo>
                  <a:pt x="1706" y="214"/>
                </a:lnTo>
                <a:lnTo>
                  <a:pt x="1708" y="201"/>
                </a:lnTo>
                <a:lnTo>
                  <a:pt x="1710" y="187"/>
                </a:lnTo>
                <a:lnTo>
                  <a:pt x="1710" y="178"/>
                </a:lnTo>
                <a:lnTo>
                  <a:pt x="1708" y="171"/>
                </a:lnTo>
                <a:lnTo>
                  <a:pt x="1706" y="164"/>
                </a:lnTo>
                <a:lnTo>
                  <a:pt x="1702" y="155"/>
                </a:lnTo>
                <a:lnTo>
                  <a:pt x="1699" y="148"/>
                </a:lnTo>
                <a:lnTo>
                  <a:pt x="1695" y="140"/>
                </a:lnTo>
                <a:lnTo>
                  <a:pt x="1690" y="133"/>
                </a:lnTo>
                <a:lnTo>
                  <a:pt x="1684" y="127"/>
                </a:lnTo>
                <a:lnTo>
                  <a:pt x="1678" y="122"/>
                </a:lnTo>
                <a:lnTo>
                  <a:pt x="1671" y="115"/>
                </a:lnTo>
                <a:lnTo>
                  <a:pt x="1664" y="110"/>
                </a:lnTo>
                <a:lnTo>
                  <a:pt x="1657" y="107"/>
                </a:lnTo>
                <a:lnTo>
                  <a:pt x="1648" y="104"/>
                </a:lnTo>
                <a:lnTo>
                  <a:pt x="1640" y="102"/>
                </a:lnTo>
                <a:lnTo>
                  <a:pt x="1633" y="101"/>
                </a:lnTo>
                <a:lnTo>
                  <a:pt x="1624" y="101"/>
                </a:lnTo>
                <a:lnTo>
                  <a:pt x="1619" y="101"/>
                </a:lnTo>
                <a:lnTo>
                  <a:pt x="1613" y="102"/>
                </a:lnTo>
                <a:lnTo>
                  <a:pt x="1608" y="102"/>
                </a:lnTo>
                <a:lnTo>
                  <a:pt x="1602" y="103"/>
                </a:lnTo>
                <a:lnTo>
                  <a:pt x="1597" y="106"/>
                </a:lnTo>
                <a:lnTo>
                  <a:pt x="1591" y="107"/>
                </a:lnTo>
                <a:lnTo>
                  <a:pt x="1586" y="109"/>
                </a:lnTo>
                <a:lnTo>
                  <a:pt x="1581" y="112"/>
                </a:lnTo>
                <a:lnTo>
                  <a:pt x="1571" y="118"/>
                </a:lnTo>
                <a:lnTo>
                  <a:pt x="1564" y="125"/>
                </a:lnTo>
                <a:lnTo>
                  <a:pt x="1555" y="134"/>
                </a:lnTo>
                <a:lnTo>
                  <a:pt x="1549" y="143"/>
                </a:lnTo>
                <a:lnTo>
                  <a:pt x="1543" y="153"/>
                </a:lnTo>
                <a:lnTo>
                  <a:pt x="1539" y="164"/>
                </a:lnTo>
                <a:lnTo>
                  <a:pt x="1538" y="175"/>
                </a:lnTo>
                <a:lnTo>
                  <a:pt x="1537" y="187"/>
                </a:lnTo>
                <a:close/>
                <a:moveTo>
                  <a:pt x="1783" y="302"/>
                </a:moveTo>
                <a:lnTo>
                  <a:pt x="1783" y="77"/>
                </a:lnTo>
                <a:lnTo>
                  <a:pt x="1811" y="77"/>
                </a:lnTo>
                <a:lnTo>
                  <a:pt x="1811" y="109"/>
                </a:lnTo>
                <a:lnTo>
                  <a:pt x="1817" y="101"/>
                </a:lnTo>
                <a:lnTo>
                  <a:pt x="1825" y="93"/>
                </a:lnTo>
                <a:lnTo>
                  <a:pt x="1832" y="86"/>
                </a:lnTo>
                <a:lnTo>
                  <a:pt x="1841" y="81"/>
                </a:lnTo>
                <a:lnTo>
                  <a:pt x="1846" y="78"/>
                </a:lnTo>
                <a:lnTo>
                  <a:pt x="1851" y="77"/>
                </a:lnTo>
                <a:lnTo>
                  <a:pt x="1856" y="75"/>
                </a:lnTo>
                <a:lnTo>
                  <a:pt x="1862" y="73"/>
                </a:lnTo>
                <a:lnTo>
                  <a:pt x="1867" y="72"/>
                </a:lnTo>
                <a:lnTo>
                  <a:pt x="1872" y="72"/>
                </a:lnTo>
                <a:lnTo>
                  <a:pt x="1878" y="71"/>
                </a:lnTo>
                <a:lnTo>
                  <a:pt x="1883" y="71"/>
                </a:lnTo>
                <a:lnTo>
                  <a:pt x="1888" y="71"/>
                </a:lnTo>
                <a:lnTo>
                  <a:pt x="1893" y="71"/>
                </a:lnTo>
                <a:lnTo>
                  <a:pt x="1896" y="72"/>
                </a:lnTo>
                <a:lnTo>
                  <a:pt x="1901" y="72"/>
                </a:lnTo>
                <a:lnTo>
                  <a:pt x="1906" y="73"/>
                </a:lnTo>
                <a:lnTo>
                  <a:pt x="1911" y="75"/>
                </a:lnTo>
                <a:lnTo>
                  <a:pt x="1915" y="77"/>
                </a:lnTo>
                <a:lnTo>
                  <a:pt x="1920" y="78"/>
                </a:lnTo>
                <a:lnTo>
                  <a:pt x="1929" y="82"/>
                </a:lnTo>
                <a:lnTo>
                  <a:pt x="1936" y="86"/>
                </a:lnTo>
                <a:lnTo>
                  <a:pt x="1945" y="92"/>
                </a:lnTo>
                <a:lnTo>
                  <a:pt x="1952" y="98"/>
                </a:lnTo>
                <a:lnTo>
                  <a:pt x="1958" y="106"/>
                </a:lnTo>
                <a:lnTo>
                  <a:pt x="1964" y="113"/>
                </a:lnTo>
                <a:lnTo>
                  <a:pt x="1969" y="122"/>
                </a:lnTo>
                <a:lnTo>
                  <a:pt x="1974" y="130"/>
                </a:lnTo>
                <a:lnTo>
                  <a:pt x="1978" y="140"/>
                </a:lnTo>
                <a:lnTo>
                  <a:pt x="1981" y="151"/>
                </a:lnTo>
                <a:lnTo>
                  <a:pt x="1982" y="162"/>
                </a:lnTo>
                <a:lnTo>
                  <a:pt x="1983" y="175"/>
                </a:lnTo>
                <a:lnTo>
                  <a:pt x="1983" y="302"/>
                </a:lnTo>
                <a:lnTo>
                  <a:pt x="1953" y="302"/>
                </a:lnTo>
                <a:lnTo>
                  <a:pt x="1953" y="174"/>
                </a:lnTo>
                <a:lnTo>
                  <a:pt x="1952" y="162"/>
                </a:lnTo>
                <a:lnTo>
                  <a:pt x="1951" y="153"/>
                </a:lnTo>
                <a:lnTo>
                  <a:pt x="1947" y="143"/>
                </a:lnTo>
                <a:lnTo>
                  <a:pt x="1943" y="134"/>
                </a:lnTo>
                <a:lnTo>
                  <a:pt x="1937" y="127"/>
                </a:lnTo>
                <a:lnTo>
                  <a:pt x="1931" y="119"/>
                </a:lnTo>
                <a:lnTo>
                  <a:pt x="1924" y="113"/>
                </a:lnTo>
                <a:lnTo>
                  <a:pt x="1916" y="108"/>
                </a:lnTo>
                <a:lnTo>
                  <a:pt x="1908" y="104"/>
                </a:lnTo>
                <a:lnTo>
                  <a:pt x="1899" y="102"/>
                </a:lnTo>
                <a:lnTo>
                  <a:pt x="1890" y="101"/>
                </a:lnTo>
                <a:lnTo>
                  <a:pt x="1882" y="101"/>
                </a:lnTo>
                <a:lnTo>
                  <a:pt x="1873" y="101"/>
                </a:lnTo>
                <a:lnTo>
                  <a:pt x="1864" y="102"/>
                </a:lnTo>
                <a:lnTo>
                  <a:pt x="1856" y="104"/>
                </a:lnTo>
                <a:lnTo>
                  <a:pt x="1847" y="108"/>
                </a:lnTo>
                <a:lnTo>
                  <a:pt x="1840" y="113"/>
                </a:lnTo>
                <a:lnTo>
                  <a:pt x="1833" y="118"/>
                </a:lnTo>
                <a:lnTo>
                  <a:pt x="1827" y="124"/>
                </a:lnTo>
                <a:lnTo>
                  <a:pt x="1822" y="131"/>
                </a:lnTo>
                <a:lnTo>
                  <a:pt x="1817" y="140"/>
                </a:lnTo>
                <a:lnTo>
                  <a:pt x="1815" y="149"/>
                </a:lnTo>
                <a:lnTo>
                  <a:pt x="1812" y="159"/>
                </a:lnTo>
                <a:lnTo>
                  <a:pt x="1812" y="170"/>
                </a:lnTo>
                <a:lnTo>
                  <a:pt x="1812" y="302"/>
                </a:lnTo>
                <a:lnTo>
                  <a:pt x="1783" y="302"/>
                </a:lnTo>
                <a:close/>
              </a:path>
            </a:pathLst>
          </a:custGeom>
          <a:solidFill>
            <a:srgbClr val="000000"/>
          </a:solidFill>
          <a:ln w="3175">
            <a:solidFill>
              <a:schemeClr val="tx1"/>
            </a:solidFill>
            <a:round/>
            <a:headEnd/>
            <a:tailEnd/>
          </a:ln>
        </p:spPr>
        <p:txBody>
          <a:bodyPr lIns="82058" tIns="41029" rIns="82058" bIns="41029"/>
          <a:lstStyle/>
          <a:p>
            <a:endParaRPr lang="en-US"/>
          </a:p>
        </p:txBody>
      </p:sp>
      <p:sp>
        <p:nvSpPr>
          <p:cNvPr id="6159" name="Freeform 18"/>
          <p:cNvSpPr>
            <a:spLocks noEditPoints="1"/>
          </p:cNvSpPr>
          <p:nvPr/>
        </p:nvSpPr>
        <p:spPr bwMode="auto">
          <a:xfrm>
            <a:off x="7918739" y="3738564"/>
            <a:ext cx="900545" cy="215713"/>
          </a:xfrm>
          <a:custGeom>
            <a:avLst/>
            <a:gdLst>
              <a:gd name="T0" fmla="*/ 221 w 1249"/>
              <a:gd name="T1" fmla="*/ 0 h 308"/>
              <a:gd name="T2" fmla="*/ 4 w 1249"/>
              <a:gd name="T3" fmla="*/ 301 h 308"/>
              <a:gd name="T4" fmla="*/ 294 w 1249"/>
              <a:gd name="T5" fmla="*/ 118 h 308"/>
              <a:gd name="T6" fmla="*/ 331 w 1249"/>
              <a:gd name="T7" fmla="*/ 86 h 308"/>
              <a:gd name="T8" fmla="*/ 367 w 1249"/>
              <a:gd name="T9" fmla="*/ 73 h 308"/>
              <a:gd name="T10" fmla="*/ 409 w 1249"/>
              <a:gd name="T11" fmla="*/ 73 h 308"/>
              <a:gd name="T12" fmla="*/ 456 w 1249"/>
              <a:gd name="T13" fmla="*/ 92 h 308"/>
              <a:gd name="T14" fmla="*/ 495 w 1249"/>
              <a:gd name="T15" fmla="*/ 142 h 308"/>
              <a:gd name="T16" fmla="*/ 308 w 1249"/>
              <a:gd name="T17" fmla="*/ 222 h 308"/>
              <a:gd name="T18" fmla="*/ 355 w 1249"/>
              <a:gd name="T19" fmla="*/ 273 h 308"/>
              <a:gd name="T20" fmla="*/ 387 w 1249"/>
              <a:gd name="T21" fmla="*/ 279 h 308"/>
              <a:gd name="T22" fmla="*/ 443 w 1249"/>
              <a:gd name="T23" fmla="*/ 259 h 308"/>
              <a:gd name="T24" fmla="*/ 492 w 1249"/>
              <a:gd name="T25" fmla="*/ 240 h 308"/>
              <a:gd name="T26" fmla="*/ 451 w 1249"/>
              <a:gd name="T27" fmla="*/ 288 h 308"/>
              <a:gd name="T28" fmla="*/ 413 w 1249"/>
              <a:gd name="T29" fmla="*/ 304 h 308"/>
              <a:gd name="T30" fmla="*/ 370 w 1249"/>
              <a:gd name="T31" fmla="*/ 306 h 308"/>
              <a:gd name="T32" fmla="*/ 323 w 1249"/>
              <a:gd name="T33" fmla="*/ 289 h 308"/>
              <a:gd name="T34" fmla="*/ 288 w 1249"/>
              <a:gd name="T35" fmla="*/ 251 h 308"/>
              <a:gd name="T36" fmla="*/ 469 w 1249"/>
              <a:gd name="T37" fmla="*/ 154 h 308"/>
              <a:gd name="T38" fmla="*/ 423 w 1249"/>
              <a:gd name="T39" fmla="*/ 107 h 308"/>
              <a:gd name="T40" fmla="*/ 388 w 1249"/>
              <a:gd name="T41" fmla="*/ 100 h 308"/>
              <a:gd name="T42" fmla="*/ 345 w 1249"/>
              <a:gd name="T43" fmla="*/ 110 h 308"/>
              <a:gd name="T44" fmla="*/ 305 w 1249"/>
              <a:gd name="T45" fmla="*/ 160 h 308"/>
              <a:gd name="T46" fmla="*/ 545 w 1249"/>
              <a:gd name="T47" fmla="*/ 153 h 308"/>
              <a:gd name="T48" fmla="*/ 585 w 1249"/>
              <a:gd name="T49" fmla="*/ 96 h 308"/>
              <a:gd name="T50" fmla="*/ 620 w 1249"/>
              <a:gd name="T51" fmla="*/ 76 h 308"/>
              <a:gd name="T52" fmla="*/ 658 w 1249"/>
              <a:gd name="T53" fmla="*/ 70 h 308"/>
              <a:gd name="T54" fmla="*/ 738 w 1249"/>
              <a:gd name="T55" fmla="*/ 107 h 308"/>
              <a:gd name="T56" fmla="*/ 742 w 1249"/>
              <a:gd name="T57" fmla="*/ 267 h 308"/>
              <a:gd name="T58" fmla="*/ 709 w 1249"/>
              <a:gd name="T59" fmla="*/ 296 h 308"/>
              <a:gd name="T60" fmla="*/ 663 w 1249"/>
              <a:gd name="T61" fmla="*/ 308 h 308"/>
              <a:gd name="T62" fmla="*/ 622 w 1249"/>
              <a:gd name="T63" fmla="*/ 303 h 308"/>
              <a:gd name="T64" fmla="*/ 587 w 1249"/>
              <a:gd name="T65" fmla="*/ 287 h 308"/>
              <a:gd name="T66" fmla="*/ 549 w 1249"/>
              <a:gd name="T67" fmla="*/ 238 h 308"/>
              <a:gd name="T68" fmla="*/ 571 w 1249"/>
              <a:gd name="T69" fmla="*/ 210 h 308"/>
              <a:gd name="T70" fmla="*/ 617 w 1249"/>
              <a:gd name="T71" fmla="*/ 269 h 308"/>
              <a:gd name="T72" fmla="*/ 654 w 1249"/>
              <a:gd name="T73" fmla="*/ 279 h 308"/>
              <a:gd name="T74" fmla="*/ 696 w 1249"/>
              <a:gd name="T75" fmla="*/ 269 h 308"/>
              <a:gd name="T76" fmla="*/ 742 w 1249"/>
              <a:gd name="T77" fmla="*/ 212 h 308"/>
              <a:gd name="T78" fmla="*/ 727 w 1249"/>
              <a:gd name="T79" fmla="*/ 136 h 308"/>
              <a:gd name="T80" fmla="*/ 681 w 1249"/>
              <a:gd name="T81" fmla="*/ 104 h 308"/>
              <a:gd name="T82" fmla="*/ 641 w 1249"/>
              <a:gd name="T83" fmla="*/ 101 h 308"/>
              <a:gd name="T84" fmla="*/ 594 w 1249"/>
              <a:gd name="T85" fmla="*/ 127 h 308"/>
              <a:gd name="T86" fmla="*/ 827 w 1249"/>
              <a:gd name="T87" fmla="*/ 301 h 308"/>
              <a:gd name="T88" fmla="*/ 888 w 1249"/>
              <a:gd name="T89" fmla="*/ 102 h 308"/>
              <a:gd name="T90" fmla="*/ 1020 w 1249"/>
              <a:gd name="T91" fmla="*/ 102 h 308"/>
              <a:gd name="T92" fmla="*/ 1078 w 1249"/>
              <a:gd name="T93" fmla="*/ 106 h 308"/>
              <a:gd name="T94" fmla="*/ 1114 w 1249"/>
              <a:gd name="T95" fmla="*/ 76 h 308"/>
              <a:gd name="T96" fmla="*/ 1160 w 1249"/>
              <a:gd name="T97" fmla="*/ 71 h 308"/>
              <a:gd name="T98" fmla="*/ 1202 w 1249"/>
              <a:gd name="T99" fmla="*/ 86 h 308"/>
              <a:gd name="T100" fmla="*/ 1234 w 1249"/>
              <a:gd name="T101" fmla="*/ 118 h 308"/>
              <a:gd name="T102" fmla="*/ 1219 w 1249"/>
              <a:gd name="T103" fmla="*/ 170 h 308"/>
              <a:gd name="T104" fmla="*/ 1191 w 1249"/>
              <a:gd name="T105" fmla="*/ 112 h 308"/>
              <a:gd name="T106" fmla="*/ 1130 w 1249"/>
              <a:gd name="T107" fmla="*/ 101 h 308"/>
              <a:gd name="T108" fmla="*/ 1083 w 1249"/>
              <a:gd name="T109" fmla="*/ 138 h 3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49"/>
              <a:gd name="T166" fmla="*/ 0 h 308"/>
              <a:gd name="T167" fmla="*/ 1249 w 1249"/>
              <a:gd name="T168" fmla="*/ 308 h 3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49" h="308">
                <a:moveTo>
                  <a:pt x="4" y="301"/>
                </a:moveTo>
                <a:lnTo>
                  <a:pt x="4" y="0"/>
                </a:lnTo>
                <a:lnTo>
                  <a:pt x="32" y="0"/>
                </a:lnTo>
                <a:lnTo>
                  <a:pt x="32" y="132"/>
                </a:lnTo>
                <a:lnTo>
                  <a:pt x="193" y="132"/>
                </a:lnTo>
                <a:lnTo>
                  <a:pt x="193" y="0"/>
                </a:lnTo>
                <a:lnTo>
                  <a:pt x="221" y="0"/>
                </a:lnTo>
                <a:lnTo>
                  <a:pt x="221" y="301"/>
                </a:lnTo>
                <a:lnTo>
                  <a:pt x="193" y="301"/>
                </a:lnTo>
                <a:lnTo>
                  <a:pt x="193" y="157"/>
                </a:lnTo>
                <a:lnTo>
                  <a:pt x="32" y="157"/>
                </a:lnTo>
                <a:lnTo>
                  <a:pt x="32" y="301"/>
                </a:lnTo>
                <a:lnTo>
                  <a:pt x="0" y="301"/>
                </a:lnTo>
                <a:lnTo>
                  <a:pt x="4" y="301"/>
                </a:lnTo>
                <a:close/>
                <a:moveTo>
                  <a:pt x="272" y="189"/>
                </a:moveTo>
                <a:lnTo>
                  <a:pt x="273" y="175"/>
                </a:lnTo>
                <a:lnTo>
                  <a:pt x="275" y="163"/>
                </a:lnTo>
                <a:lnTo>
                  <a:pt x="278" y="151"/>
                </a:lnTo>
                <a:lnTo>
                  <a:pt x="283" y="139"/>
                </a:lnTo>
                <a:lnTo>
                  <a:pt x="288" y="128"/>
                </a:lnTo>
                <a:lnTo>
                  <a:pt x="294" y="118"/>
                </a:lnTo>
                <a:lnTo>
                  <a:pt x="302" y="110"/>
                </a:lnTo>
                <a:lnTo>
                  <a:pt x="309" y="102"/>
                </a:lnTo>
                <a:lnTo>
                  <a:pt x="313" y="99"/>
                </a:lnTo>
                <a:lnTo>
                  <a:pt x="318" y="95"/>
                </a:lnTo>
                <a:lnTo>
                  <a:pt x="323" y="92"/>
                </a:lnTo>
                <a:lnTo>
                  <a:pt x="326" y="89"/>
                </a:lnTo>
                <a:lnTo>
                  <a:pt x="331" y="86"/>
                </a:lnTo>
                <a:lnTo>
                  <a:pt x="336" y="84"/>
                </a:lnTo>
                <a:lnTo>
                  <a:pt x="341" y="81"/>
                </a:lnTo>
                <a:lnTo>
                  <a:pt x="346" y="79"/>
                </a:lnTo>
                <a:lnTo>
                  <a:pt x="351" y="78"/>
                </a:lnTo>
                <a:lnTo>
                  <a:pt x="356" y="75"/>
                </a:lnTo>
                <a:lnTo>
                  <a:pt x="361" y="74"/>
                </a:lnTo>
                <a:lnTo>
                  <a:pt x="367" y="73"/>
                </a:lnTo>
                <a:lnTo>
                  <a:pt x="372" y="71"/>
                </a:lnTo>
                <a:lnTo>
                  <a:pt x="377" y="71"/>
                </a:lnTo>
                <a:lnTo>
                  <a:pt x="382" y="70"/>
                </a:lnTo>
                <a:lnTo>
                  <a:pt x="387" y="70"/>
                </a:lnTo>
                <a:lnTo>
                  <a:pt x="395" y="70"/>
                </a:lnTo>
                <a:lnTo>
                  <a:pt x="402" y="71"/>
                </a:lnTo>
                <a:lnTo>
                  <a:pt x="409" y="73"/>
                </a:lnTo>
                <a:lnTo>
                  <a:pt x="416" y="74"/>
                </a:lnTo>
                <a:lnTo>
                  <a:pt x="423" y="75"/>
                </a:lnTo>
                <a:lnTo>
                  <a:pt x="429" y="78"/>
                </a:lnTo>
                <a:lnTo>
                  <a:pt x="437" y="81"/>
                </a:lnTo>
                <a:lnTo>
                  <a:pt x="443" y="84"/>
                </a:lnTo>
                <a:lnTo>
                  <a:pt x="449" y="88"/>
                </a:lnTo>
                <a:lnTo>
                  <a:pt x="456" y="92"/>
                </a:lnTo>
                <a:lnTo>
                  <a:pt x="461" y="96"/>
                </a:lnTo>
                <a:lnTo>
                  <a:pt x="467" y="101"/>
                </a:lnTo>
                <a:lnTo>
                  <a:pt x="472" y="107"/>
                </a:lnTo>
                <a:lnTo>
                  <a:pt x="477" y="113"/>
                </a:lnTo>
                <a:lnTo>
                  <a:pt x="482" y="120"/>
                </a:lnTo>
                <a:lnTo>
                  <a:pt x="487" y="127"/>
                </a:lnTo>
                <a:lnTo>
                  <a:pt x="495" y="142"/>
                </a:lnTo>
                <a:lnTo>
                  <a:pt x="500" y="158"/>
                </a:lnTo>
                <a:lnTo>
                  <a:pt x="502" y="175"/>
                </a:lnTo>
                <a:lnTo>
                  <a:pt x="503" y="194"/>
                </a:lnTo>
                <a:lnTo>
                  <a:pt x="503" y="199"/>
                </a:lnTo>
                <a:lnTo>
                  <a:pt x="302" y="199"/>
                </a:lnTo>
                <a:lnTo>
                  <a:pt x="304" y="211"/>
                </a:lnTo>
                <a:lnTo>
                  <a:pt x="308" y="222"/>
                </a:lnTo>
                <a:lnTo>
                  <a:pt x="312" y="233"/>
                </a:lnTo>
                <a:lnTo>
                  <a:pt x="318" y="243"/>
                </a:lnTo>
                <a:lnTo>
                  <a:pt x="325" y="252"/>
                </a:lnTo>
                <a:lnTo>
                  <a:pt x="333" y="259"/>
                </a:lnTo>
                <a:lnTo>
                  <a:pt x="341" y="266"/>
                </a:lnTo>
                <a:lnTo>
                  <a:pt x="350" y="270"/>
                </a:lnTo>
                <a:lnTo>
                  <a:pt x="355" y="273"/>
                </a:lnTo>
                <a:lnTo>
                  <a:pt x="360" y="274"/>
                </a:lnTo>
                <a:lnTo>
                  <a:pt x="364" y="275"/>
                </a:lnTo>
                <a:lnTo>
                  <a:pt x="369" y="277"/>
                </a:lnTo>
                <a:lnTo>
                  <a:pt x="373" y="278"/>
                </a:lnTo>
                <a:lnTo>
                  <a:pt x="378" y="279"/>
                </a:lnTo>
                <a:lnTo>
                  <a:pt x="382" y="279"/>
                </a:lnTo>
                <a:lnTo>
                  <a:pt x="387" y="279"/>
                </a:lnTo>
                <a:lnTo>
                  <a:pt x="395" y="279"/>
                </a:lnTo>
                <a:lnTo>
                  <a:pt x="403" y="278"/>
                </a:lnTo>
                <a:lnTo>
                  <a:pt x="411" y="275"/>
                </a:lnTo>
                <a:lnTo>
                  <a:pt x="419" y="273"/>
                </a:lnTo>
                <a:lnTo>
                  <a:pt x="428" y="269"/>
                </a:lnTo>
                <a:lnTo>
                  <a:pt x="435" y="264"/>
                </a:lnTo>
                <a:lnTo>
                  <a:pt x="443" y="259"/>
                </a:lnTo>
                <a:lnTo>
                  <a:pt x="449" y="253"/>
                </a:lnTo>
                <a:lnTo>
                  <a:pt x="455" y="247"/>
                </a:lnTo>
                <a:lnTo>
                  <a:pt x="460" y="241"/>
                </a:lnTo>
                <a:lnTo>
                  <a:pt x="464" y="235"/>
                </a:lnTo>
                <a:lnTo>
                  <a:pt x="466" y="227"/>
                </a:lnTo>
                <a:lnTo>
                  <a:pt x="497" y="227"/>
                </a:lnTo>
                <a:lnTo>
                  <a:pt x="492" y="240"/>
                </a:lnTo>
                <a:lnTo>
                  <a:pt x="486" y="252"/>
                </a:lnTo>
                <a:lnTo>
                  <a:pt x="479" y="263"/>
                </a:lnTo>
                <a:lnTo>
                  <a:pt x="470" y="272"/>
                </a:lnTo>
                <a:lnTo>
                  <a:pt x="466" y="277"/>
                </a:lnTo>
                <a:lnTo>
                  <a:pt x="461" y="280"/>
                </a:lnTo>
                <a:lnTo>
                  <a:pt x="456" y="284"/>
                </a:lnTo>
                <a:lnTo>
                  <a:pt x="451" y="288"/>
                </a:lnTo>
                <a:lnTo>
                  <a:pt x="446" y="292"/>
                </a:lnTo>
                <a:lnTo>
                  <a:pt x="441" y="295"/>
                </a:lnTo>
                <a:lnTo>
                  <a:pt x="435" y="298"/>
                </a:lnTo>
                <a:lnTo>
                  <a:pt x="430" y="300"/>
                </a:lnTo>
                <a:lnTo>
                  <a:pt x="424" y="301"/>
                </a:lnTo>
                <a:lnTo>
                  <a:pt x="419" y="303"/>
                </a:lnTo>
                <a:lnTo>
                  <a:pt x="413" y="304"/>
                </a:lnTo>
                <a:lnTo>
                  <a:pt x="408" y="305"/>
                </a:lnTo>
                <a:lnTo>
                  <a:pt x="402" y="306"/>
                </a:lnTo>
                <a:lnTo>
                  <a:pt x="397" y="306"/>
                </a:lnTo>
                <a:lnTo>
                  <a:pt x="391" y="308"/>
                </a:lnTo>
                <a:lnTo>
                  <a:pt x="385" y="308"/>
                </a:lnTo>
                <a:lnTo>
                  <a:pt x="377" y="306"/>
                </a:lnTo>
                <a:lnTo>
                  <a:pt x="370" y="306"/>
                </a:lnTo>
                <a:lnTo>
                  <a:pt x="362" y="305"/>
                </a:lnTo>
                <a:lnTo>
                  <a:pt x="356" y="303"/>
                </a:lnTo>
                <a:lnTo>
                  <a:pt x="349" y="301"/>
                </a:lnTo>
                <a:lnTo>
                  <a:pt x="343" y="299"/>
                </a:lnTo>
                <a:lnTo>
                  <a:pt x="335" y="295"/>
                </a:lnTo>
                <a:lnTo>
                  <a:pt x="329" y="293"/>
                </a:lnTo>
                <a:lnTo>
                  <a:pt x="323" y="289"/>
                </a:lnTo>
                <a:lnTo>
                  <a:pt x="317" y="284"/>
                </a:lnTo>
                <a:lnTo>
                  <a:pt x="312" y="279"/>
                </a:lnTo>
                <a:lnTo>
                  <a:pt x="305" y="274"/>
                </a:lnTo>
                <a:lnTo>
                  <a:pt x="301" y="269"/>
                </a:lnTo>
                <a:lnTo>
                  <a:pt x="297" y="263"/>
                </a:lnTo>
                <a:lnTo>
                  <a:pt x="292" y="257"/>
                </a:lnTo>
                <a:lnTo>
                  <a:pt x="288" y="251"/>
                </a:lnTo>
                <a:lnTo>
                  <a:pt x="281" y="236"/>
                </a:lnTo>
                <a:lnTo>
                  <a:pt x="276" y="221"/>
                </a:lnTo>
                <a:lnTo>
                  <a:pt x="273" y="205"/>
                </a:lnTo>
                <a:lnTo>
                  <a:pt x="272" y="189"/>
                </a:lnTo>
                <a:close/>
                <a:moveTo>
                  <a:pt x="475" y="173"/>
                </a:moveTo>
                <a:lnTo>
                  <a:pt x="472" y="164"/>
                </a:lnTo>
                <a:lnTo>
                  <a:pt x="469" y="154"/>
                </a:lnTo>
                <a:lnTo>
                  <a:pt x="464" y="146"/>
                </a:lnTo>
                <a:lnTo>
                  <a:pt x="459" y="137"/>
                </a:lnTo>
                <a:lnTo>
                  <a:pt x="453" y="128"/>
                </a:lnTo>
                <a:lnTo>
                  <a:pt x="445" y="121"/>
                </a:lnTo>
                <a:lnTo>
                  <a:pt x="437" y="115"/>
                </a:lnTo>
                <a:lnTo>
                  <a:pt x="428" y="110"/>
                </a:lnTo>
                <a:lnTo>
                  <a:pt x="423" y="107"/>
                </a:lnTo>
                <a:lnTo>
                  <a:pt x="418" y="105"/>
                </a:lnTo>
                <a:lnTo>
                  <a:pt x="414" y="104"/>
                </a:lnTo>
                <a:lnTo>
                  <a:pt x="409" y="102"/>
                </a:lnTo>
                <a:lnTo>
                  <a:pt x="404" y="101"/>
                </a:lnTo>
                <a:lnTo>
                  <a:pt x="399" y="100"/>
                </a:lnTo>
                <a:lnTo>
                  <a:pt x="393" y="100"/>
                </a:lnTo>
                <a:lnTo>
                  <a:pt x="388" y="100"/>
                </a:lnTo>
                <a:lnTo>
                  <a:pt x="381" y="100"/>
                </a:lnTo>
                <a:lnTo>
                  <a:pt x="375" y="101"/>
                </a:lnTo>
                <a:lnTo>
                  <a:pt x="369" y="101"/>
                </a:lnTo>
                <a:lnTo>
                  <a:pt x="362" y="102"/>
                </a:lnTo>
                <a:lnTo>
                  <a:pt x="356" y="105"/>
                </a:lnTo>
                <a:lnTo>
                  <a:pt x="351" y="107"/>
                </a:lnTo>
                <a:lnTo>
                  <a:pt x="345" y="110"/>
                </a:lnTo>
                <a:lnTo>
                  <a:pt x="340" y="113"/>
                </a:lnTo>
                <a:lnTo>
                  <a:pt x="331" y="121"/>
                </a:lnTo>
                <a:lnTo>
                  <a:pt x="324" y="128"/>
                </a:lnTo>
                <a:lnTo>
                  <a:pt x="318" y="136"/>
                </a:lnTo>
                <a:lnTo>
                  <a:pt x="313" y="144"/>
                </a:lnTo>
                <a:lnTo>
                  <a:pt x="309" y="153"/>
                </a:lnTo>
                <a:lnTo>
                  <a:pt x="305" y="160"/>
                </a:lnTo>
                <a:lnTo>
                  <a:pt x="303" y="167"/>
                </a:lnTo>
                <a:lnTo>
                  <a:pt x="302" y="173"/>
                </a:lnTo>
                <a:lnTo>
                  <a:pt x="475" y="173"/>
                </a:lnTo>
                <a:close/>
                <a:moveTo>
                  <a:pt x="539" y="191"/>
                </a:moveTo>
                <a:lnTo>
                  <a:pt x="540" y="178"/>
                </a:lnTo>
                <a:lnTo>
                  <a:pt x="542" y="165"/>
                </a:lnTo>
                <a:lnTo>
                  <a:pt x="545" y="153"/>
                </a:lnTo>
                <a:lnTo>
                  <a:pt x="549" y="142"/>
                </a:lnTo>
                <a:lnTo>
                  <a:pt x="555" y="131"/>
                </a:lnTo>
                <a:lnTo>
                  <a:pt x="561" y="121"/>
                </a:lnTo>
                <a:lnTo>
                  <a:pt x="569" y="112"/>
                </a:lnTo>
                <a:lnTo>
                  <a:pt x="576" y="104"/>
                </a:lnTo>
                <a:lnTo>
                  <a:pt x="580" y="100"/>
                </a:lnTo>
                <a:lnTo>
                  <a:pt x="585" y="96"/>
                </a:lnTo>
                <a:lnTo>
                  <a:pt x="590" y="92"/>
                </a:lnTo>
                <a:lnTo>
                  <a:pt x="595" y="89"/>
                </a:lnTo>
                <a:lnTo>
                  <a:pt x="600" y="86"/>
                </a:lnTo>
                <a:lnTo>
                  <a:pt x="605" y="84"/>
                </a:lnTo>
                <a:lnTo>
                  <a:pt x="610" y="81"/>
                </a:lnTo>
                <a:lnTo>
                  <a:pt x="615" y="79"/>
                </a:lnTo>
                <a:lnTo>
                  <a:pt x="620" y="76"/>
                </a:lnTo>
                <a:lnTo>
                  <a:pt x="626" y="75"/>
                </a:lnTo>
                <a:lnTo>
                  <a:pt x="631" y="74"/>
                </a:lnTo>
                <a:lnTo>
                  <a:pt x="637" y="73"/>
                </a:lnTo>
                <a:lnTo>
                  <a:pt x="642" y="71"/>
                </a:lnTo>
                <a:lnTo>
                  <a:pt x="647" y="70"/>
                </a:lnTo>
                <a:lnTo>
                  <a:pt x="653" y="70"/>
                </a:lnTo>
                <a:lnTo>
                  <a:pt x="658" y="70"/>
                </a:lnTo>
                <a:lnTo>
                  <a:pt x="673" y="71"/>
                </a:lnTo>
                <a:lnTo>
                  <a:pt x="686" y="74"/>
                </a:lnTo>
                <a:lnTo>
                  <a:pt x="699" y="78"/>
                </a:lnTo>
                <a:lnTo>
                  <a:pt x="710" y="83"/>
                </a:lnTo>
                <a:lnTo>
                  <a:pt x="721" y="90"/>
                </a:lnTo>
                <a:lnTo>
                  <a:pt x="730" y="97"/>
                </a:lnTo>
                <a:lnTo>
                  <a:pt x="738" y="107"/>
                </a:lnTo>
                <a:lnTo>
                  <a:pt x="746" y="118"/>
                </a:lnTo>
                <a:lnTo>
                  <a:pt x="746" y="76"/>
                </a:lnTo>
                <a:lnTo>
                  <a:pt x="774" y="76"/>
                </a:lnTo>
                <a:lnTo>
                  <a:pt x="774" y="301"/>
                </a:lnTo>
                <a:lnTo>
                  <a:pt x="746" y="301"/>
                </a:lnTo>
                <a:lnTo>
                  <a:pt x="746" y="261"/>
                </a:lnTo>
                <a:lnTo>
                  <a:pt x="742" y="267"/>
                </a:lnTo>
                <a:lnTo>
                  <a:pt x="738" y="272"/>
                </a:lnTo>
                <a:lnTo>
                  <a:pt x="735" y="277"/>
                </a:lnTo>
                <a:lnTo>
                  <a:pt x="730" y="282"/>
                </a:lnTo>
                <a:lnTo>
                  <a:pt x="725" y="285"/>
                </a:lnTo>
                <a:lnTo>
                  <a:pt x="720" y="289"/>
                </a:lnTo>
                <a:lnTo>
                  <a:pt x="715" y="293"/>
                </a:lnTo>
                <a:lnTo>
                  <a:pt x="709" y="296"/>
                </a:lnTo>
                <a:lnTo>
                  <a:pt x="702" y="299"/>
                </a:lnTo>
                <a:lnTo>
                  <a:pt x="696" y="301"/>
                </a:lnTo>
                <a:lnTo>
                  <a:pt x="690" y="303"/>
                </a:lnTo>
                <a:lnTo>
                  <a:pt x="684" y="304"/>
                </a:lnTo>
                <a:lnTo>
                  <a:pt x="676" y="305"/>
                </a:lnTo>
                <a:lnTo>
                  <a:pt x="670" y="306"/>
                </a:lnTo>
                <a:lnTo>
                  <a:pt x="663" y="308"/>
                </a:lnTo>
                <a:lnTo>
                  <a:pt x="655" y="308"/>
                </a:lnTo>
                <a:lnTo>
                  <a:pt x="650" y="308"/>
                </a:lnTo>
                <a:lnTo>
                  <a:pt x="644" y="306"/>
                </a:lnTo>
                <a:lnTo>
                  <a:pt x="639" y="305"/>
                </a:lnTo>
                <a:lnTo>
                  <a:pt x="633" y="305"/>
                </a:lnTo>
                <a:lnTo>
                  <a:pt x="628" y="304"/>
                </a:lnTo>
                <a:lnTo>
                  <a:pt x="622" y="303"/>
                </a:lnTo>
                <a:lnTo>
                  <a:pt x="617" y="300"/>
                </a:lnTo>
                <a:lnTo>
                  <a:pt x="612" y="299"/>
                </a:lnTo>
                <a:lnTo>
                  <a:pt x="607" y="296"/>
                </a:lnTo>
                <a:lnTo>
                  <a:pt x="602" y="295"/>
                </a:lnTo>
                <a:lnTo>
                  <a:pt x="597" y="293"/>
                </a:lnTo>
                <a:lnTo>
                  <a:pt x="592" y="289"/>
                </a:lnTo>
                <a:lnTo>
                  <a:pt x="587" y="287"/>
                </a:lnTo>
                <a:lnTo>
                  <a:pt x="584" y="283"/>
                </a:lnTo>
                <a:lnTo>
                  <a:pt x="579" y="279"/>
                </a:lnTo>
                <a:lnTo>
                  <a:pt x="575" y="275"/>
                </a:lnTo>
                <a:lnTo>
                  <a:pt x="568" y="268"/>
                </a:lnTo>
                <a:lnTo>
                  <a:pt x="560" y="258"/>
                </a:lnTo>
                <a:lnTo>
                  <a:pt x="554" y="249"/>
                </a:lnTo>
                <a:lnTo>
                  <a:pt x="549" y="238"/>
                </a:lnTo>
                <a:lnTo>
                  <a:pt x="545" y="227"/>
                </a:lnTo>
                <a:lnTo>
                  <a:pt x="542" y="216"/>
                </a:lnTo>
                <a:lnTo>
                  <a:pt x="540" y="204"/>
                </a:lnTo>
                <a:lnTo>
                  <a:pt x="539" y="191"/>
                </a:lnTo>
                <a:close/>
                <a:moveTo>
                  <a:pt x="569" y="184"/>
                </a:moveTo>
                <a:lnTo>
                  <a:pt x="570" y="198"/>
                </a:lnTo>
                <a:lnTo>
                  <a:pt x="571" y="210"/>
                </a:lnTo>
                <a:lnTo>
                  <a:pt x="575" y="222"/>
                </a:lnTo>
                <a:lnTo>
                  <a:pt x="580" y="233"/>
                </a:lnTo>
                <a:lnTo>
                  <a:pt x="586" y="243"/>
                </a:lnTo>
                <a:lnTo>
                  <a:pt x="595" y="253"/>
                </a:lnTo>
                <a:lnTo>
                  <a:pt x="602" y="261"/>
                </a:lnTo>
                <a:lnTo>
                  <a:pt x="612" y="267"/>
                </a:lnTo>
                <a:lnTo>
                  <a:pt x="617" y="269"/>
                </a:lnTo>
                <a:lnTo>
                  <a:pt x="622" y="273"/>
                </a:lnTo>
                <a:lnTo>
                  <a:pt x="627" y="274"/>
                </a:lnTo>
                <a:lnTo>
                  <a:pt x="633" y="277"/>
                </a:lnTo>
                <a:lnTo>
                  <a:pt x="638" y="278"/>
                </a:lnTo>
                <a:lnTo>
                  <a:pt x="643" y="278"/>
                </a:lnTo>
                <a:lnTo>
                  <a:pt x="649" y="279"/>
                </a:lnTo>
                <a:lnTo>
                  <a:pt x="654" y="279"/>
                </a:lnTo>
                <a:lnTo>
                  <a:pt x="660" y="279"/>
                </a:lnTo>
                <a:lnTo>
                  <a:pt x="667" y="278"/>
                </a:lnTo>
                <a:lnTo>
                  <a:pt x="673" y="278"/>
                </a:lnTo>
                <a:lnTo>
                  <a:pt x="679" y="277"/>
                </a:lnTo>
                <a:lnTo>
                  <a:pt x="685" y="274"/>
                </a:lnTo>
                <a:lnTo>
                  <a:pt x="690" y="273"/>
                </a:lnTo>
                <a:lnTo>
                  <a:pt x="696" y="269"/>
                </a:lnTo>
                <a:lnTo>
                  <a:pt x="701" y="267"/>
                </a:lnTo>
                <a:lnTo>
                  <a:pt x="711" y="259"/>
                </a:lnTo>
                <a:lnTo>
                  <a:pt x="720" y="252"/>
                </a:lnTo>
                <a:lnTo>
                  <a:pt x="727" y="243"/>
                </a:lnTo>
                <a:lnTo>
                  <a:pt x="733" y="233"/>
                </a:lnTo>
                <a:lnTo>
                  <a:pt x="738" y="224"/>
                </a:lnTo>
                <a:lnTo>
                  <a:pt x="742" y="212"/>
                </a:lnTo>
                <a:lnTo>
                  <a:pt x="744" y="202"/>
                </a:lnTo>
                <a:lnTo>
                  <a:pt x="746" y="191"/>
                </a:lnTo>
                <a:lnTo>
                  <a:pt x="744" y="179"/>
                </a:lnTo>
                <a:lnTo>
                  <a:pt x="743" y="167"/>
                </a:lnTo>
                <a:lnTo>
                  <a:pt x="739" y="156"/>
                </a:lnTo>
                <a:lnTo>
                  <a:pt x="733" y="146"/>
                </a:lnTo>
                <a:lnTo>
                  <a:pt x="727" y="136"/>
                </a:lnTo>
                <a:lnTo>
                  <a:pt x="720" y="127"/>
                </a:lnTo>
                <a:lnTo>
                  <a:pt x="712" y="120"/>
                </a:lnTo>
                <a:lnTo>
                  <a:pt x="702" y="113"/>
                </a:lnTo>
                <a:lnTo>
                  <a:pt x="697" y="111"/>
                </a:lnTo>
                <a:lnTo>
                  <a:pt x="692" y="107"/>
                </a:lnTo>
                <a:lnTo>
                  <a:pt x="686" y="105"/>
                </a:lnTo>
                <a:lnTo>
                  <a:pt x="681" y="104"/>
                </a:lnTo>
                <a:lnTo>
                  <a:pt x="675" y="102"/>
                </a:lnTo>
                <a:lnTo>
                  <a:pt x="670" y="101"/>
                </a:lnTo>
                <a:lnTo>
                  <a:pt x="664" y="100"/>
                </a:lnTo>
                <a:lnTo>
                  <a:pt x="659" y="100"/>
                </a:lnTo>
                <a:lnTo>
                  <a:pt x="653" y="100"/>
                </a:lnTo>
                <a:lnTo>
                  <a:pt x="647" y="101"/>
                </a:lnTo>
                <a:lnTo>
                  <a:pt x="641" y="101"/>
                </a:lnTo>
                <a:lnTo>
                  <a:pt x="634" y="102"/>
                </a:lnTo>
                <a:lnTo>
                  <a:pt x="628" y="105"/>
                </a:lnTo>
                <a:lnTo>
                  <a:pt x="623" y="106"/>
                </a:lnTo>
                <a:lnTo>
                  <a:pt x="617" y="110"/>
                </a:lnTo>
                <a:lnTo>
                  <a:pt x="612" y="112"/>
                </a:lnTo>
                <a:lnTo>
                  <a:pt x="602" y="120"/>
                </a:lnTo>
                <a:lnTo>
                  <a:pt x="594" y="127"/>
                </a:lnTo>
                <a:lnTo>
                  <a:pt x="586" y="136"/>
                </a:lnTo>
                <a:lnTo>
                  <a:pt x="580" y="146"/>
                </a:lnTo>
                <a:lnTo>
                  <a:pt x="575" y="156"/>
                </a:lnTo>
                <a:lnTo>
                  <a:pt x="571" y="165"/>
                </a:lnTo>
                <a:lnTo>
                  <a:pt x="570" y="174"/>
                </a:lnTo>
                <a:lnTo>
                  <a:pt x="569" y="184"/>
                </a:lnTo>
                <a:close/>
                <a:moveTo>
                  <a:pt x="827" y="301"/>
                </a:moveTo>
                <a:lnTo>
                  <a:pt x="827" y="0"/>
                </a:lnTo>
                <a:lnTo>
                  <a:pt x="857" y="0"/>
                </a:lnTo>
                <a:lnTo>
                  <a:pt x="857" y="301"/>
                </a:lnTo>
                <a:lnTo>
                  <a:pt x="827" y="301"/>
                </a:lnTo>
                <a:close/>
                <a:moveTo>
                  <a:pt x="935" y="301"/>
                </a:moveTo>
                <a:lnTo>
                  <a:pt x="935" y="102"/>
                </a:lnTo>
                <a:lnTo>
                  <a:pt x="888" y="102"/>
                </a:lnTo>
                <a:lnTo>
                  <a:pt x="888" y="76"/>
                </a:lnTo>
                <a:lnTo>
                  <a:pt x="935" y="76"/>
                </a:lnTo>
                <a:lnTo>
                  <a:pt x="935" y="0"/>
                </a:lnTo>
                <a:lnTo>
                  <a:pt x="965" y="0"/>
                </a:lnTo>
                <a:lnTo>
                  <a:pt x="965" y="76"/>
                </a:lnTo>
                <a:lnTo>
                  <a:pt x="1020" y="76"/>
                </a:lnTo>
                <a:lnTo>
                  <a:pt x="1020" y="102"/>
                </a:lnTo>
                <a:lnTo>
                  <a:pt x="965" y="102"/>
                </a:lnTo>
                <a:lnTo>
                  <a:pt x="965" y="301"/>
                </a:lnTo>
                <a:lnTo>
                  <a:pt x="935" y="301"/>
                </a:lnTo>
                <a:close/>
                <a:moveTo>
                  <a:pt x="1049" y="301"/>
                </a:moveTo>
                <a:lnTo>
                  <a:pt x="1049" y="0"/>
                </a:lnTo>
                <a:lnTo>
                  <a:pt x="1078" y="0"/>
                </a:lnTo>
                <a:lnTo>
                  <a:pt x="1078" y="106"/>
                </a:lnTo>
                <a:lnTo>
                  <a:pt x="1082" y="101"/>
                </a:lnTo>
                <a:lnTo>
                  <a:pt x="1087" y="96"/>
                </a:lnTo>
                <a:lnTo>
                  <a:pt x="1092" y="91"/>
                </a:lnTo>
                <a:lnTo>
                  <a:pt x="1097" y="86"/>
                </a:lnTo>
                <a:lnTo>
                  <a:pt x="1103" y="83"/>
                </a:lnTo>
                <a:lnTo>
                  <a:pt x="1108" y="79"/>
                </a:lnTo>
                <a:lnTo>
                  <a:pt x="1114" y="76"/>
                </a:lnTo>
                <a:lnTo>
                  <a:pt x="1120" y="74"/>
                </a:lnTo>
                <a:lnTo>
                  <a:pt x="1126" y="73"/>
                </a:lnTo>
                <a:lnTo>
                  <a:pt x="1134" y="71"/>
                </a:lnTo>
                <a:lnTo>
                  <a:pt x="1141" y="70"/>
                </a:lnTo>
                <a:lnTo>
                  <a:pt x="1147" y="70"/>
                </a:lnTo>
                <a:lnTo>
                  <a:pt x="1154" y="70"/>
                </a:lnTo>
                <a:lnTo>
                  <a:pt x="1160" y="71"/>
                </a:lnTo>
                <a:lnTo>
                  <a:pt x="1166" y="73"/>
                </a:lnTo>
                <a:lnTo>
                  <a:pt x="1172" y="74"/>
                </a:lnTo>
                <a:lnTo>
                  <a:pt x="1178" y="75"/>
                </a:lnTo>
                <a:lnTo>
                  <a:pt x="1185" y="78"/>
                </a:lnTo>
                <a:lnTo>
                  <a:pt x="1190" y="80"/>
                </a:lnTo>
                <a:lnTo>
                  <a:pt x="1196" y="83"/>
                </a:lnTo>
                <a:lnTo>
                  <a:pt x="1202" y="86"/>
                </a:lnTo>
                <a:lnTo>
                  <a:pt x="1207" y="90"/>
                </a:lnTo>
                <a:lnTo>
                  <a:pt x="1212" y="94"/>
                </a:lnTo>
                <a:lnTo>
                  <a:pt x="1217" y="99"/>
                </a:lnTo>
                <a:lnTo>
                  <a:pt x="1222" y="102"/>
                </a:lnTo>
                <a:lnTo>
                  <a:pt x="1227" y="107"/>
                </a:lnTo>
                <a:lnTo>
                  <a:pt x="1230" y="113"/>
                </a:lnTo>
                <a:lnTo>
                  <a:pt x="1234" y="118"/>
                </a:lnTo>
                <a:lnTo>
                  <a:pt x="1240" y="131"/>
                </a:lnTo>
                <a:lnTo>
                  <a:pt x="1245" y="143"/>
                </a:lnTo>
                <a:lnTo>
                  <a:pt x="1248" y="157"/>
                </a:lnTo>
                <a:lnTo>
                  <a:pt x="1249" y="172"/>
                </a:lnTo>
                <a:lnTo>
                  <a:pt x="1249" y="301"/>
                </a:lnTo>
                <a:lnTo>
                  <a:pt x="1219" y="301"/>
                </a:lnTo>
                <a:lnTo>
                  <a:pt x="1219" y="170"/>
                </a:lnTo>
                <a:lnTo>
                  <a:pt x="1218" y="159"/>
                </a:lnTo>
                <a:lnTo>
                  <a:pt x="1217" y="149"/>
                </a:lnTo>
                <a:lnTo>
                  <a:pt x="1213" y="141"/>
                </a:lnTo>
                <a:lnTo>
                  <a:pt x="1209" y="132"/>
                </a:lnTo>
                <a:lnTo>
                  <a:pt x="1204" y="125"/>
                </a:lnTo>
                <a:lnTo>
                  <a:pt x="1198" y="117"/>
                </a:lnTo>
                <a:lnTo>
                  <a:pt x="1191" y="112"/>
                </a:lnTo>
                <a:lnTo>
                  <a:pt x="1183" y="107"/>
                </a:lnTo>
                <a:lnTo>
                  <a:pt x="1175" y="104"/>
                </a:lnTo>
                <a:lnTo>
                  <a:pt x="1166" y="101"/>
                </a:lnTo>
                <a:lnTo>
                  <a:pt x="1156" y="100"/>
                </a:lnTo>
                <a:lnTo>
                  <a:pt x="1147" y="100"/>
                </a:lnTo>
                <a:lnTo>
                  <a:pt x="1139" y="100"/>
                </a:lnTo>
                <a:lnTo>
                  <a:pt x="1130" y="101"/>
                </a:lnTo>
                <a:lnTo>
                  <a:pt x="1122" y="104"/>
                </a:lnTo>
                <a:lnTo>
                  <a:pt x="1113" y="107"/>
                </a:lnTo>
                <a:lnTo>
                  <a:pt x="1105" y="111"/>
                </a:lnTo>
                <a:lnTo>
                  <a:pt x="1099" y="116"/>
                </a:lnTo>
                <a:lnTo>
                  <a:pt x="1093" y="122"/>
                </a:lnTo>
                <a:lnTo>
                  <a:pt x="1088" y="130"/>
                </a:lnTo>
                <a:lnTo>
                  <a:pt x="1083" y="138"/>
                </a:lnTo>
                <a:lnTo>
                  <a:pt x="1081" y="147"/>
                </a:lnTo>
                <a:lnTo>
                  <a:pt x="1078" y="157"/>
                </a:lnTo>
                <a:lnTo>
                  <a:pt x="1078" y="167"/>
                </a:lnTo>
                <a:lnTo>
                  <a:pt x="1078" y="301"/>
                </a:lnTo>
                <a:lnTo>
                  <a:pt x="1049" y="301"/>
                </a:lnTo>
                <a:close/>
              </a:path>
            </a:pathLst>
          </a:custGeom>
          <a:solidFill>
            <a:srgbClr val="000000"/>
          </a:solidFill>
          <a:ln w="3175">
            <a:solidFill>
              <a:schemeClr val="tx1"/>
            </a:solidFill>
            <a:round/>
            <a:headEnd/>
            <a:tailEnd/>
          </a:ln>
        </p:spPr>
        <p:txBody>
          <a:bodyPr lIns="82058" tIns="41029" rIns="82058" bIns="41029"/>
          <a:lstStyle/>
          <a:p>
            <a:endParaRPr lang="en-US"/>
          </a:p>
        </p:txBody>
      </p:sp>
      <p:sp>
        <p:nvSpPr>
          <p:cNvPr id="6160" name="Freeform 19"/>
          <p:cNvSpPr>
            <a:spLocks noEditPoints="1"/>
          </p:cNvSpPr>
          <p:nvPr/>
        </p:nvSpPr>
        <p:spPr bwMode="auto">
          <a:xfrm>
            <a:off x="7810500" y="4707872"/>
            <a:ext cx="1050636" cy="264739"/>
          </a:xfrm>
          <a:custGeom>
            <a:avLst/>
            <a:gdLst>
              <a:gd name="T0" fmla="*/ 118 w 1455"/>
              <a:gd name="T1" fmla="*/ 3 h 379"/>
              <a:gd name="T2" fmla="*/ 168 w 1455"/>
              <a:gd name="T3" fmla="*/ 21 h 379"/>
              <a:gd name="T4" fmla="*/ 199 w 1455"/>
              <a:gd name="T5" fmla="*/ 86 h 379"/>
              <a:gd name="T6" fmla="*/ 181 w 1455"/>
              <a:gd name="T7" fmla="*/ 141 h 379"/>
              <a:gd name="T8" fmla="*/ 142 w 1455"/>
              <a:gd name="T9" fmla="*/ 169 h 379"/>
              <a:gd name="T10" fmla="*/ 28 w 1455"/>
              <a:gd name="T11" fmla="*/ 177 h 379"/>
              <a:gd name="T12" fmla="*/ 118 w 1455"/>
              <a:gd name="T13" fmla="*/ 149 h 379"/>
              <a:gd name="T14" fmla="*/ 168 w 1455"/>
              <a:gd name="T15" fmla="*/ 99 h 379"/>
              <a:gd name="T16" fmla="*/ 125 w 1455"/>
              <a:gd name="T17" fmla="*/ 31 h 379"/>
              <a:gd name="T18" fmla="*/ 231 w 1455"/>
              <a:gd name="T19" fmla="*/ 175 h 379"/>
              <a:gd name="T20" fmla="*/ 268 w 1455"/>
              <a:gd name="T21" fmla="*/ 102 h 379"/>
              <a:gd name="T22" fmla="*/ 308 w 1455"/>
              <a:gd name="T23" fmla="*/ 78 h 379"/>
              <a:gd name="T24" fmla="*/ 356 w 1455"/>
              <a:gd name="T25" fmla="*/ 71 h 379"/>
              <a:gd name="T26" fmla="*/ 405 w 1455"/>
              <a:gd name="T27" fmla="*/ 89 h 379"/>
              <a:gd name="T28" fmla="*/ 450 w 1455"/>
              <a:gd name="T29" fmla="*/ 138 h 379"/>
              <a:gd name="T30" fmla="*/ 461 w 1455"/>
              <a:gd name="T31" fmla="*/ 185 h 379"/>
              <a:gd name="T32" fmla="*/ 447 w 1455"/>
              <a:gd name="T33" fmla="*/ 246 h 379"/>
              <a:gd name="T34" fmla="*/ 404 w 1455"/>
              <a:gd name="T35" fmla="*/ 292 h 379"/>
              <a:gd name="T36" fmla="*/ 362 w 1455"/>
              <a:gd name="T37" fmla="*/ 307 h 379"/>
              <a:gd name="T38" fmla="*/ 310 w 1455"/>
              <a:gd name="T39" fmla="*/ 303 h 379"/>
              <a:gd name="T40" fmla="*/ 261 w 1455"/>
              <a:gd name="T41" fmla="*/ 271 h 379"/>
              <a:gd name="T42" fmla="*/ 259 w 1455"/>
              <a:gd name="T43" fmla="*/ 187 h 379"/>
              <a:gd name="T44" fmla="*/ 303 w 1455"/>
              <a:gd name="T45" fmla="*/ 268 h 379"/>
              <a:gd name="T46" fmla="*/ 347 w 1455"/>
              <a:gd name="T47" fmla="*/ 280 h 379"/>
              <a:gd name="T48" fmla="*/ 387 w 1455"/>
              <a:gd name="T49" fmla="*/ 270 h 379"/>
              <a:gd name="T50" fmla="*/ 432 w 1455"/>
              <a:gd name="T51" fmla="*/ 187 h 379"/>
              <a:gd name="T52" fmla="*/ 406 w 1455"/>
              <a:gd name="T53" fmla="*/ 127 h 379"/>
              <a:gd name="T54" fmla="*/ 347 w 1455"/>
              <a:gd name="T55" fmla="*/ 101 h 379"/>
              <a:gd name="T56" fmla="*/ 304 w 1455"/>
              <a:gd name="T57" fmla="*/ 112 h 379"/>
              <a:gd name="T58" fmla="*/ 259 w 1455"/>
              <a:gd name="T59" fmla="*/ 187 h 379"/>
              <a:gd name="T60" fmla="*/ 578 w 1455"/>
              <a:gd name="T61" fmla="*/ 302 h 379"/>
              <a:gd name="T62" fmla="*/ 758 w 1455"/>
              <a:gd name="T63" fmla="*/ 110 h 379"/>
              <a:gd name="T64" fmla="*/ 797 w 1455"/>
              <a:gd name="T65" fmla="*/ 82 h 379"/>
              <a:gd name="T66" fmla="*/ 838 w 1455"/>
              <a:gd name="T67" fmla="*/ 71 h 379"/>
              <a:gd name="T68" fmla="*/ 892 w 1455"/>
              <a:gd name="T69" fmla="*/ 82 h 379"/>
              <a:gd name="T70" fmla="*/ 938 w 1455"/>
              <a:gd name="T71" fmla="*/ 120 h 379"/>
              <a:gd name="T72" fmla="*/ 760 w 1455"/>
              <a:gd name="T73" fmla="*/ 212 h 379"/>
              <a:gd name="T74" fmla="*/ 811 w 1455"/>
              <a:gd name="T75" fmla="*/ 274 h 379"/>
              <a:gd name="T76" fmla="*/ 850 w 1455"/>
              <a:gd name="T77" fmla="*/ 280 h 379"/>
              <a:gd name="T78" fmla="*/ 911 w 1455"/>
              <a:gd name="T79" fmla="*/ 248 h 379"/>
              <a:gd name="T80" fmla="*/ 926 w 1455"/>
              <a:gd name="T81" fmla="*/ 272 h 379"/>
              <a:gd name="T82" fmla="*/ 886 w 1455"/>
              <a:gd name="T83" fmla="*/ 301 h 379"/>
              <a:gd name="T84" fmla="*/ 840 w 1455"/>
              <a:gd name="T85" fmla="*/ 308 h 379"/>
              <a:gd name="T86" fmla="*/ 785 w 1455"/>
              <a:gd name="T87" fmla="*/ 293 h 379"/>
              <a:gd name="T88" fmla="*/ 744 w 1455"/>
              <a:gd name="T89" fmla="*/ 251 h 379"/>
              <a:gd name="T90" fmla="*/ 920 w 1455"/>
              <a:gd name="T91" fmla="*/ 146 h 379"/>
              <a:gd name="T92" fmla="*/ 870 w 1455"/>
              <a:gd name="T93" fmla="*/ 104 h 379"/>
              <a:gd name="T94" fmla="*/ 824 w 1455"/>
              <a:gd name="T95" fmla="*/ 102 h 379"/>
              <a:gd name="T96" fmla="*/ 774 w 1455"/>
              <a:gd name="T97" fmla="*/ 136 h 379"/>
              <a:gd name="T98" fmla="*/ 1001 w 1455"/>
              <a:gd name="T99" fmla="*/ 77 h 379"/>
              <a:gd name="T100" fmla="*/ 1075 w 1455"/>
              <a:gd name="T101" fmla="*/ 73 h 379"/>
              <a:gd name="T102" fmla="*/ 1069 w 1455"/>
              <a:gd name="T103" fmla="*/ 110 h 379"/>
              <a:gd name="T104" fmla="*/ 1035 w 1455"/>
              <a:gd name="T105" fmla="*/ 146 h 379"/>
              <a:gd name="T106" fmla="*/ 1104 w 1455"/>
              <a:gd name="T107" fmla="*/ 103 h 379"/>
              <a:gd name="T108" fmla="*/ 1181 w 1455"/>
              <a:gd name="T109" fmla="*/ 103 h 379"/>
              <a:gd name="T110" fmla="*/ 1455 w 1455"/>
              <a:gd name="T111" fmla="*/ 7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55"/>
              <a:gd name="T169" fmla="*/ 0 h 379"/>
              <a:gd name="T170" fmla="*/ 1455 w 1455"/>
              <a:gd name="T171" fmla="*/ 379 h 3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55" h="379">
                <a:moveTo>
                  <a:pt x="0" y="302"/>
                </a:moveTo>
                <a:lnTo>
                  <a:pt x="0" y="0"/>
                </a:lnTo>
                <a:lnTo>
                  <a:pt x="78" y="0"/>
                </a:lnTo>
                <a:lnTo>
                  <a:pt x="86" y="0"/>
                </a:lnTo>
                <a:lnTo>
                  <a:pt x="95" y="0"/>
                </a:lnTo>
                <a:lnTo>
                  <a:pt x="102" y="2"/>
                </a:lnTo>
                <a:lnTo>
                  <a:pt x="111" y="2"/>
                </a:lnTo>
                <a:lnTo>
                  <a:pt x="118" y="3"/>
                </a:lnTo>
                <a:lnTo>
                  <a:pt x="126" y="4"/>
                </a:lnTo>
                <a:lnTo>
                  <a:pt x="133" y="7"/>
                </a:lnTo>
                <a:lnTo>
                  <a:pt x="139" y="8"/>
                </a:lnTo>
                <a:lnTo>
                  <a:pt x="146" y="10"/>
                </a:lnTo>
                <a:lnTo>
                  <a:pt x="152" y="13"/>
                </a:lnTo>
                <a:lnTo>
                  <a:pt x="157" y="15"/>
                </a:lnTo>
                <a:lnTo>
                  <a:pt x="163" y="18"/>
                </a:lnTo>
                <a:lnTo>
                  <a:pt x="168" y="21"/>
                </a:lnTo>
                <a:lnTo>
                  <a:pt x="172" y="25"/>
                </a:lnTo>
                <a:lnTo>
                  <a:pt x="177" y="29"/>
                </a:lnTo>
                <a:lnTo>
                  <a:pt x="180" y="34"/>
                </a:lnTo>
                <a:lnTo>
                  <a:pt x="186" y="44"/>
                </a:lnTo>
                <a:lnTo>
                  <a:pt x="193" y="56"/>
                </a:lnTo>
                <a:lnTo>
                  <a:pt x="196" y="70"/>
                </a:lnTo>
                <a:lnTo>
                  <a:pt x="198" y="85"/>
                </a:lnTo>
                <a:lnTo>
                  <a:pt x="199" y="86"/>
                </a:lnTo>
                <a:lnTo>
                  <a:pt x="199" y="87"/>
                </a:lnTo>
                <a:lnTo>
                  <a:pt x="199" y="89"/>
                </a:lnTo>
                <a:lnTo>
                  <a:pt x="199" y="92"/>
                </a:lnTo>
                <a:lnTo>
                  <a:pt x="198" y="104"/>
                </a:lnTo>
                <a:lnTo>
                  <a:pt x="195" y="115"/>
                </a:lnTo>
                <a:lnTo>
                  <a:pt x="191" y="127"/>
                </a:lnTo>
                <a:lnTo>
                  <a:pt x="185" y="136"/>
                </a:lnTo>
                <a:lnTo>
                  <a:pt x="181" y="141"/>
                </a:lnTo>
                <a:lnTo>
                  <a:pt x="178" y="145"/>
                </a:lnTo>
                <a:lnTo>
                  <a:pt x="174" y="150"/>
                </a:lnTo>
                <a:lnTo>
                  <a:pt x="169" y="154"/>
                </a:lnTo>
                <a:lnTo>
                  <a:pt x="164" y="157"/>
                </a:lnTo>
                <a:lnTo>
                  <a:pt x="159" y="161"/>
                </a:lnTo>
                <a:lnTo>
                  <a:pt x="154" y="164"/>
                </a:lnTo>
                <a:lnTo>
                  <a:pt x="148" y="166"/>
                </a:lnTo>
                <a:lnTo>
                  <a:pt x="142" y="169"/>
                </a:lnTo>
                <a:lnTo>
                  <a:pt x="136" y="171"/>
                </a:lnTo>
                <a:lnTo>
                  <a:pt x="130" y="172"/>
                </a:lnTo>
                <a:lnTo>
                  <a:pt x="122" y="175"/>
                </a:lnTo>
                <a:lnTo>
                  <a:pt x="116" y="176"/>
                </a:lnTo>
                <a:lnTo>
                  <a:pt x="109" y="176"/>
                </a:lnTo>
                <a:lnTo>
                  <a:pt x="101" y="177"/>
                </a:lnTo>
                <a:lnTo>
                  <a:pt x="94" y="177"/>
                </a:lnTo>
                <a:lnTo>
                  <a:pt x="28" y="177"/>
                </a:lnTo>
                <a:lnTo>
                  <a:pt x="28" y="302"/>
                </a:lnTo>
                <a:lnTo>
                  <a:pt x="0" y="302"/>
                </a:lnTo>
                <a:close/>
                <a:moveTo>
                  <a:pt x="28" y="26"/>
                </a:moveTo>
                <a:lnTo>
                  <a:pt x="28" y="151"/>
                </a:lnTo>
                <a:lnTo>
                  <a:pt x="91" y="151"/>
                </a:lnTo>
                <a:lnTo>
                  <a:pt x="101" y="151"/>
                </a:lnTo>
                <a:lnTo>
                  <a:pt x="110" y="150"/>
                </a:lnTo>
                <a:lnTo>
                  <a:pt x="118" y="149"/>
                </a:lnTo>
                <a:lnTo>
                  <a:pt x="127" y="146"/>
                </a:lnTo>
                <a:lnTo>
                  <a:pt x="133" y="144"/>
                </a:lnTo>
                <a:lnTo>
                  <a:pt x="139" y="141"/>
                </a:lnTo>
                <a:lnTo>
                  <a:pt x="146" y="138"/>
                </a:lnTo>
                <a:lnTo>
                  <a:pt x="151" y="134"/>
                </a:lnTo>
                <a:lnTo>
                  <a:pt x="159" y="124"/>
                </a:lnTo>
                <a:lnTo>
                  <a:pt x="164" y="112"/>
                </a:lnTo>
                <a:lnTo>
                  <a:pt x="168" y="99"/>
                </a:lnTo>
                <a:lnTo>
                  <a:pt x="169" y="85"/>
                </a:lnTo>
                <a:lnTo>
                  <a:pt x="168" y="70"/>
                </a:lnTo>
                <a:lnTo>
                  <a:pt x="163" y="57"/>
                </a:lnTo>
                <a:lnTo>
                  <a:pt x="155" y="46"/>
                </a:lnTo>
                <a:lnTo>
                  <a:pt x="144" y="39"/>
                </a:lnTo>
                <a:lnTo>
                  <a:pt x="138" y="36"/>
                </a:lnTo>
                <a:lnTo>
                  <a:pt x="132" y="33"/>
                </a:lnTo>
                <a:lnTo>
                  <a:pt x="125" y="31"/>
                </a:lnTo>
                <a:lnTo>
                  <a:pt x="117" y="29"/>
                </a:lnTo>
                <a:lnTo>
                  <a:pt x="110" y="28"/>
                </a:lnTo>
                <a:lnTo>
                  <a:pt x="101" y="28"/>
                </a:lnTo>
                <a:lnTo>
                  <a:pt x="91" y="26"/>
                </a:lnTo>
                <a:lnTo>
                  <a:pt x="81" y="26"/>
                </a:lnTo>
                <a:lnTo>
                  <a:pt x="28" y="26"/>
                </a:lnTo>
                <a:close/>
                <a:moveTo>
                  <a:pt x="230" y="186"/>
                </a:moveTo>
                <a:lnTo>
                  <a:pt x="231" y="175"/>
                </a:lnTo>
                <a:lnTo>
                  <a:pt x="232" y="164"/>
                </a:lnTo>
                <a:lnTo>
                  <a:pt x="236" y="153"/>
                </a:lnTo>
                <a:lnTo>
                  <a:pt x="240" y="143"/>
                </a:lnTo>
                <a:lnTo>
                  <a:pt x="245" y="133"/>
                </a:lnTo>
                <a:lnTo>
                  <a:pt x="249" y="123"/>
                </a:lnTo>
                <a:lnTo>
                  <a:pt x="257" y="114"/>
                </a:lnTo>
                <a:lnTo>
                  <a:pt x="264" y="106"/>
                </a:lnTo>
                <a:lnTo>
                  <a:pt x="268" y="102"/>
                </a:lnTo>
                <a:lnTo>
                  <a:pt x="272" y="98"/>
                </a:lnTo>
                <a:lnTo>
                  <a:pt x="277" y="94"/>
                </a:lnTo>
                <a:lnTo>
                  <a:pt x="282" y="92"/>
                </a:lnTo>
                <a:lnTo>
                  <a:pt x="285" y="88"/>
                </a:lnTo>
                <a:lnTo>
                  <a:pt x="290" y="86"/>
                </a:lnTo>
                <a:lnTo>
                  <a:pt x="296" y="83"/>
                </a:lnTo>
                <a:lnTo>
                  <a:pt x="301" y="81"/>
                </a:lnTo>
                <a:lnTo>
                  <a:pt x="308" y="78"/>
                </a:lnTo>
                <a:lnTo>
                  <a:pt x="313" y="77"/>
                </a:lnTo>
                <a:lnTo>
                  <a:pt x="319" y="75"/>
                </a:lnTo>
                <a:lnTo>
                  <a:pt x="325" y="73"/>
                </a:lnTo>
                <a:lnTo>
                  <a:pt x="331" y="72"/>
                </a:lnTo>
                <a:lnTo>
                  <a:pt x="337" y="72"/>
                </a:lnTo>
                <a:lnTo>
                  <a:pt x="343" y="71"/>
                </a:lnTo>
                <a:lnTo>
                  <a:pt x="350" y="71"/>
                </a:lnTo>
                <a:lnTo>
                  <a:pt x="356" y="71"/>
                </a:lnTo>
                <a:lnTo>
                  <a:pt x="362" y="72"/>
                </a:lnTo>
                <a:lnTo>
                  <a:pt x="368" y="73"/>
                </a:lnTo>
                <a:lnTo>
                  <a:pt x="374" y="75"/>
                </a:lnTo>
                <a:lnTo>
                  <a:pt x="381" y="77"/>
                </a:lnTo>
                <a:lnTo>
                  <a:pt x="387" y="80"/>
                </a:lnTo>
                <a:lnTo>
                  <a:pt x="393" y="82"/>
                </a:lnTo>
                <a:lnTo>
                  <a:pt x="399" y="86"/>
                </a:lnTo>
                <a:lnTo>
                  <a:pt x="405" y="89"/>
                </a:lnTo>
                <a:lnTo>
                  <a:pt x="411" y="93"/>
                </a:lnTo>
                <a:lnTo>
                  <a:pt x="416" y="98"/>
                </a:lnTo>
                <a:lnTo>
                  <a:pt x="423" y="103"/>
                </a:lnTo>
                <a:lnTo>
                  <a:pt x="428" y="108"/>
                </a:lnTo>
                <a:lnTo>
                  <a:pt x="432" y="113"/>
                </a:lnTo>
                <a:lnTo>
                  <a:pt x="436" y="119"/>
                </a:lnTo>
                <a:lnTo>
                  <a:pt x="441" y="125"/>
                </a:lnTo>
                <a:lnTo>
                  <a:pt x="450" y="138"/>
                </a:lnTo>
                <a:lnTo>
                  <a:pt x="455" y="151"/>
                </a:lnTo>
                <a:lnTo>
                  <a:pt x="458" y="165"/>
                </a:lnTo>
                <a:lnTo>
                  <a:pt x="461" y="180"/>
                </a:lnTo>
                <a:lnTo>
                  <a:pt x="461" y="181"/>
                </a:lnTo>
                <a:lnTo>
                  <a:pt x="461" y="182"/>
                </a:lnTo>
                <a:lnTo>
                  <a:pt x="461" y="183"/>
                </a:lnTo>
                <a:lnTo>
                  <a:pt x="461" y="185"/>
                </a:lnTo>
                <a:lnTo>
                  <a:pt x="461" y="186"/>
                </a:lnTo>
                <a:lnTo>
                  <a:pt x="461" y="187"/>
                </a:lnTo>
                <a:lnTo>
                  <a:pt x="461" y="188"/>
                </a:lnTo>
                <a:lnTo>
                  <a:pt x="461" y="201"/>
                </a:lnTo>
                <a:lnTo>
                  <a:pt x="458" y="213"/>
                </a:lnTo>
                <a:lnTo>
                  <a:pt x="456" y="224"/>
                </a:lnTo>
                <a:lnTo>
                  <a:pt x="452" y="235"/>
                </a:lnTo>
                <a:lnTo>
                  <a:pt x="447" y="246"/>
                </a:lnTo>
                <a:lnTo>
                  <a:pt x="441" y="256"/>
                </a:lnTo>
                <a:lnTo>
                  <a:pt x="434" y="265"/>
                </a:lnTo>
                <a:lnTo>
                  <a:pt x="426" y="274"/>
                </a:lnTo>
                <a:lnTo>
                  <a:pt x="423" y="277"/>
                </a:lnTo>
                <a:lnTo>
                  <a:pt x="418" y="281"/>
                </a:lnTo>
                <a:lnTo>
                  <a:pt x="414" y="285"/>
                </a:lnTo>
                <a:lnTo>
                  <a:pt x="409" y="289"/>
                </a:lnTo>
                <a:lnTo>
                  <a:pt x="404" y="292"/>
                </a:lnTo>
                <a:lnTo>
                  <a:pt x="399" y="295"/>
                </a:lnTo>
                <a:lnTo>
                  <a:pt x="394" y="297"/>
                </a:lnTo>
                <a:lnTo>
                  <a:pt x="389" y="300"/>
                </a:lnTo>
                <a:lnTo>
                  <a:pt x="384" y="301"/>
                </a:lnTo>
                <a:lnTo>
                  <a:pt x="379" y="303"/>
                </a:lnTo>
                <a:lnTo>
                  <a:pt x="373" y="305"/>
                </a:lnTo>
                <a:lnTo>
                  <a:pt x="368" y="306"/>
                </a:lnTo>
                <a:lnTo>
                  <a:pt x="362" y="307"/>
                </a:lnTo>
                <a:lnTo>
                  <a:pt x="357" y="307"/>
                </a:lnTo>
                <a:lnTo>
                  <a:pt x="351" y="308"/>
                </a:lnTo>
                <a:lnTo>
                  <a:pt x="345" y="308"/>
                </a:lnTo>
                <a:lnTo>
                  <a:pt x="337" y="308"/>
                </a:lnTo>
                <a:lnTo>
                  <a:pt x="331" y="307"/>
                </a:lnTo>
                <a:lnTo>
                  <a:pt x="324" y="306"/>
                </a:lnTo>
                <a:lnTo>
                  <a:pt x="317" y="305"/>
                </a:lnTo>
                <a:lnTo>
                  <a:pt x="310" y="303"/>
                </a:lnTo>
                <a:lnTo>
                  <a:pt x="304" y="301"/>
                </a:lnTo>
                <a:lnTo>
                  <a:pt x="296" y="297"/>
                </a:lnTo>
                <a:lnTo>
                  <a:pt x="290" y="295"/>
                </a:lnTo>
                <a:lnTo>
                  <a:pt x="284" y="291"/>
                </a:lnTo>
                <a:lnTo>
                  <a:pt x="278" y="286"/>
                </a:lnTo>
                <a:lnTo>
                  <a:pt x="272" y="282"/>
                </a:lnTo>
                <a:lnTo>
                  <a:pt x="267" y="277"/>
                </a:lnTo>
                <a:lnTo>
                  <a:pt x="261" y="271"/>
                </a:lnTo>
                <a:lnTo>
                  <a:pt x="256" y="266"/>
                </a:lnTo>
                <a:lnTo>
                  <a:pt x="252" y="259"/>
                </a:lnTo>
                <a:lnTo>
                  <a:pt x="247" y="253"/>
                </a:lnTo>
                <a:lnTo>
                  <a:pt x="240" y="238"/>
                </a:lnTo>
                <a:lnTo>
                  <a:pt x="235" y="222"/>
                </a:lnTo>
                <a:lnTo>
                  <a:pt x="231" y="204"/>
                </a:lnTo>
                <a:lnTo>
                  <a:pt x="230" y="186"/>
                </a:lnTo>
                <a:close/>
                <a:moveTo>
                  <a:pt x="259" y="187"/>
                </a:moveTo>
                <a:lnTo>
                  <a:pt x="261" y="201"/>
                </a:lnTo>
                <a:lnTo>
                  <a:pt x="262" y="213"/>
                </a:lnTo>
                <a:lnTo>
                  <a:pt x="266" y="224"/>
                </a:lnTo>
                <a:lnTo>
                  <a:pt x="270" y="235"/>
                </a:lnTo>
                <a:lnTo>
                  <a:pt x="277" y="245"/>
                </a:lnTo>
                <a:lnTo>
                  <a:pt x="285" y="254"/>
                </a:lnTo>
                <a:lnTo>
                  <a:pt x="293" y="261"/>
                </a:lnTo>
                <a:lnTo>
                  <a:pt x="303" y="268"/>
                </a:lnTo>
                <a:lnTo>
                  <a:pt x="308" y="270"/>
                </a:lnTo>
                <a:lnTo>
                  <a:pt x="313" y="272"/>
                </a:lnTo>
                <a:lnTo>
                  <a:pt x="319" y="275"/>
                </a:lnTo>
                <a:lnTo>
                  <a:pt x="324" y="276"/>
                </a:lnTo>
                <a:lnTo>
                  <a:pt x="330" y="277"/>
                </a:lnTo>
                <a:lnTo>
                  <a:pt x="335" y="279"/>
                </a:lnTo>
                <a:lnTo>
                  <a:pt x="341" y="280"/>
                </a:lnTo>
                <a:lnTo>
                  <a:pt x="347" y="280"/>
                </a:lnTo>
                <a:lnTo>
                  <a:pt x="352" y="280"/>
                </a:lnTo>
                <a:lnTo>
                  <a:pt x="357" y="279"/>
                </a:lnTo>
                <a:lnTo>
                  <a:pt x="362" y="279"/>
                </a:lnTo>
                <a:lnTo>
                  <a:pt x="367" y="277"/>
                </a:lnTo>
                <a:lnTo>
                  <a:pt x="372" y="276"/>
                </a:lnTo>
                <a:lnTo>
                  <a:pt x="377" y="274"/>
                </a:lnTo>
                <a:lnTo>
                  <a:pt x="382" y="272"/>
                </a:lnTo>
                <a:lnTo>
                  <a:pt x="387" y="270"/>
                </a:lnTo>
                <a:lnTo>
                  <a:pt x="397" y="264"/>
                </a:lnTo>
                <a:lnTo>
                  <a:pt x="405" y="256"/>
                </a:lnTo>
                <a:lnTo>
                  <a:pt x="413" y="248"/>
                </a:lnTo>
                <a:lnTo>
                  <a:pt x="419" y="238"/>
                </a:lnTo>
                <a:lnTo>
                  <a:pt x="425" y="227"/>
                </a:lnTo>
                <a:lnTo>
                  <a:pt x="429" y="214"/>
                </a:lnTo>
                <a:lnTo>
                  <a:pt x="431" y="201"/>
                </a:lnTo>
                <a:lnTo>
                  <a:pt x="432" y="187"/>
                </a:lnTo>
                <a:lnTo>
                  <a:pt x="432" y="178"/>
                </a:lnTo>
                <a:lnTo>
                  <a:pt x="431" y="171"/>
                </a:lnTo>
                <a:lnTo>
                  <a:pt x="429" y="164"/>
                </a:lnTo>
                <a:lnTo>
                  <a:pt x="425" y="155"/>
                </a:lnTo>
                <a:lnTo>
                  <a:pt x="421" y="148"/>
                </a:lnTo>
                <a:lnTo>
                  <a:pt x="418" y="140"/>
                </a:lnTo>
                <a:lnTo>
                  <a:pt x="413" y="133"/>
                </a:lnTo>
                <a:lnTo>
                  <a:pt x="406" y="127"/>
                </a:lnTo>
                <a:lnTo>
                  <a:pt x="400" y="122"/>
                </a:lnTo>
                <a:lnTo>
                  <a:pt x="394" y="115"/>
                </a:lnTo>
                <a:lnTo>
                  <a:pt x="387" y="110"/>
                </a:lnTo>
                <a:lnTo>
                  <a:pt x="379" y="107"/>
                </a:lnTo>
                <a:lnTo>
                  <a:pt x="371" y="104"/>
                </a:lnTo>
                <a:lnTo>
                  <a:pt x="363" y="102"/>
                </a:lnTo>
                <a:lnTo>
                  <a:pt x="356" y="101"/>
                </a:lnTo>
                <a:lnTo>
                  <a:pt x="347" y="101"/>
                </a:lnTo>
                <a:lnTo>
                  <a:pt x="342" y="101"/>
                </a:lnTo>
                <a:lnTo>
                  <a:pt x="336" y="102"/>
                </a:lnTo>
                <a:lnTo>
                  <a:pt x="331" y="102"/>
                </a:lnTo>
                <a:lnTo>
                  <a:pt x="325" y="103"/>
                </a:lnTo>
                <a:lnTo>
                  <a:pt x="320" y="106"/>
                </a:lnTo>
                <a:lnTo>
                  <a:pt x="314" y="107"/>
                </a:lnTo>
                <a:lnTo>
                  <a:pt x="309" y="109"/>
                </a:lnTo>
                <a:lnTo>
                  <a:pt x="304" y="112"/>
                </a:lnTo>
                <a:lnTo>
                  <a:pt x="294" y="118"/>
                </a:lnTo>
                <a:lnTo>
                  <a:pt x="287" y="125"/>
                </a:lnTo>
                <a:lnTo>
                  <a:pt x="278" y="134"/>
                </a:lnTo>
                <a:lnTo>
                  <a:pt x="272" y="143"/>
                </a:lnTo>
                <a:lnTo>
                  <a:pt x="266" y="153"/>
                </a:lnTo>
                <a:lnTo>
                  <a:pt x="262" y="164"/>
                </a:lnTo>
                <a:lnTo>
                  <a:pt x="261" y="175"/>
                </a:lnTo>
                <a:lnTo>
                  <a:pt x="259" y="187"/>
                </a:lnTo>
                <a:close/>
                <a:moveTo>
                  <a:pt x="578" y="302"/>
                </a:moveTo>
                <a:lnTo>
                  <a:pt x="483" y="77"/>
                </a:lnTo>
                <a:lnTo>
                  <a:pt x="517" y="77"/>
                </a:lnTo>
                <a:lnTo>
                  <a:pt x="594" y="264"/>
                </a:lnTo>
                <a:lnTo>
                  <a:pt x="672" y="77"/>
                </a:lnTo>
                <a:lnTo>
                  <a:pt x="706" y="77"/>
                </a:lnTo>
                <a:lnTo>
                  <a:pt x="609" y="302"/>
                </a:lnTo>
                <a:lnTo>
                  <a:pt x="578" y="302"/>
                </a:lnTo>
                <a:close/>
                <a:moveTo>
                  <a:pt x="728" y="190"/>
                </a:moveTo>
                <a:lnTo>
                  <a:pt x="729" y="176"/>
                </a:lnTo>
                <a:lnTo>
                  <a:pt x="730" y="164"/>
                </a:lnTo>
                <a:lnTo>
                  <a:pt x="734" y="151"/>
                </a:lnTo>
                <a:lnTo>
                  <a:pt x="739" y="140"/>
                </a:lnTo>
                <a:lnTo>
                  <a:pt x="744" y="129"/>
                </a:lnTo>
                <a:lnTo>
                  <a:pt x="750" y="119"/>
                </a:lnTo>
                <a:lnTo>
                  <a:pt x="758" y="110"/>
                </a:lnTo>
                <a:lnTo>
                  <a:pt x="765" y="103"/>
                </a:lnTo>
                <a:lnTo>
                  <a:pt x="769" y="99"/>
                </a:lnTo>
                <a:lnTo>
                  <a:pt x="774" y="96"/>
                </a:lnTo>
                <a:lnTo>
                  <a:pt x="779" y="93"/>
                </a:lnTo>
                <a:lnTo>
                  <a:pt x="782" y="89"/>
                </a:lnTo>
                <a:lnTo>
                  <a:pt x="787" y="87"/>
                </a:lnTo>
                <a:lnTo>
                  <a:pt x="792" y="85"/>
                </a:lnTo>
                <a:lnTo>
                  <a:pt x="797" y="82"/>
                </a:lnTo>
                <a:lnTo>
                  <a:pt x="802" y="80"/>
                </a:lnTo>
                <a:lnTo>
                  <a:pt x="807" y="78"/>
                </a:lnTo>
                <a:lnTo>
                  <a:pt x="812" y="76"/>
                </a:lnTo>
                <a:lnTo>
                  <a:pt x="817" y="75"/>
                </a:lnTo>
                <a:lnTo>
                  <a:pt x="823" y="73"/>
                </a:lnTo>
                <a:lnTo>
                  <a:pt x="828" y="72"/>
                </a:lnTo>
                <a:lnTo>
                  <a:pt x="833" y="72"/>
                </a:lnTo>
                <a:lnTo>
                  <a:pt x="838" y="71"/>
                </a:lnTo>
                <a:lnTo>
                  <a:pt x="843" y="71"/>
                </a:lnTo>
                <a:lnTo>
                  <a:pt x="850" y="71"/>
                </a:lnTo>
                <a:lnTo>
                  <a:pt x="858" y="72"/>
                </a:lnTo>
                <a:lnTo>
                  <a:pt x="865" y="73"/>
                </a:lnTo>
                <a:lnTo>
                  <a:pt x="871" y="75"/>
                </a:lnTo>
                <a:lnTo>
                  <a:pt x="879" y="76"/>
                </a:lnTo>
                <a:lnTo>
                  <a:pt x="885" y="78"/>
                </a:lnTo>
                <a:lnTo>
                  <a:pt x="892" y="82"/>
                </a:lnTo>
                <a:lnTo>
                  <a:pt x="899" y="85"/>
                </a:lnTo>
                <a:lnTo>
                  <a:pt x="905" y="88"/>
                </a:lnTo>
                <a:lnTo>
                  <a:pt x="912" y="93"/>
                </a:lnTo>
                <a:lnTo>
                  <a:pt x="917" y="97"/>
                </a:lnTo>
                <a:lnTo>
                  <a:pt x="923" y="102"/>
                </a:lnTo>
                <a:lnTo>
                  <a:pt x="928" y="108"/>
                </a:lnTo>
                <a:lnTo>
                  <a:pt x="933" y="114"/>
                </a:lnTo>
                <a:lnTo>
                  <a:pt x="938" y="120"/>
                </a:lnTo>
                <a:lnTo>
                  <a:pt x="943" y="128"/>
                </a:lnTo>
                <a:lnTo>
                  <a:pt x="951" y="143"/>
                </a:lnTo>
                <a:lnTo>
                  <a:pt x="955" y="159"/>
                </a:lnTo>
                <a:lnTo>
                  <a:pt x="958" y="176"/>
                </a:lnTo>
                <a:lnTo>
                  <a:pt x="959" y="195"/>
                </a:lnTo>
                <a:lnTo>
                  <a:pt x="959" y="200"/>
                </a:lnTo>
                <a:lnTo>
                  <a:pt x="758" y="200"/>
                </a:lnTo>
                <a:lnTo>
                  <a:pt x="760" y="212"/>
                </a:lnTo>
                <a:lnTo>
                  <a:pt x="764" y="223"/>
                </a:lnTo>
                <a:lnTo>
                  <a:pt x="768" y="234"/>
                </a:lnTo>
                <a:lnTo>
                  <a:pt x="774" y="244"/>
                </a:lnTo>
                <a:lnTo>
                  <a:pt x="781" y="253"/>
                </a:lnTo>
                <a:lnTo>
                  <a:pt x="789" y="260"/>
                </a:lnTo>
                <a:lnTo>
                  <a:pt x="797" y="266"/>
                </a:lnTo>
                <a:lnTo>
                  <a:pt x="806" y="271"/>
                </a:lnTo>
                <a:lnTo>
                  <a:pt x="811" y="274"/>
                </a:lnTo>
                <a:lnTo>
                  <a:pt x="816" y="275"/>
                </a:lnTo>
                <a:lnTo>
                  <a:pt x="819" y="276"/>
                </a:lnTo>
                <a:lnTo>
                  <a:pt x="824" y="277"/>
                </a:lnTo>
                <a:lnTo>
                  <a:pt x="829" y="279"/>
                </a:lnTo>
                <a:lnTo>
                  <a:pt x="834" y="280"/>
                </a:lnTo>
                <a:lnTo>
                  <a:pt x="838" y="280"/>
                </a:lnTo>
                <a:lnTo>
                  <a:pt x="843" y="280"/>
                </a:lnTo>
                <a:lnTo>
                  <a:pt x="850" y="280"/>
                </a:lnTo>
                <a:lnTo>
                  <a:pt x="859" y="279"/>
                </a:lnTo>
                <a:lnTo>
                  <a:pt x="866" y="276"/>
                </a:lnTo>
                <a:lnTo>
                  <a:pt x="875" y="274"/>
                </a:lnTo>
                <a:lnTo>
                  <a:pt x="884" y="270"/>
                </a:lnTo>
                <a:lnTo>
                  <a:pt x="891" y="265"/>
                </a:lnTo>
                <a:lnTo>
                  <a:pt x="899" y="260"/>
                </a:lnTo>
                <a:lnTo>
                  <a:pt x="905" y="254"/>
                </a:lnTo>
                <a:lnTo>
                  <a:pt x="911" y="248"/>
                </a:lnTo>
                <a:lnTo>
                  <a:pt x="916" y="242"/>
                </a:lnTo>
                <a:lnTo>
                  <a:pt x="920" y="235"/>
                </a:lnTo>
                <a:lnTo>
                  <a:pt x="922" y="228"/>
                </a:lnTo>
                <a:lnTo>
                  <a:pt x="953" y="228"/>
                </a:lnTo>
                <a:lnTo>
                  <a:pt x="948" y="240"/>
                </a:lnTo>
                <a:lnTo>
                  <a:pt x="942" y="253"/>
                </a:lnTo>
                <a:lnTo>
                  <a:pt x="934" y="264"/>
                </a:lnTo>
                <a:lnTo>
                  <a:pt x="926" y="272"/>
                </a:lnTo>
                <a:lnTo>
                  <a:pt x="922" y="277"/>
                </a:lnTo>
                <a:lnTo>
                  <a:pt x="917" y="281"/>
                </a:lnTo>
                <a:lnTo>
                  <a:pt x="912" y="285"/>
                </a:lnTo>
                <a:lnTo>
                  <a:pt x="907" y="289"/>
                </a:lnTo>
                <a:lnTo>
                  <a:pt x="902" y="292"/>
                </a:lnTo>
                <a:lnTo>
                  <a:pt x="897" y="296"/>
                </a:lnTo>
                <a:lnTo>
                  <a:pt x="891" y="298"/>
                </a:lnTo>
                <a:lnTo>
                  <a:pt x="886" y="301"/>
                </a:lnTo>
                <a:lnTo>
                  <a:pt x="880" y="302"/>
                </a:lnTo>
                <a:lnTo>
                  <a:pt x="875" y="303"/>
                </a:lnTo>
                <a:lnTo>
                  <a:pt x="869" y="305"/>
                </a:lnTo>
                <a:lnTo>
                  <a:pt x="864" y="306"/>
                </a:lnTo>
                <a:lnTo>
                  <a:pt x="858" y="307"/>
                </a:lnTo>
                <a:lnTo>
                  <a:pt x="853" y="307"/>
                </a:lnTo>
                <a:lnTo>
                  <a:pt x="847" y="308"/>
                </a:lnTo>
                <a:lnTo>
                  <a:pt x="840" y="308"/>
                </a:lnTo>
                <a:lnTo>
                  <a:pt x="833" y="307"/>
                </a:lnTo>
                <a:lnTo>
                  <a:pt x="826" y="307"/>
                </a:lnTo>
                <a:lnTo>
                  <a:pt x="818" y="306"/>
                </a:lnTo>
                <a:lnTo>
                  <a:pt x="812" y="303"/>
                </a:lnTo>
                <a:lnTo>
                  <a:pt x="805" y="302"/>
                </a:lnTo>
                <a:lnTo>
                  <a:pt x="798" y="300"/>
                </a:lnTo>
                <a:lnTo>
                  <a:pt x="791" y="296"/>
                </a:lnTo>
                <a:lnTo>
                  <a:pt x="785" y="293"/>
                </a:lnTo>
                <a:lnTo>
                  <a:pt x="779" y="290"/>
                </a:lnTo>
                <a:lnTo>
                  <a:pt x="772" y="285"/>
                </a:lnTo>
                <a:lnTo>
                  <a:pt x="768" y="280"/>
                </a:lnTo>
                <a:lnTo>
                  <a:pt x="761" y="275"/>
                </a:lnTo>
                <a:lnTo>
                  <a:pt x="756" y="270"/>
                </a:lnTo>
                <a:lnTo>
                  <a:pt x="753" y="264"/>
                </a:lnTo>
                <a:lnTo>
                  <a:pt x="748" y="258"/>
                </a:lnTo>
                <a:lnTo>
                  <a:pt x="744" y="251"/>
                </a:lnTo>
                <a:lnTo>
                  <a:pt x="737" y="237"/>
                </a:lnTo>
                <a:lnTo>
                  <a:pt x="732" y="222"/>
                </a:lnTo>
                <a:lnTo>
                  <a:pt x="729" y="206"/>
                </a:lnTo>
                <a:lnTo>
                  <a:pt x="728" y="190"/>
                </a:lnTo>
                <a:close/>
                <a:moveTo>
                  <a:pt x="931" y="174"/>
                </a:moveTo>
                <a:lnTo>
                  <a:pt x="928" y="165"/>
                </a:lnTo>
                <a:lnTo>
                  <a:pt x="925" y="155"/>
                </a:lnTo>
                <a:lnTo>
                  <a:pt x="920" y="146"/>
                </a:lnTo>
                <a:lnTo>
                  <a:pt x="915" y="138"/>
                </a:lnTo>
                <a:lnTo>
                  <a:pt x="908" y="129"/>
                </a:lnTo>
                <a:lnTo>
                  <a:pt x="901" y="122"/>
                </a:lnTo>
                <a:lnTo>
                  <a:pt x="892" y="115"/>
                </a:lnTo>
                <a:lnTo>
                  <a:pt x="884" y="110"/>
                </a:lnTo>
                <a:lnTo>
                  <a:pt x="879" y="108"/>
                </a:lnTo>
                <a:lnTo>
                  <a:pt x="874" y="106"/>
                </a:lnTo>
                <a:lnTo>
                  <a:pt x="870" y="104"/>
                </a:lnTo>
                <a:lnTo>
                  <a:pt x="865" y="103"/>
                </a:lnTo>
                <a:lnTo>
                  <a:pt x="860" y="102"/>
                </a:lnTo>
                <a:lnTo>
                  <a:pt x="855" y="101"/>
                </a:lnTo>
                <a:lnTo>
                  <a:pt x="849" y="101"/>
                </a:lnTo>
                <a:lnTo>
                  <a:pt x="844" y="101"/>
                </a:lnTo>
                <a:lnTo>
                  <a:pt x="837" y="101"/>
                </a:lnTo>
                <a:lnTo>
                  <a:pt x="831" y="102"/>
                </a:lnTo>
                <a:lnTo>
                  <a:pt x="824" y="102"/>
                </a:lnTo>
                <a:lnTo>
                  <a:pt x="818" y="103"/>
                </a:lnTo>
                <a:lnTo>
                  <a:pt x="812" y="106"/>
                </a:lnTo>
                <a:lnTo>
                  <a:pt x="807" y="108"/>
                </a:lnTo>
                <a:lnTo>
                  <a:pt x="801" y="110"/>
                </a:lnTo>
                <a:lnTo>
                  <a:pt x="796" y="114"/>
                </a:lnTo>
                <a:lnTo>
                  <a:pt x="787" y="122"/>
                </a:lnTo>
                <a:lnTo>
                  <a:pt x="780" y="129"/>
                </a:lnTo>
                <a:lnTo>
                  <a:pt x="774" y="136"/>
                </a:lnTo>
                <a:lnTo>
                  <a:pt x="769" y="145"/>
                </a:lnTo>
                <a:lnTo>
                  <a:pt x="765" y="154"/>
                </a:lnTo>
                <a:lnTo>
                  <a:pt x="761" y="161"/>
                </a:lnTo>
                <a:lnTo>
                  <a:pt x="759" y="167"/>
                </a:lnTo>
                <a:lnTo>
                  <a:pt x="758" y="174"/>
                </a:lnTo>
                <a:lnTo>
                  <a:pt x="931" y="174"/>
                </a:lnTo>
                <a:close/>
                <a:moveTo>
                  <a:pt x="1001" y="302"/>
                </a:moveTo>
                <a:lnTo>
                  <a:pt x="1001" y="77"/>
                </a:lnTo>
                <a:lnTo>
                  <a:pt x="1028" y="77"/>
                </a:lnTo>
                <a:lnTo>
                  <a:pt x="1028" y="112"/>
                </a:lnTo>
                <a:lnTo>
                  <a:pt x="1033" y="102"/>
                </a:lnTo>
                <a:lnTo>
                  <a:pt x="1041" y="94"/>
                </a:lnTo>
                <a:lnTo>
                  <a:pt x="1048" y="87"/>
                </a:lnTo>
                <a:lnTo>
                  <a:pt x="1056" y="81"/>
                </a:lnTo>
                <a:lnTo>
                  <a:pt x="1066" y="77"/>
                </a:lnTo>
                <a:lnTo>
                  <a:pt x="1075" y="73"/>
                </a:lnTo>
                <a:lnTo>
                  <a:pt x="1087" y="72"/>
                </a:lnTo>
                <a:lnTo>
                  <a:pt x="1098" y="71"/>
                </a:lnTo>
                <a:lnTo>
                  <a:pt x="1098" y="103"/>
                </a:lnTo>
                <a:lnTo>
                  <a:pt x="1091" y="103"/>
                </a:lnTo>
                <a:lnTo>
                  <a:pt x="1087" y="104"/>
                </a:lnTo>
                <a:lnTo>
                  <a:pt x="1080" y="106"/>
                </a:lnTo>
                <a:lnTo>
                  <a:pt x="1074" y="108"/>
                </a:lnTo>
                <a:lnTo>
                  <a:pt x="1069" y="110"/>
                </a:lnTo>
                <a:lnTo>
                  <a:pt x="1063" y="113"/>
                </a:lnTo>
                <a:lnTo>
                  <a:pt x="1058" y="117"/>
                </a:lnTo>
                <a:lnTo>
                  <a:pt x="1053" y="120"/>
                </a:lnTo>
                <a:lnTo>
                  <a:pt x="1048" y="125"/>
                </a:lnTo>
                <a:lnTo>
                  <a:pt x="1043" y="130"/>
                </a:lnTo>
                <a:lnTo>
                  <a:pt x="1040" y="135"/>
                </a:lnTo>
                <a:lnTo>
                  <a:pt x="1037" y="140"/>
                </a:lnTo>
                <a:lnTo>
                  <a:pt x="1035" y="146"/>
                </a:lnTo>
                <a:lnTo>
                  <a:pt x="1032" y="151"/>
                </a:lnTo>
                <a:lnTo>
                  <a:pt x="1031" y="157"/>
                </a:lnTo>
                <a:lnTo>
                  <a:pt x="1031" y="164"/>
                </a:lnTo>
                <a:lnTo>
                  <a:pt x="1031" y="302"/>
                </a:lnTo>
                <a:lnTo>
                  <a:pt x="1001" y="302"/>
                </a:lnTo>
                <a:close/>
                <a:moveTo>
                  <a:pt x="1151" y="302"/>
                </a:moveTo>
                <a:lnTo>
                  <a:pt x="1151" y="103"/>
                </a:lnTo>
                <a:lnTo>
                  <a:pt x="1104" y="103"/>
                </a:lnTo>
                <a:lnTo>
                  <a:pt x="1104" y="77"/>
                </a:lnTo>
                <a:lnTo>
                  <a:pt x="1151" y="77"/>
                </a:lnTo>
                <a:lnTo>
                  <a:pt x="1151" y="0"/>
                </a:lnTo>
                <a:lnTo>
                  <a:pt x="1181" y="0"/>
                </a:lnTo>
                <a:lnTo>
                  <a:pt x="1181" y="77"/>
                </a:lnTo>
                <a:lnTo>
                  <a:pt x="1236" y="77"/>
                </a:lnTo>
                <a:lnTo>
                  <a:pt x="1236" y="103"/>
                </a:lnTo>
                <a:lnTo>
                  <a:pt x="1181" y="103"/>
                </a:lnTo>
                <a:lnTo>
                  <a:pt x="1181" y="302"/>
                </a:lnTo>
                <a:lnTo>
                  <a:pt x="1151" y="302"/>
                </a:lnTo>
                <a:close/>
                <a:moveTo>
                  <a:pt x="1328" y="295"/>
                </a:moveTo>
                <a:lnTo>
                  <a:pt x="1242" y="77"/>
                </a:lnTo>
                <a:lnTo>
                  <a:pt x="1274" y="77"/>
                </a:lnTo>
                <a:lnTo>
                  <a:pt x="1346" y="258"/>
                </a:lnTo>
                <a:lnTo>
                  <a:pt x="1423" y="77"/>
                </a:lnTo>
                <a:lnTo>
                  <a:pt x="1455" y="77"/>
                </a:lnTo>
                <a:lnTo>
                  <a:pt x="1325" y="379"/>
                </a:lnTo>
                <a:lnTo>
                  <a:pt x="1293" y="379"/>
                </a:lnTo>
                <a:lnTo>
                  <a:pt x="1328" y="295"/>
                </a:lnTo>
                <a:close/>
              </a:path>
            </a:pathLst>
          </a:custGeom>
          <a:solidFill>
            <a:srgbClr val="000000"/>
          </a:solidFill>
          <a:ln w="3175">
            <a:solidFill>
              <a:schemeClr val="tx1"/>
            </a:solidFill>
            <a:round/>
            <a:headEnd/>
            <a:tailEnd/>
          </a:ln>
        </p:spPr>
        <p:txBody>
          <a:bodyPr lIns="82058" tIns="41029" rIns="82058" bIns="41029"/>
          <a:lstStyle/>
          <a:p>
            <a:endParaRPr lang="en-US"/>
          </a:p>
        </p:txBody>
      </p:sp>
      <p:sp>
        <p:nvSpPr>
          <p:cNvPr id="6161" name="Freeform 20"/>
          <p:cNvSpPr>
            <a:spLocks noEditPoints="1"/>
          </p:cNvSpPr>
          <p:nvPr/>
        </p:nvSpPr>
        <p:spPr bwMode="auto">
          <a:xfrm>
            <a:off x="7081694" y="5862078"/>
            <a:ext cx="835602" cy="219915"/>
          </a:xfrm>
          <a:custGeom>
            <a:avLst/>
            <a:gdLst>
              <a:gd name="T0" fmla="*/ 48 w 1157"/>
              <a:gd name="T1" fmla="*/ 43 h 314"/>
              <a:gd name="T2" fmla="*/ 112 w 1157"/>
              <a:gd name="T3" fmla="*/ 6 h 314"/>
              <a:gd name="T4" fmla="*/ 173 w 1157"/>
              <a:gd name="T5" fmla="*/ 0 h 314"/>
              <a:gd name="T6" fmla="*/ 212 w 1157"/>
              <a:gd name="T7" fmla="*/ 9 h 314"/>
              <a:gd name="T8" fmla="*/ 262 w 1157"/>
              <a:gd name="T9" fmla="*/ 38 h 314"/>
              <a:gd name="T10" fmla="*/ 248 w 1157"/>
              <a:gd name="T11" fmla="*/ 66 h 314"/>
              <a:gd name="T12" fmla="*/ 187 w 1157"/>
              <a:gd name="T13" fmla="*/ 32 h 314"/>
              <a:gd name="T14" fmla="*/ 147 w 1157"/>
              <a:gd name="T15" fmla="*/ 29 h 314"/>
              <a:gd name="T16" fmla="*/ 98 w 1157"/>
              <a:gd name="T17" fmla="*/ 42 h 314"/>
              <a:gd name="T18" fmla="*/ 53 w 1157"/>
              <a:gd name="T19" fmla="*/ 82 h 314"/>
              <a:gd name="T20" fmla="*/ 34 w 1157"/>
              <a:gd name="T21" fmla="*/ 191 h 314"/>
              <a:gd name="T22" fmla="*/ 81 w 1157"/>
              <a:gd name="T23" fmla="*/ 260 h 314"/>
              <a:gd name="T24" fmla="*/ 142 w 1157"/>
              <a:gd name="T25" fmla="*/ 284 h 314"/>
              <a:gd name="T26" fmla="*/ 186 w 1157"/>
              <a:gd name="T27" fmla="*/ 281 h 314"/>
              <a:gd name="T28" fmla="*/ 225 w 1157"/>
              <a:gd name="T29" fmla="*/ 267 h 314"/>
              <a:gd name="T30" fmla="*/ 294 w 1157"/>
              <a:gd name="T31" fmla="*/ 237 h 314"/>
              <a:gd name="T32" fmla="*/ 253 w 1157"/>
              <a:gd name="T33" fmla="*/ 281 h 314"/>
              <a:gd name="T34" fmla="*/ 205 w 1157"/>
              <a:gd name="T35" fmla="*/ 306 h 314"/>
              <a:gd name="T36" fmla="*/ 152 w 1157"/>
              <a:gd name="T37" fmla="*/ 314 h 314"/>
              <a:gd name="T38" fmla="*/ 92 w 1157"/>
              <a:gd name="T39" fmla="*/ 301 h 314"/>
              <a:gd name="T40" fmla="*/ 38 w 1157"/>
              <a:gd name="T41" fmla="*/ 260 h 314"/>
              <a:gd name="T42" fmla="*/ 0 w 1157"/>
              <a:gd name="T43" fmla="*/ 152 h 314"/>
              <a:gd name="T44" fmla="*/ 373 w 1157"/>
              <a:gd name="T45" fmla="*/ 107 h 314"/>
              <a:gd name="T46" fmla="*/ 437 w 1157"/>
              <a:gd name="T47" fmla="*/ 108 h 314"/>
              <a:gd name="T48" fmla="*/ 393 w 1157"/>
              <a:gd name="T49" fmla="*/ 126 h 314"/>
              <a:gd name="T50" fmla="*/ 370 w 1157"/>
              <a:gd name="T51" fmla="*/ 169 h 314"/>
              <a:gd name="T52" fmla="*/ 464 w 1157"/>
              <a:gd name="T53" fmla="*/ 58 h 314"/>
              <a:gd name="T54" fmla="*/ 579 w 1157"/>
              <a:gd name="T55" fmla="*/ 103 h 314"/>
              <a:gd name="T56" fmla="*/ 641 w 1157"/>
              <a:gd name="T57" fmla="*/ 76 h 314"/>
              <a:gd name="T58" fmla="*/ 691 w 1157"/>
              <a:gd name="T59" fmla="*/ 94 h 314"/>
              <a:gd name="T60" fmla="*/ 751 w 1157"/>
              <a:gd name="T61" fmla="*/ 87 h 314"/>
              <a:gd name="T62" fmla="*/ 796 w 1157"/>
              <a:gd name="T63" fmla="*/ 80 h 314"/>
              <a:gd name="T64" fmla="*/ 859 w 1157"/>
              <a:gd name="T65" fmla="*/ 111 h 314"/>
              <a:gd name="T66" fmla="*/ 881 w 1157"/>
              <a:gd name="T67" fmla="*/ 307 h 314"/>
              <a:gd name="T68" fmla="*/ 833 w 1157"/>
              <a:gd name="T69" fmla="*/ 122 h 314"/>
              <a:gd name="T70" fmla="*/ 772 w 1157"/>
              <a:gd name="T71" fmla="*/ 107 h 314"/>
              <a:gd name="T72" fmla="*/ 733 w 1157"/>
              <a:gd name="T73" fmla="*/ 147 h 314"/>
              <a:gd name="T74" fmla="*/ 696 w 1157"/>
              <a:gd name="T75" fmla="*/ 142 h 314"/>
              <a:gd name="T76" fmla="*/ 642 w 1157"/>
              <a:gd name="T77" fmla="*/ 106 h 314"/>
              <a:gd name="T78" fmla="*/ 587 w 1157"/>
              <a:gd name="T79" fmla="*/ 127 h 314"/>
              <a:gd name="T80" fmla="*/ 546 w 1157"/>
              <a:gd name="T81" fmla="*/ 82 h 314"/>
              <a:gd name="T82" fmla="*/ 955 w 1157"/>
              <a:gd name="T83" fmla="*/ 116 h 314"/>
              <a:gd name="T84" fmla="*/ 995 w 1157"/>
              <a:gd name="T85" fmla="*/ 87 h 314"/>
              <a:gd name="T86" fmla="*/ 1036 w 1157"/>
              <a:gd name="T87" fmla="*/ 76 h 314"/>
              <a:gd name="T88" fmla="*/ 1090 w 1157"/>
              <a:gd name="T89" fmla="*/ 87 h 314"/>
              <a:gd name="T90" fmla="*/ 1136 w 1157"/>
              <a:gd name="T91" fmla="*/ 126 h 314"/>
              <a:gd name="T92" fmla="*/ 958 w 1157"/>
              <a:gd name="T93" fmla="*/ 217 h 314"/>
              <a:gd name="T94" fmla="*/ 1008 w 1157"/>
              <a:gd name="T95" fmla="*/ 279 h 314"/>
              <a:gd name="T96" fmla="*/ 1048 w 1157"/>
              <a:gd name="T97" fmla="*/ 285 h 314"/>
              <a:gd name="T98" fmla="*/ 1109 w 1157"/>
              <a:gd name="T99" fmla="*/ 253 h 314"/>
              <a:gd name="T100" fmla="*/ 1123 w 1157"/>
              <a:gd name="T101" fmla="*/ 278 h 314"/>
              <a:gd name="T102" fmla="*/ 1084 w 1157"/>
              <a:gd name="T103" fmla="*/ 306 h 314"/>
              <a:gd name="T104" fmla="*/ 1038 w 1157"/>
              <a:gd name="T105" fmla="*/ 314 h 314"/>
              <a:gd name="T106" fmla="*/ 983 w 1157"/>
              <a:gd name="T107" fmla="*/ 299 h 314"/>
              <a:gd name="T108" fmla="*/ 942 w 1157"/>
              <a:gd name="T109" fmla="*/ 257 h 314"/>
              <a:gd name="T110" fmla="*/ 1117 w 1157"/>
              <a:gd name="T111" fmla="*/ 152 h 314"/>
              <a:gd name="T112" fmla="*/ 1068 w 1157"/>
              <a:gd name="T113" fmla="*/ 110 h 314"/>
              <a:gd name="T114" fmla="*/ 1022 w 1157"/>
              <a:gd name="T115" fmla="*/ 107 h 314"/>
              <a:gd name="T116" fmla="*/ 971 w 1157"/>
              <a:gd name="T117" fmla="*/ 142 h 3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57"/>
              <a:gd name="T178" fmla="*/ 0 h 314"/>
              <a:gd name="T179" fmla="*/ 1157 w 1157"/>
              <a:gd name="T180" fmla="*/ 314 h 3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57" h="314">
                <a:moveTo>
                  <a:pt x="1" y="136"/>
                </a:moveTo>
                <a:lnTo>
                  <a:pt x="4" y="116"/>
                </a:lnTo>
                <a:lnTo>
                  <a:pt x="11" y="97"/>
                </a:lnTo>
                <a:lnTo>
                  <a:pt x="18" y="80"/>
                </a:lnTo>
                <a:lnTo>
                  <a:pt x="28" y="64"/>
                </a:lnTo>
                <a:lnTo>
                  <a:pt x="34" y="56"/>
                </a:lnTo>
                <a:lnTo>
                  <a:pt x="40" y="49"/>
                </a:lnTo>
                <a:lnTo>
                  <a:pt x="48" y="43"/>
                </a:lnTo>
                <a:lnTo>
                  <a:pt x="54" y="35"/>
                </a:lnTo>
                <a:lnTo>
                  <a:pt x="61" y="30"/>
                </a:lnTo>
                <a:lnTo>
                  <a:pt x="69" y="24"/>
                </a:lnTo>
                <a:lnTo>
                  <a:pt x="77" y="21"/>
                </a:lnTo>
                <a:lnTo>
                  <a:pt x="86" y="16"/>
                </a:lnTo>
                <a:lnTo>
                  <a:pt x="95" y="12"/>
                </a:lnTo>
                <a:lnTo>
                  <a:pt x="103" y="8"/>
                </a:lnTo>
                <a:lnTo>
                  <a:pt x="112" y="6"/>
                </a:lnTo>
                <a:lnTo>
                  <a:pt x="121" y="3"/>
                </a:lnTo>
                <a:lnTo>
                  <a:pt x="131" y="2"/>
                </a:lnTo>
                <a:lnTo>
                  <a:pt x="139" y="1"/>
                </a:lnTo>
                <a:lnTo>
                  <a:pt x="149" y="0"/>
                </a:lnTo>
                <a:lnTo>
                  <a:pt x="158" y="0"/>
                </a:lnTo>
                <a:lnTo>
                  <a:pt x="163" y="0"/>
                </a:lnTo>
                <a:lnTo>
                  <a:pt x="168" y="0"/>
                </a:lnTo>
                <a:lnTo>
                  <a:pt x="173" y="0"/>
                </a:lnTo>
                <a:lnTo>
                  <a:pt x="179" y="1"/>
                </a:lnTo>
                <a:lnTo>
                  <a:pt x="184" y="1"/>
                </a:lnTo>
                <a:lnTo>
                  <a:pt x="189" y="2"/>
                </a:lnTo>
                <a:lnTo>
                  <a:pt x="194" y="3"/>
                </a:lnTo>
                <a:lnTo>
                  <a:pt x="199" y="4"/>
                </a:lnTo>
                <a:lnTo>
                  <a:pt x="204" y="6"/>
                </a:lnTo>
                <a:lnTo>
                  <a:pt x="208" y="7"/>
                </a:lnTo>
                <a:lnTo>
                  <a:pt x="212" y="9"/>
                </a:lnTo>
                <a:lnTo>
                  <a:pt x="217" y="11"/>
                </a:lnTo>
                <a:lnTo>
                  <a:pt x="222" y="13"/>
                </a:lnTo>
                <a:lnTo>
                  <a:pt x="227" y="14"/>
                </a:lnTo>
                <a:lnTo>
                  <a:pt x="231" y="17"/>
                </a:lnTo>
                <a:lnTo>
                  <a:pt x="236" y="19"/>
                </a:lnTo>
                <a:lnTo>
                  <a:pt x="244" y="26"/>
                </a:lnTo>
                <a:lnTo>
                  <a:pt x="253" y="32"/>
                </a:lnTo>
                <a:lnTo>
                  <a:pt x="262" y="38"/>
                </a:lnTo>
                <a:lnTo>
                  <a:pt x="269" y="45"/>
                </a:lnTo>
                <a:lnTo>
                  <a:pt x="276" y="54"/>
                </a:lnTo>
                <a:lnTo>
                  <a:pt x="284" y="63"/>
                </a:lnTo>
                <a:lnTo>
                  <a:pt x="290" y="72"/>
                </a:lnTo>
                <a:lnTo>
                  <a:pt x="296" y="82"/>
                </a:lnTo>
                <a:lnTo>
                  <a:pt x="263" y="82"/>
                </a:lnTo>
                <a:lnTo>
                  <a:pt x="255" y="74"/>
                </a:lnTo>
                <a:lnTo>
                  <a:pt x="248" y="66"/>
                </a:lnTo>
                <a:lnTo>
                  <a:pt x="241" y="59"/>
                </a:lnTo>
                <a:lnTo>
                  <a:pt x="232" y="53"/>
                </a:lnTo>
                <a:lnTo>
                  <a:pt x="223" y="47"/>
                </a:lnTo>
                <a:lnTo>
                  <a:pt x="215" y="42"/>
                </a:lnTo>
                <a:lnTo>
                  <a:pt x="205" y="38"/>
                </a:lnTo>
                <a:lnTo>
                  <a:pt x="196" y="34"/>
                </a:lnTo>
                <a:lnTo>
                  <a:pt x="191" y="33"/>
                </a:lnTo>
                <a:lnTo>
                  <a:pt x="187" y="32"/>
                </a:lnTo>
                <a:lnTo>
                  <a:pt x="183" y="30"/>
                </a:lnTo>
                <a:lnTo>
                  <a:pt x="178" y="29"/>
                </a:lnTo>
                <a:lnTo>
                  <a:pt x="173" y="29"/>
                </a:lnTo>
                <a:lnTo>
                  <a:pt x="169" y="28"/>
                </a:lnTo>
                <a:lnTo>
                  <a:pt x="164" y="28"/>
                </a:lnTo>
                <a:lnTo>
                  <a:pt x="159" y="28"/>
                </a:lnTo>
                <a:lnTo>
                  <a:pt x="153" y="28"/>
                </a:lnTo>
                <a:lnTo>
                  <a:pt x="147" y="29"/>
                </a:lnTo>
                <a:lnTo>
                  <a:pt x="140" y="29"/>
                </a:lnTo>
                <a:lnTo>
                  <a:pt x="134" y="30"/>
                </a:lnTo>
                <a:lnTo>
                  <a:pt x="128" y="32"/>
                </a:lnTo>
                <a:lnTo>
                  <a:pt x="122" y="33"/>
                </a:lnTo>
                <a:lnTo>
                  <a:pt x="116" y="35"/>
                </a:lnTo>
                <a:lnTo>
                  <a:pt x="110" y="37"/>
                </a:lnTo>
                <a:lnTo>
                  <a:pt x="105" y="39"/>
                </a:lnTo>
                <a:lnTo>
                  <a:pt x="98" y="42"/>
                </a:lnTo>
                <a:lnTo>
                  <a:pt x="93" y="45"/>
                </a:lnTo>
                <a:lnTo>
                  <a:pt x="87" y="48"/>
                </a:lnTo>
                <a:lnTo>
                  <a:pt x="82" y="51"/>
                </a:lnTo>
                <a:lnTo>
                  <a:pt x="77" y="55"/>
                </a:lnTo>
                <a:lnTo>
                  <a:pt x="74" y="60"/>
                </a:lnTo>
                <a:lnTo>
                  <a:pt x="69" y="64"/>
                </a:lnTo>
                <a:lnTo>
                  <a:pt x="60" y="72"/>
                </a:lnTo>
                <a:lnTo>
                  <a:pt x="53" y="82"/>
                </a:lnTo>
                <a:lnTo>
                  <a:pt x="45" y="94"/>
                </a:lnTo>
                <a:lnTo>
                  <a:pt x="39" y="105"/>
                </a:lnTo>
                <a:lnTo>
                  <a:pt x="34" y="117"/>
                </a:lnTo>
                <a:lnTo>
                  <a:pt x="32" y="129"/>
                </a:lnTo>
                <a:lnTo>
                  <a:pt x="29" y="143"/>
                </a:lnTo>
                <a:lnTo>
                  <a:pt x="29" y="157"/>
                </a:lnTo>
                <a:lnTo>
                  <a:pt x="30" y="175"/>
                </a:lnTo>
                <a:lnTo>
                  <a:pt x="34" y="191"/>
                </a:lnTo>
                <a:lnTo>
                  <a:pt x="39" y="208"/>
                </a:lnTo>
                <a:lnTo>
                  <a:pt x="47" y="223"/>
                </a:lnTo>
                <a:lnTo>
                  <a:pt x="51" y="231"/>
                </a:lnTo>
                <a:lnTo>
                  <a:pt x="56" y="237"/>
                </a:lnTo>
                <a:lnTo>
                  <a:pt x="63" y="243"/>
                </a:lnTo>
                <a:lnTo>
                  <a:pt x="68" y="249"/>
                </a:lnTo>
                <a:lnTo>
                  <a:pt x="74" y="255"/>
                </a:lnTo>
                <a:lnTo>
                  <a:pt x="81" y="260"/>
                </a:lnTo>
                <a:lnTo>
                  <a:pt x="87" y="264"/>
                </a:lnTo>
                <a:lnTo>
                  <a:pt x="95" y="269"/>
                </a:lnTo>
                <a:lnTo>
                  <a:pt x="102" y="273"/>
                </a:lnTo>
                <a:lnTo>
                  <a:pt x="110" y="275"/>
                </a:lnTo>
                <a:lnTo>
                  <a:pt x="117" y="279"/>
                </a:lnTo>
                <a:lnTo>
                  <a:pt x="126" y="280"/>
                </a:lnTo>
                <a:lnTo>
                  <a:pt x="133" y="283"/>
                </a:lnTo>
                <a:lnTo>
                  <a:pt x="142" y="284"/>
                </a:lnTo>
                <a:lnTo>
                  <a:pt x="149" y="285"/>
                </a:lnTo>
                <a:lnTo>
                  <a:pt x="158" y="285"/>
                </a:lnTo>
                <a:lnTo>
                  <a:pt x="163" y="285"/>
                </a:lnTo>
                <a:lnTo>
                  <a:pt x="168" y="285"/>
                </a:lnTo>
                <a:lnTo>
                  <a:pt x="173" y="284"/>
                </a:lnTo>
                <a:lnTo>
                  <a:pt x="178" y="284"/>
                </a:lnTo>
                <a:lnTo>
                  <a:pt x="181" y="283"/>
                </a:lnTo>
                <a:lnTo>
                  <a:pt x="186" y="281"/>
                </a:lnTo>
                <a:lnTo>
                  <a:pt x="191" y="280"/>
                </a:lnTo>
                <a:lnTo>
                  <a:pt x="196" y="279"/>
                </a:lnTo>
                <a:lnTo>
                  <a:pt x="201" y="278"/>
                </a:lnTo>
                <a:lnTo>
                  <a:pt x="206" y="275"/>
                </a:lnTo>
                <a:lnTo>
                  <a:pt x="211" y="274"/>
                </a:lnTo>
                <a:lnTo>
                  <a:pt x="215" y="272"/>
                </a:lnTo>
                <a:lnTo>
                  <a:pt x="220" y="269"/>
                </a:lnTo>
                <a:lnTo>
                  <a:pt x="225" y="267"/>
                </a:lnTo>
                <a:lnTo>
                  <a:pt x="228" y="264"/>
                </a:lnTo>
                <a:lnTo>
                  <a:pt x="233" y="260"/>
                </a:lnTo>
                <a:lnTo>
                  <a:pt x="242" y="254"/>
                </a:lnTo>
                <a:lnTo>
                  <a:pt x="249" y="247"/>
                </a:lnTo>
                <a:lnTo>
                  <a:pt x="257" y="238"/>
                </a:lnTo>
                <a:lnTo>
                  <a:pt x="264" y="230"/>
                </a:lnTo>
                <a:lnTo>
                  <a:pt x="298" y="230"/>
                </a:lnTo>
                <a:lnTo>
                  <a:pt x="294" y="237"/>
                </a:lnTo>
                <a:lnTo>
                  <a:pt x="289" y="243"/>
                </a:lnTo>
                <a:lnTo>
                  <a:pt x="284" y="249"/>
                </a:lnTo>
                <a:lnTo>
                  <a:pt x="280" y="255"/>
                </a:lnTo>
                <a:lnTo>
                  <a:pt x="275" y="262"/>
                </a:lnTo>
                <a:lnTo>
                  <a:pt x="270" y="267"/>
                </a:lnTo>
                <a:lnTo>
                  <a:pt x="264" y="272"/>
                </a:lnTo>
                <a:lnTo>
                  <a:pt x="259" y="276"/>
                </a:lnTo>
                <a:lnTo>
                  <a:pt x="253" y="281"/>
                </a:lnTo>
                <a:lnTo>
                  <a:pt x="248" y="286"/>
                </a:lnTo>
                <a:lnTo>
                  <a:pt x="242" y="290"/>
                </a:lnTo>
                <a:lnTo>
                  <a:pt x="236" y="294"/>
                </a:lnTo>
                <a:lnTo>
                  <a:pt x="230" y="296"/>
                </a:lnTo>
                <a:lnTo>
                  <a:pt x="223" y="300"/>
                </a:lnTo>
                <a:lnTo>
                  <a:pt x="217" y="302"/>
                </a:lnTo>
                <a:lnTo>
                  <a:pt x="211" y="305"/>
                </a:lnTo>
                <a:lnTo>
                  <a:pt x="205" y="306"/>
                </a:lnTo>
                <a:lnTo>
                  <a:pt x="199" y="309"/>
                </a:lnTo>
                <a:lnTo>
                  <a:pt x="192" y="310"/>
                </a:lnTo>
                <a:lnTo>
                  <a:pt x="185" y="311"/>
                </a:lnTo>
                <a:lnTo>
                  <a:pt x="179" y="312"/>
                </a:lnTo>
                <a:lnTo>
                  <a:pt x="173" y="312"/>
                </a:lnTo>
                <a:lnTo>
                  <a:pt x="165" y="314"/>
                </a:lnTo>
                <a:lnTo>
                  <a:pt x="159" y="314"/>
                </a:lnTo>
                <a:lnTo>
                  <a:pt x="152" y="314"/>
                </a:lnTo>
                <a:lnTo>
                  <a:pt x="144" y="312"/>
                </a:lnTo>
                <a:lnTo>
                  <a:pt x="137" y="312"/>
                </a:lnTo>
                <a:lnTo>
                  <a:pt x="129" y="311"/>
                </a:lnTo>
                <a:lnTo>
                  <a:pt x="122" y="310"/>
                </a:lnTo>
                <a:lnTo>
                  <a:pt x="115" y="307"/>
                </a:lnTo>
                <a:lnTo>
                  <a:pt x="107" y="306"/>
                </a:lnTo>
                <a:lnTo>
                  <a:pt x="100" y="304"/>
                </a:lnTo>
                <a:lnTo>
                  <a:pt x="92" y="301"/>
                </a:lnTo>
                <a:lnTo>
                  <a:pt x="86" y="298"/>
                </a:lnTo>
                <a:lnTo>
                  <a:pt x="80" y="294"/>
                </a:lnTo>
                <a:lnTo>
                  <a:pt x="72" y="290"/>
                </a:lnTo>
                <a:lnTo>
                  <a:pt x="66" y="285"/>
                </a:lnTo>
                <a:lnTo>
                  <a:pt x="60" y="281"/>
                </a:lnTo>
                <a:lnTo>
                  <a:pt x="55" y="276"/>
                </a:lnTo>
                <a:lnTo>
                  <a:pt x="49" y="272"/>
                </a:lnTo>
                <a:lnTo>
                  <a:pt x="38" y="260"/>
                </a:lnTo>
                <a:lnTo>
                  <a:pt x="29" y="248"/>
                </a:lnTo>
                <a:lnTo>
                  <a:pt x="21" y="234"/>
                </a:lnTo>
                <a:lnTo>
                  <a:pt x="13" y="221"/>
                </a:lnTo>
                <a:lnTo>
                  <a:pt x="7" y="206"/>
                </a:lnTo>
                <a:lnTo>
                  <a:pt x="3" y="190"/>
                </a:lnTo>
                <a:lnTo>
                  <a:pt x="1" y="173"/>
                </a:lnTo>
                <a:lnTo>
                  <a:pt x="0" y="157"/>
                </a:lnTo>
                <a:lnTo>
                  <a:pt x="0" y="152"/>
                </a:lnTo>
                <a:lnTo>
                  <a:pt x="1" y="145"/>
                </a:lnTo>
                <a:lnTo>
                  <a:pt x="1" y="140"/>
                </a:lnTo>
                <a:lnTo>
                  <a:pt x="1" y="136"/>
                </a:lnTo>
                <a:close/>
                <a:moveTo>
                  <a:pt x="341" y="307"/>
                </a:moveTo>
                <a:lnTo>
                  <a:pt x="341" y="82"/>
                </a:lnTo>
                <a:lnTo>
                  <a:pt x="368" y="82"/>
                </a:lnTo>
                <a:lnTo>
                  <a:pt x="368" y="117"/>
                </a:lnTo>
                <a:lnTo>
                  <a:pt x="373" y="107"/>
                </a:lnTo>
                <a:lnTo>
                  <a:pt x="380" y="100"/>
                </a:lnTo>
                <a:lnTo>
                  <a:pt x="388" y="92"/>
                </a:lnTo>
                <a:lnTo>
                  <a:pt x="395" y="86"/>
                </a:lnTo>
                <a:lnTo>
                  <a:pt x="405" y="82"/>
                </a:lnTo>
                <a:lnTo>
                  <a:pt x="415" y="79"/>
                </a:lnTo>
                <a:lnTo>
                  <a:pt x="426" y="77"/>
                </a:lnTo>
                <a:lnTo>
                  <a:pt x="437" y="76"/>
                </a:lnTo>
                <a:lnTo>
                  <a:pt x="437" y="108"/>
                </a:lnTo>
                <a:lnTo>
                  <a:pt x="431" y="108"/>
                </a:lnTo>
                <a:lnTo>
                  <a:pt x="426" y="110"/>
                </a:lnTo>
                <a:lnTo>
                  <a:pt x="420" y="111"/>
                </a:lnTo>
                <a:lnTo>
                  <a:pt x="414" y="113"/>
                </a:lnTo>
                <a:lnTo>
                  <a:pt x="409" y="116"/>
                </a:lnTo>
                <a:lnTo>
                  <a:pt x="403" y="118"/>
                </a:lnTo>
                <a:lnTo>
                  <a:pt x="398" y="122"/>
                </a:lnTo>
                <a:lnTo>
                  <a:pt x="393" y="126"/>
                </a:lnTo>
                <a:lnTo>
                  <a:pt x="388" y="131"/>
                </a:lnTo>
                <a:lnTo>
                  <a:pt x="383" y="136"/>
                </a:lnTo>
                <a:lnTo>
                  <a:pt x="379" y="140"/>
                </a:lnTo>
                <a:lnTo>
                  <a:pt x="377" y="145"/>
                </a:lnTo>
                <a:lnTo>
                  <a:pt x="374" y="152"/>
                </a:lnTo>
                <a:lnTo>
                  <a:pt x="372" y="157"/>
                </a:lnTo>
                <a:lnTo>
                  <a:pt x="370" y="163"/>
                </a:lnTo>
                <a:lnTo>
                  <a:pt x="370" y="169"/>
                </a:lnTo>
                <a:lnTo>
                  <a:pt x="370" y="307"/>
                </a:lnTo>
                <a:lnTo>
                  <a:pt x="341" y="307"/>
                </a:lnTo>
                <a:close/>
                <a:moveTo>
                  <a:pt x="464" y="307"/>
                </a:moveTo>
                <a:lnTo>
                  <a:pt x="464" y="82"/>
                </a:lnTo>
                <a:lnTo>
                  <a:pt x="494" y="82"/>
                </a:lnTo>
                <a:lnTo>
                  <a:pt x="494" y="307"/>
                </a:lnTo>
                <a:lnTo>
                  <a:pt x="464" y="307"/>
                </a:lnTo>
                <a:close/>
                <a:moveTo>
                  <a:pt x="464" y="58"/>
                </a:moveTo>
                <a:lnTo>
                  <a:pt x="464" y="6"/>
                </a:lnTo>
                <a:lnTo>
                  <a:pt x="494" y="6"/>
                </a:lnTo>
                <a:lnTo>
                  <a:pt x="494" y="58"/>
                </a:lnTo>
                <a:lnTo>
                  <a:pt x="464" y="58"/>
                </a:lnTo>
                <a:close/>
                <a:moveTo>
                  <a:pt x="546" y="82"/>
                </a:moveTo>
                <a:lnTo>
                  <a:pt x="574" y="82"/>
                </a:lnTo>
                <a:lnTo>
                  <a:pt x="574" y="111"/>
                </a:lnTo>
                <a:lnTo>
                  <a:pt x="579" y="103"/>
                </a:lnTo>
                <a:lnTo>
                  <a:pt x="584" y="96"/>
                </a:lnTo>
                <a:lnTo>
                  <a:pt x="592" y="91"/>
                </a:lnTo>
                <a:lnTo>
                  <a:pt x="599" y="86"/>
                </a:lnTo>
                <a:lnTo>
                  <a:pt x="607" y="82"/>
                </a:lnTo>
                <a:lnTo>
                  <a:pt x="615" y="79"/>
                </a:lnTo>
                <a:lnTo>
                  <a:pt x="625" y="77"/>
                </a:lnTo>
                <a:lnTo>
                  <a:pt x="635" y="76"/>
                </a:lnTo>
                <a:lnTo>
                  <a:pt x="641" y="76"/>
                </a:lnTo>
                <a:lnTo>
                  <a:pt x="647" y="77"/>
                </a:lnTo>
                <a:lnTo>
                  <a:pt x="652" y="77"/>
                </a:lnTo>
                <a:lnTo>
                  <a:pt x="659" y="79"/>
                </a:lnTo>
                <a:lnTo>
                  <a:pt x="663" y="81"/>
                </a:lnTo>
                <a:lnTo>
                  <a:pt x="670" y="82"/>
                </a:lnTo>
                <a:lnTo>
                  <a:pt x="675" y="85"/>
                </a:lnTo>
                <a:lnTo>
                  <a:pt x="681" y="87"/>
                </a:lnTo>
                <a:lnTo>
                  <a:pt x="691" y="94"/>
                </a:lnTo>
                <a:lnTo>
                  <a:pt x="701" y="101"/>
                </a:lnTo>
                <a:lnTo>
                  <a:pt x="708" y="108"/>
                </a:lnTo>
                <a:lnTo>
                  <a:pt x="715" y="118"/>
                </a:lnTo>
                <a:lnTo>
                  <a:pt x="722" y="110"/>
                </a:lnTo>
                <a:lnTo>
                  <a:pt x="729" y="102"/>
                </a:lnTo>
                <a:lnTo>
                  <a:pt x="738" y="95"/>
                </a:lnTo>
                <a:lnTo>
                  <a:pt x="746" y="90"/>
                </a:lnTo>
                <a:lnTo>
                  <a:pt x="751" y="87"/>
                </a:lnTo>
                <a:lnTo>
                  <a:pt x="756" y="85"/>
                </a:lnTo>
                <a:lnTo>
                  <a:pt x="761" y="84"/>
                </a:lnTo>
                <a:lnTo>
                  <a:pt x="767" y="82"/>
                </a:lnTo>
                <a:lnTo>
                  <a:pt x="772" y="81"/>
                </a:lnTo>
                <a:lnTo>
                  <a:pt x="777" y="80"/>
                </a:lnTo>
                <a:lnTo>
                  <a:pt x="782" y="80"/>
                </a:lnTo>
                <a:lnTo>
                  <a:pt x="787" y="80"/>
                </a:lnTo>
                <a:lnTo>
                  <a:pt x="796" y="80"/>
                </a:lnTo>
                <a:lnTo>
                  <a:pt x="804" y="81"/>
                </a:lnTo>
                <a:lnTo>
                  <a:pt x="813" y="84"/>
                </a:lnTo>
                <a:lnTo>
                  <a:pt x="822" y="86"/>
                </a:lnTo>
                <a:lnTo>
                  <a:pt x="830" y="90"/>
                </a:lnTo>
                <a:lnTo>
                  <a:pt x="838" y="94"/>
                </a:lnTo>
                <a:lnTo>
                  <a:pt x="845" y="98"/>
                </a:lnTo>
                <a:lnTo>
                  <a:pt x="853" y="105"/>
                </a:lnTo>
                <a:lnTo>
                  <a:pt x="859" y="111"/>
                </a:lnTo>
                <a:lnTo>
                  <a:pt x="864" y="117"/>
                </a:lnTo>
                <a:lnTo>
                  <a:pt x="869" y="124"/>
                </a:lnTo>
                <a:lnTo>
                  <a:pt x="874" y="132"/>
                </a:lnTo>
                <a:lnTo>
                  <a:pt x="877" y="140"/>
                </a:lnTo>
                <a:lnTo>
                  <a:pt x="880" y="149"/>
                </a:lnTo>
                <a:lnTo>
                  <a:pt x="881" y="159"/>
                </a:lnTo>
                <a:lnTo>
                  <a:pt x="881" y="168"/>
                </a:lnTo>
                <a:lnTo>
                  <a:pt x="881" y="307"/>
                </a:lnTo>
                <a:lnTo>
                  <a:pt x="851" y="307"/>
                </a:lnTo>
                <a:lnTo>
                  <a:pt x="851" y="170"/>
                </a:lnTo>
                <a:lnTo>
                  <a:pt x="851" y="160"/>
                </a:lnTo>
                <a:lnTo>
                  <a:pt x="849" y="152"/>
                </a:lnTo>
                <a:lnTo>
                  <a:pt x="846" y="143"/>
                </a:lnTo>
                <a:lnTo>
                  <a:pt x="843" y="136"/>
                </a:lnTo>
                <a:lnTo>
                  <a:pt x="838" y="128"/>
                </a:lnTo>
                <a:lnTo>
                  <a:pt x="833" y="122"/>
                </a:lnTo>
                <a:lnTo>
                  <a:pt x="827" y="117"/>
                </a:lnTo>
                <a:lnTo>
                  <a:pt x="819" y="113"/>
                </a:lnTo>
                <a:lnTo>
                  <a:pt x="812" y="110"/>
                </a:lnTo>
                <a:lnTo>
                  <a:pt x="804" y="107"/>
                </a:lnTo>
                <a:lnTo>
                  <a:pt x="797" y="106"/>
                </a:lnTo>
                <a:lnTo>
                  <a:pt x="788" y="106"/>
                </a:lnTo>
                <a:lnTo>
                  <a:pt x="780" y="106"/>
                </a:lnTo>
                <a:lnTo>
                  <a:pt x="772" y="107"/>
                </a:lnTo>
                <a:lnTo>
                  <a:pt x="765" y="110"/>
                </a:lnTo>
                <a:lnTo>
                  <a:pt x="759" y="112"/>
                </a:lnTo>
                <a:lnTo>
                  <a:pt x="753" y="116"/>
                </a:lnTo>
                <a:lnTo>
                  <a:pt x="746" y="121"/>
                </a:lnTo>
                <a:lnTo>
                  <a:pt x="741" y="126"/>
                </a:lnTo>
                <a:lnTo>
                  <a:pt x="738" y="132"/>
                </a:lnTo>
                <a:lnTo>
                  <a:pt x="734" y="139"/>
                </a:lnTo>
                <a:lnTo>
                  <a:pt x="733" y="147"/>
                </a:lnTo>
                <a:lnTo>
                  <a:pt x="730" y="154"/>
                </a:lnTo>
                <a:lnTo>
                  <a:pt x="730" y="163"/>
                </a:lnTo>
                <a:lnTo>
                  <a:pt x="730" y="307"/>
                </a:lnTo>
                <a:lnTo>
                  <a:pt x="701" y="307"/>
                </a:lnTo>
                <a:lnTo>
                  <a:pt x="701" y="168"/>
                </a:lnTo>
                <a:lnTo>
                  <a:pt x="701" y="159"/>
                </a:lnTo>
                <a:lnTo>
                  <a:pt x="698" y="150"/>
                </a:lnTo>
                <a:lnTo>
                  <a:pt x="696" y="142"/>
                </a:lnTo>
                <a:lnTo>
                  <a:pt x="692" y="134"/>
                </a:lnTo>
                <a:lnTo>
                  <a:pt x="687" y="128"/>
                </a:lnTo>
                <a:lnTo>
                  <a:pt x="681" y="122"/>
                </a:lnTo>
                <a:lnTo>
                  <a:pt x="675" y="117"/>
                </a:lnTo>
                <a:lnTo>
                  <a:pt x="667" y="113"/>
                </a:lnTo>
                <a:lnTo>
                  <a:pt x="659" y="110"/>
                </a:lnTo>
                <a:lnTo>
                  <a:pt x="651" y="107"/>
                </a:lnTo>
                <a:lnTo>
                  <a:pt x="642" y="106"/>
                </a:lnTo>
                <a:lnTo>
                  <a:pt x="634" y="106"/>
                </a:lnTo>
                <a:lnTo>
                  <a:pt x="626" y="106"/>
                </a:lnTo>
                <a:lnTo>
                  <a:pt x="619" y="107"/>
                </a:lnTo>
                <a:lnTo>
                  <a:pt x="612" y="110"/>
                </a:lnTo>
                <a:lnTo>
                  <a:pt x="604" y="112"/>
                </a:lnTo>
                <a:lnTo>
                  <a:pt x="598" y="116"/>
                </a:lnTo>
                <a:lnTo>
                  <a:pt x="592" y="121"/>
                </a:lnTo>
                <a:lnTo>
                  <a:pt x="587" y="127"/>
                </a:lnTo>
                <a:lnTo>
                  <a:pt x="583" y="133"/>
                </a:lnTo>
                <a:lnTo>
                  <a:pt x="579" y="140"/>
                </a:lnTo>
                <a:lnTo>
                  <a:pt x="578" y="148"/>
                </a:lnTo>
                <a:lnTo>
                  <a:pt x="576" y="158"/>
                </a:lnTo>
                <a:lnTo>
                  <a:pt x="576" y="168"/>
                </a:lnTo>
                <a:lnTo>
                  <a:pt x="576" y="307"/>
                </a:lnTo>
                <a:lnTo>
                  <a:pt x="546" y="307"/>
                </a:lnTo>
                <a:lnTo>
                  <a:pt x="546" y="82"/>
                </a:lnTo>
                <a:close/>
                <a:moveTo>
                  <a:pt x="926" y="195"/>
                </a:moveTo>
                <a:lnTo>
                  <a:pt x="927" y="181"/>
                </a:lnTo>
                <a:lnTo>
                  <a:pt x="928" y="169"/>
                </a:lnTo>
                <a:lnTo>
                  <a:pt x="932" y="157"/>
                </a:lnTo>
                <a:lnTo>
                  <a:pt x="937" y="145"/>
                </a:lnTo>
                <a:lnTo>
                  <a:pt x="942" y="134"/>
                </a:lnTo>
                <a:lnTo>
                  <a:pt x="948" y="124"/>
                </a:lnTo>
                <a:lnTo>
                  <a:pt x="955" y="116"/>
                </a:lnTo>
                <a:lnTo>
                  <a:pt x="963" y="108"/>
                </a:lnTo>
                <a:lnTo>
                  <a:pt x="966" y="105"/>
                </a:lnTo>
                <a:lnTo>
                  <a:pt x="971" y="101"/>
                </a:lnTo>
                <a:lnTo>
                  <a:pt x="976" y="98"/>
                </a:lnTo>
                <a:lnTo>
                  <a:pt x="980" y="95"/>
                </a:lnTo>
                <a:lnTo>
                  <a:pt x="985" y="92"/>
                </a:lnTo>
                <a:lnTo>
                  <a:pt x="990" y="90"/>
                </a:lnTo>
                <a:lnTo>
                  <a:pt x="995" y="87"/>
                </a:lnTo>
                <a:lnTo>
                  <a:pt x="1000" y="85"/>
                </a:lnTo>
                <a:lnTo>
                  <a:pt x="1005" y="84"/>
                </a:lnTo>
                <a:lnTo>
                  <a:pt x="1010" y="81"/>
                </a:lnTo>
                <a:lnTo>
                  <a:pt x="1015" y="80"/>
                </a:lnTo>
                <a:lnTo>
                  <a:pt x="1021" y="79"/>
                </a:lnTo>
                <a:lnTo>
                  <a:pt x="1026" y="77"/>
                </a:lnTo>
                <a:lnTo>
                  <a:pt x="1031" y="77"/>
                </a:lnTo>
                <a:lnTo>
                  <a:pt x="1036" y="76"/>
                </a:lnTo>
                <a:lnTo>
                  <a:pt x="1041" y="76"/>
                </a:lnTo>
                <a:lnTo>
                  <a:pt x="1048" y="76"/>
                </a:lnTo>
                <a:lnTo>
                  <a:pt x="1055" y="77"/>
                </a:lnTo>
                <a:lnTo>
                  <a:pt x="1063" y="79"/>
                </a:lnTo>
                <a:lnTo>
                  <a:pt x="1069" y="80"/>
                </a:lnTo>
                <a:lnTo>
                  <a:pt x="1076" y="81"/>
                </a:lnTo>
                <a:lnTo>
                  <a:pt x="1083" y="84"/>
                </a:lnTo>
                <a:lnTo>
                  <a:pt x="1090" y="87"/>
                </a:lnTo>
                <a:lnTo>
                  <a:pt x="1096" y="90"/>
                </a:lnTo>
                <a:lnTo>
                  <a:pt x="1102" y="94"/>
                </a:lnTo>
                <a:lnTo>
                  <a:pt x="1110" y="98"/>
                </a:lnTo>
                <a:lnTo>
                  <a:pt x="1115" y="102"/>
                </a:lnTo>
                <a:lnTo>
                  <a:pt x="1121" y="107"/>
                </a:lnTo>
                <a:lnTo>
                  <a:pt x="1126" y="113"/>
                </a:lnTo>
                <a:lnTo>
                  <a:pt x="1131" y="119"/>
                </a:lnTo>
                <a:lnTo>
                  <a:pt x="1136" y="126"/>
                </a:lnTo>
                <a:lnTo>
                  <a:pt x="1141" y="133"/>
                </a:lnTo>
                <a:lnTo>
                  <a:pt x="1148" y="148"/>
                </a:lnTo>
                <a:lnTo>
                  <a:pt x="1153" y="164"/>
                </a:lnTo>
                <a:lnTo>
                  <a:pt x="1156" y="181"/>
                </a:lnTo>
                <a:lnTo>
                  <a:pt x="1157" y="200"/>
                </a:lnTo>
                <a:lnTo>
                  <a:pt x="1157" y="205"/>
                </a:lnTo>
                <a:lnTo>
                  <a:pt x="955" y="205"/>
                </a:lnTo>
                <a:lnTo>
                  <a:pt x="958" y="217"/>
                </a:lnTo>
                <a:lnTo>
                  <a:pt x="961" y="228"/>
                </a:lnTo>
                <a:lnTo>
                  <a:pt x="965" y="239"/>
                </a:lnTo>
                <a:lnTo>
                  <a:pt x="971" y="249"/>
                </a:lnTo>
                <a:lnTo>
                  <a:pt x="979" y="258"/>
                </a:lnTo>
                <a:lnTo>
                  <a:pt x="986" y="265"/>
                </a:lnTo>
                <a:lnTo>
                  <a:pt x="995" y="272"/>
                </a:lnTo>
                <a:lnTo>
                  <a:pt x="1004" y="276"/>
                </a:lnTo>
                <a:lnTo>
                  <a:pt x="1008" y="279"/>
                </a:lnTo>
                <a:lnTo>
                  <a:pt x="1013" y="280"/>
                </a:lnTo>
                <a:lnTo>
                  <a:pt x="1017" y="281"/>
                </a:lnTo>
                <a:lnTo>
                  <a:pt x="1022" y="283"/>
                </a:lnTo>
                <a:lnTo>
                  <a:pt x="1027" y="284"/>
                </a:lnTo>
                <a:lnTo>
                  <a:pt x="1032" y="285"/>
                </a:lnTo>
                <a:lnTo>
                  <a:pt x="1036" y="285"/>
                </a:lnTo>
                <a:lnTo>
                  <a:pt x="1041" y="285"/>
                </a:lnTo>
                <a:lnTo>
                  <a:pt x="1048" y="285"/>
                </a:lnTo>
                <a:lnTo>
                  <a:pt x="1057" y="284"/>
                </a:lnTo>
                <a:lnTo>
                  <a:pt x="1064" y="281"/>
                </a:lnTo>
                <a:lnTo>
                  <a:pt x="1073" y="279"/>
                </a:lnTo>
                <a:lnTo>
                  <a:pt x="1081" y="275"/>
                </a:lnTo>
                <a:lnTo>
                  <a:pt x="1089" y="270"/>
                </a:lnTo>
                <a:lnTo>
                  <a:pt x="1096" y="265"/>
                </a:lnTo>
                <a:lnTo>
                  <a:pt x="1102" y="259"/>
                </a:lnTo>
                <a:lnTo>
                  <a:pt x="1109" y="253"/>
                </a:lnTo>
                <a:lnTo>
                  <a:pt x="1114" y="247"/>
                </a:lnTo>
                <a:lnTo>
                  <a:pt x="1117" y="241"/>
                </a:lnTo>
                <a:lnTo>
                  <a:pt x="1120" y="233"/>
                </a:lnTo>
                <a:lnTo>
                  <a:pt x="1151" y="233"/>
                </a:lnTo>
                <a:lnTo>
                  <a:pt x="1146" y="246"/>
                </a:lnTo>
                <a:lnTo>
                  <a:pt x="1140" y="258"/>
                </a:lnTo>
                <a:lnTo>
                  <a:pt x="1132" y="269"/>
                </a:lnTo>
                <a:lnTo>
                  <a:pt x="1123" y="278"/>
                </a:lnTo>
                <a:lnTo>
                  <a:pt x="1120" y="283"/>
                </a:lnTo>
                <a:lnTo>
                  <a:pt x="1115" y="286"/>
                </a:lnTo>
                <a:lnTo>
                  <a:pt x="1110" y="290"/>
                </a:lnTo>
                <a:lnTo>
                  <a:pt x="1105" y="294"/>
                </a:lnTo>
                <a:lnTo>
                  <a:pt x="1100" y="298"/>
                </a:lnTo>
                <a:lnTo>
                  <a:pt x="1095" y="301"/>
                </a:lnTo>
                <a:lnTo>
                  <a:pt x="1089" y="304"/>
                </a:lnTo>
                <a:lnTo>
                  <a:pt x="1084" y="306"/>
                </a:lnTo>
                <a:lnTo>
                  <a:pt x="1078" y="307"/>
                </a:lnTo>
                <a:lnTo>
                  <a:pt x="1073" y="309"/>
                </a:lnTo>
                <a:lnTo>
                  <a:pt x="1067" y="310"/>
                </a:lnTo>
                <a:lnTo>
                  <a:pt x="1062" y="311"/>
                </a:lnTo>
                <a:lnTo>
                  <a:pt x="1055" y="312"/>
                </a:lnTo>
                <a:lnTo>
                  <a:pt x="1051" y="312"/>
                </a:lnTo>
                <a:lnTo>
                  <a:pt x="1044" y="314"/>
                </a:lnTo>
                <a:lnTo>
                  <a:pt x="1038" y="314"/>
                </a:lnTo>
                <a:lnTo>
                  <a:pt x="1031" y="312"/>
                </a:lnTo>
                <a:lnTo>
                  <a:pt x="1023" y="312"/>
                </a:lnTo>
                <a:lnTo>
                  <a:pt x="1016" y="311"/>
                </a:lnTo>
                <a:lnTo>
                  <a:pt x="1010" y="309"/>
                </a:lnTo>
                <a:lnTo>
                  <a:pt x="1002" y="307"/>
                </a:lnTo>
                <a:lnTo>
                  <a:pt x="996" y="305"/>
                </a:lnTo>
                <a:lnTo>
                  <a:pt x="989" y="301"/>
                </a:lnTo>
                <a:lnTo>
                  <a:pt x="983" y="299"/>
                </a:lnTo>
                <a:lnTo>
                  <a:pt x="976" y="295"/>
                </a:lnTo>
                <a:lnTo>
                  <a:pt x="970" y="290"/>
                </a:lnTo>
                <a:lnTo>
                  <a:pt x="965" y="285"/>
                </a:lnTo>
                <a:lnTo>
                  <a:pt x="959" y="280"/>
                </a:lnTo>
                <a:lnTo>
                  <a:pt x="954" y="275"/>
                </a:lnTo>
                <a:lnTo>
                  <a:pt x="950" y="269"/>
                </a:lnTo>
                <a:lnTo>
                  <a:pt x="945" y="263"/>
                </a:lnTo>
                <a:lnTo>
                  <a:pt x="942" y="257"/>
                </a:lnTo>
                <a:lnTo>
                  <a:pt x="934" y="242"/>
                </a:lnTo>
                <a:lnTo>
                  <a:pt x="929" y="227"/>
                </a:lnTo>
                <a:lnTo>
                  <a:pt x="927" y="211"/>
                </a:lnTo>
                <a:lnTo>
                  <a:pt x="926" y="195"/>
                </a:lnTo>
                <a:close/>
                <a:moveTo>
                  <a:pt x="1128" y="179"/>
                </a:moveTo>
                <a:lnTo>
                  <a:pt x="1126" y="170"/>
                </a:lnTo>
                <a:lnTo>
                  <a:pt x="1122" y="160"/>
                </a:lnTo>
                <a:lnTo>
                  <a:pt x="1117" y="152"/>
                </a:lnTo>
                <a:lnTo>
                  <a:pt x="1112" y="143"/>
                </a:lnTo>
                <a:lnTo>
                  <a:pt x="1106" y="134"/>
                </a:lnTo>
                <a:lnTo>
                  <a:pt x="1099" y="127"/>
                </a:lnTo>
                <a:lnTo>
                  <a:pt x="1090" y="121"/>
                </a:lnTo>
                <a:lnTo>
                  <a:pt x="1081" y="116"/>
                </a:lnTo>
                <a:lnTo>
                  <a:pt x="1076" y="113"/>
                </a:lnTo>
                <a:lnTo>
                  <a:pt x="1072" y="111"/>
                </a:lnTo>
                <a:lnTo>
                  <a:pt x="1068" y="110"/>
                </a:lnTo>
                <a:lnTo>
                  <a:pt x="1063" y="108"/>
                </a:lnTo>
                <a:lnTo>
                  <a:pt x="1058" y="107"/>
                </a:lnTo>
                <a:lnTo>
                  <a:pt x="1053" y="106"/>
                </a:lnTo>
                <a:lnTo>
                  <a:pt x="1047" y="106"/>
                </a:lnTo>
                <a:lnTo>
                  <a:pt x="1042" y="106"/>
                </a:lnTo>
                <a:lnTo>
                  <a:pt x="1034" y="106"/>
                </a:lnTo>
                <a:lnTo>
                  <a:pt x="1028" y="107"/>
                </a:lnTo>
                <a:lnTo>
                  <a:pt x="1022" y="107"/>
                </a:lnTo>
                <a:lnTo>
                  <a:pt x="1016" y="108"/>
                </a:lnTo>
                <a:lnTo>
                  <a:pt x="1010" y="111"/>
                </a:lnTo>
                <a:lnTo>
                  <a:pt x="1005" y="113"/>
                </a:lnTo>
                <a:lnTo>
                  <a:pt x="999" y="116"/>
                </a:lnTo>
                <a:lnTo>
                  <a:pt x="994" y="119"/>
                </a:lnTo>
                <a:lnTo>
                  <a:pt x="985" y="127"/>
                </a:lnTo>
                <a:lnTo>
                  <a:pt x="978" y="134"/>
                </a:lnTo>
                <a:lnTo>
                  <a:pt x="971" y="142"/>
                </a:lnTo>
                <a:lnTo>
                  <a:pt x="966" y="150"/>
                </a:lnTo>
                <a:lnTo>
                  <a:pt x="963" y="159"/>
                </a:lnTo>
                <a:lnTo>
                  <a:pt x="959" y="166"/>
                </a:lnTo>
                <a:lnTo>
                  <a:pt x="957" y="173"/>
                </a:lnTo>
                <a:lnTo>
                  <a:pt x="955" y="179"/>
                </a:lnTo>
                <a:lnTo>
                  <a:pt x="1128" y="179"/>
                </a:lnTo>
                <a:close/>
              </a:path>
            </a:pathLst>
          </a:custGeom>
          <a:solidFill>
            <a:srgbClr val="000000"/>
          </a:solidFill>
          <a:ln w="3175">
            <a:solidFill>
              <a:schemeClr val="tx1"/>
            </a:solidFill>
            <a:round/>
            <a:headEnd/>
            <a:tailEnd/>
          </a:ln>
        </p:spPr>
        <p:txBody>
          <a:bodyPr lIns="82058" tIns="41029" rIns="82058" bIns="41029"/>
          <a:lstStyle/>
          <a:p>
            <a:endParaRPr lang="en-US"/>
          </a:p>
        </p:txBody>
      </p:sp>
      <p:sp>
        <p:nvSpPr>
          <p:cNvPr id="6162" name="Line 21"/>
          <p:cNvSpPr>
            <a:spLocks noChangeShapeType="1"/>
          </p:cNvSpPr>
          <p:nvPr/>
        </p:nvSpPr>
        <p:spPr bwMode="auto">
          <a:xfrm flipH="1">
            <a:off x="4833217" y="4919383"/>
            <a:ext cx="54841" cy="888066"/>
          </a:xfrm>
          <a:prstGeom prst="line">
            <a:avLst/>
          </a:prstGeom>
          <a:noFill/>
          <a:ln w="28575">
            <a:solidFill>
              <a:srgbClr val="000000"/>
            </a:solidFill>
            <a:round/>
            <a:headEnd/>
            <a:tailEnd/>
          </a:ln>
        </p:spPr>
        <p:txBody>
          <a:bodyPr lIns="82058" tIns="41029" rIns="82058" bIns="41029"/>
          <a:lstStyle/>
          <a:p>
            <a:endParaRPr lang="en-US"/>
          </a:p>
        </p:txBody>
      </p:sp>
      <p:sp>
        <p:nvSpPr>
          <p:cNvPr id="6163" name="Line 22"/>
          <p:cNvSpPr>
            <a:spLocks noChangeShapeType="1"/>
          </p:cNvSpPr>
          <p:nvPr/>
        </p:nvSpPr>
        <p:spPr bwMode="auto">
          <a:xfrm flipV="1">
            <a:off x="5026603" y="3196478"/>
            <a:ext cx="2622261" cy="2610971"/>
          </a:xfrm>
          <a:prstGeom prst="line">
            <a:avLst/>
          </a:prstGeom>
          <a:noFill/>
          <a:ln w="28575">
            <a:solidFill>
              <a:srgbClr val="000000"/>
            </a:solidFill>
            <a:round/>
            <a:headEnd/>
            <a:tailEnd/>
          </a:ln>
        </p:spPr>
        <p:txBody>
          <a:bodyPr lIns="82058" tIns="41029" rIns="82058" bIns="41029"/>
          <a:lstStyle/>
          <a:p>
            <a:endParaRPr lang="en-US"/>
          </a:p>
        </p:txBody>
      </p:sp>
      <p:sp>
        <p:nvSpPr>
          <p:cNvPr id="6164" name="Line 23"/>
          <p:cNvSpPr>
            <a:spLocks noChangeShapeType="1"/>
          </p:cNvSpPr>
          <p:nvPr/>
        </p:nvSpPr>
        <p:spPr bwMode="auto">
          <a:xfrm flipV="1">
            <a:off x="4999182" y="2980765"/>
            <a:ext cx="1444" cy="1185022"/>
          </a:xfrm>
          <a:prstGeom prst="line">
            <a:avLst/>
          </a:prstGeom>
          <a:noFill/>
          <a:ln w="28575">
            <a:solidFill>
              <a:srgbClr val="000000"/>
            </a:solidFill>
            <a:round/>
            <a:headEnd/>
            <a:tailEnd/>
          </a:ln>
        </p:spPr>
        <p:txBody>
          <a:bodyPr lIns="82058" tIns="41029" rIns="82058" bIns="41029"/>
          <a:lstStyle/>
          <a:p>
            <a:endParaRPr lang="en-US"/>
          </a:p>
        </p:txBody>
      </p:sp>
      <p:sp>
        <p:nvSpPr>
          <p:cNvPr id="6165" name="Line 24"/>
          <p:cNvSpPr>
            <a:spLocks noChangeShapeType="1"/>
          </p:cNvSpPr>
          <p:nvPr/>
        </p:nvSpPr>
        <p:spPr bwMode="auto">
          <a:xfrm flipH="1">
            <a:off x="2600614" y="2652992"/>
            <a:ext cx="1733262" cy="2909328"/>
          </a:xfrm>
          <a:prstGeom prst="line">
            <a:avLst/>
          </a:prstGeom>
          <a:noFill/>
          <a:ln w="28575">
            <a:solidFill>
              <a:srgbClr val="000000"/>
            </a:solidFill>
            <a:round/>
            <a:headEnd/>
            <a:tailEnd/>
          </a:ln>
        </p:spPr>
        <p:txBody>
          <a:bodyPr lIns="82058" tIns="41029" rIns="82058" bIns="41029"/>
          <a:lstStyle/>
          <a:p>
            <a:endParaRPr lang="en-US"/>
          </a:p>
        </p:txBody>
      </p:sp>
      <p:sp>
        <p:nvSpPr>
          <p:cNvPr id="6166" name="Line 25"/>
          <p:cNvSpPr>
            <a:spLocks noChangeShapeType="1"/>
          </p:cNvSpPr>
          <p:nvPr/>
        </p:nvSpPr>
        <p:spPr bwMode="auto">
          <a:xfrm flipH="1">
            <a:off x="3314989" y="2496111"/>
            <a:ext cx="799523" cy="215713"/>
          </a:xfrm>
          <a:prstGeom prst="line">
            <a:avLst/>
          </a:prstGeom>
          <a:noFill/>
          <a:ln w="28575">
            <a:solidFill>
              <a:srgbClr val="000000"/>
            </a:solidFill>
            <a:round/>
            <a:headEnd/>
            <a:tailEnd/>
          </a:ln>
        </p:spPr>
        <p:txBody>
          <a:bodyPr lIns="82058" tIns="41029" rIns="82058" bIns="41029"/>
          <a:lstStyle/>
          <a:p>
            <a:endParaRPr lang="en-US"/>
          </a:p>
        </p:txBody>
      </p:sp>
      <p:sp>
        <p:nvSpPr>
          <p:cNvPr id="6167" name="Line 26"/>
          <p:cNvSpPr>
            <a:spLocks noChangeShapeType="1"/>
          </p:cNvSpPr>
          <p:nvPr/>
        </p:nvSpPr>
        <p:spPr bwMode="auto">
          <a:xfrm flipH="1" flipV="1">
            <a:off x="5605319" y="2738438"/>
            <a:ext cx="1740477" cy="2907926"/>
          </a:xfrm>
          <a:prstGeom prst="line">
            <a:avLst/>
          </a:prstGeom>
          <a:noFill/>
          <a:ln w="28575">
            <a:solidFill>
              <a:srgbClr val="000000"/>
            </a:solidFill>
            <a:round/>
            <a:headEnd/>
            <a:tailEnd/>
          </a:ln>
        </p:spPr>
        <p:txBody>
          <a:bodyPr lIns="82058" tIns="41029" rIns="82058" bIns="41029"/>
          <a:lstStyle/>
          <a:p>
            <a:endParaRPr lang="en-US"/>
          </a:p>
        </p:txBody>
      </p:sp>
      <p:sp>
        <p:nvSpPr>
          <p:cNvPr id="6168" name="Line 27"/>
          <p:cNvSpPr>
            <a:spLocks noChangeShapeType="1"/>
          </p:cNvSpPr>
          <p:nvPr/>
        </p:nvSpPr>
        <p:spPr bwMode="auto">
          <a:xfrm>
            <a:off x="2900795" y="3088622"/>
            <a:ext cx="1379682" cy="1077165"/>
          </a:xfrm>
          <a:prstGeom prst="line">
            <a:avLst/>
          </a:prstGeom>
          <a:noFill/>
          <a:ln w="28575">
            <a:solidFill>
              <a:srgbClr val="000000"/>
            </a:solidFill>
            <a:round/>
            <a:headEnd/>
            <a:tailEnd/>
          </a:ln>
        </p:spPr>
        <p:txBody>
          <a:bodyPr lIns="82058" tIns="41029" rIns="82058" bIns="41029"/>
          <a:lstStyle/>
          <a:p>
            <a:endParaRPr lang="en-US"/>
          </a:p>
        </p:txBody>
      </p:sp>
      <p:sp>
        <p:nvSpPr>
          <p:cNvPr id="6169" name="Line 28"/>
          <p:cNvSpPr>
            <a:spLocks noChangeShapeType="1"/>
          </p:cNvSpPr>
          <p:nvPr/>
        </p:nvSpPr>
        <p:spPr bwMode="auto">
          <a:xfrm flipV="1">
            <a:off x="5329671" y="5834063"/>
            <a:ext cx="1793875" cy="189099"/>
          </a:xfrm>
          <a:prstGeom prst="line">
            <a:avLst/>
          </a:prstGeom>
          <a:noFill/>
          <a:ln w="28575">
            <a:solidFill>
              <a:srgbClr val="000000"/>
            </a:solidFill>
            <a:round/>
            <a:headEnd/>
            <a:tailEnd/>
          </a:ln>
        </p:spPr>
        <p:txBody>
          <a:bodyPr lIns="82058" tIns="41029" rIns="82058" bIns="41029"/>
          <a:lstStyle/>
          <a:p>
            <a:endParaRPr lang="en-US"/>
          </a:p>
        </p:txBody>
      </p:sp>
      <p:sp>
        <p:nvSpPr>
          <p:cNvPr id="6170" name="Line 29"/>
          <p:cNvSpPr>
            <a:spLocks noChangeShapeType="1"/>
          </p:cNvSpPr>
          <p:nvPr/>
        </p:nvSpPr>
        <p:spPr bwMode="auto">
          <a:xfrm flipH="1">
            <a:off x="2348058" y="3169864"/>
            <a:ext cx="220806" cy="2370044"/>
          </a:xfrm>
          <a:prstGeom prst="line">
            <a:avLst/>
          </a:prstGeom>
          <a:noFill/>
          <a:ln w="28575">
            <a:solidFill>
              <a:srgbClr val="000000"/>
            </a:solidFill>
            <a:round/>
            <a:headEnd/>
            <a:tailEnd/>
          </a:ln>
        </p:spPr>
        <p:txBody>
          <a:bodyPr lIns="82058" tIns="41029" rIns="82058" bIns="41029"/>
          <a:lstStyle/>
          <a:p>
            <a:endParaRPr lang="en-US"/>
          </a:p>
        </p:txBody>
      </p:sp>
      <p:sp>
        <p:nvSpPr>
          <p:cNvPr id="6171" name="Line 30"/>
          <p:cNvSpPr>
            <a:spLocks noChangeShapeType="1"/>
          </p:cNvSpPr>
          <p:nvPr/>
        </p:nvSpPr>
        <p:spPr bwMode="auto">
          <a:xfrm flipH="1" flipV="1">
            <a:off x="8090478" y="3223092"/>
            <a:ext cx="414194" cy="430025"/>
          </a:xfrm>
          <a:prstGeom prst="line">
            <a:avLst/>
          </a:prstGeom>
          <a:noFill/>
          <a:ln w="28575">
            <a:solidFill>
              <a:srgbClr val="000000"/>
            </a:solidFill>
            <a:round/>
            <a:headEnd/>
            <a:tailEnd/>
          </a:ln>
        </p:spPr>
        <p:txBody>
          <a:bodyPr lIns="82058" tIns="41029" rIns="82058" bIns="41029"/>
          <a:lstStyle/>
          <a:p>
            <a:endParaRPr lang="en-US"/>
          </a:p>
        </p:txBody>
      </p:sp>
      <p:sp>
        <p:nvSpPr>
          <p:cNvPr id="6172" name="Line 31"/>
          <p:cNvSpPr>
            <a:spLocks noChangeShapeType="1"/>
          </p:cNvSpPr>
          <p:nvPr/>
        </p:nvSpPr>
        <p:spPr bwMode="auto">
          <a:xfrm flipV="1">
            <a:off x="8394989" y="4084544"/>
            <a:ext cx="1443" cy="539284"/>
          </a:xfrm>
          <a:prstGeom prst="line">
            <a:avLst/>
          </a:prstGeom>
          <a:noFill/>
          <a:ln w="28575">
            <a:solidFill>
              <a:srgbClr val="000000"/>
            </a:solidFill>
            <a:round/>
            <a:headEnd/>
            <a:tailEnd/>
          </a:ln>
        </p:spPr>
        <p:txBody>
          <a:bodyPr lIns="82058" tIns="41029" rIns="82058" bIns="41029"/>
          <a:lstStyle/>
          <a:p>
            <a:endParaRPr lang="en-US"/>
          </a:p>
        </p:txBody>
      </p:sp>
      <p:sp>
        <p:nvSpPr>
          <p:cNvPr id="6173" name="Line 32"/>
          <p:cNvSpPr>
            <a:spLocks noChangeShapeType="1"/>
          </p:cNvSpPr>
          <p:nvPr/>
        </p:nvSpPr>
        <p:spPr bwMode="auto">
          <a:xfrm flipH="1">
            <a:off x="7758545" y="5081868"/>
            <a:ext cx="636444" cy="698967"/>
          </a:xfrm>
          <a:prstGeom prst="line">
            <a:avLst/>
          </a:prstGeom>
          <a:noFill/>
          <a:ln w="28575">
            <a:solidFill>
              <a:srgbClr val="000000"/>
            </a:solidFill>
            <a:round/>
            <a:headEnd/>
            <a:tailEnd/>
          </a:ln>
        </p:spPr>
        <p:txBody>
          <a:bodyPr lIns="82058" tIns="41029" rIns="82058" bIns="41029"/>
          <a:lstStyle/>
          <a:p>
            <a:endParaRPr lang="en-US"/>
          </a:p>
        </p:txBody>
      </p:sp>
      <p:sp>
        <p:nvSpPr>
          <p:cNvPr id="6174" name="Line 33"/>
          <p:cNvSpPr>
            <a:spLocks noChangeShapeType="1"/>
          </p:cNvSpPr>
          <p:nvPr/>
        </p:nvSpPr>
        <p:spPr bwMode="auto">
          <a:xfrm flipV="1">
            <a:off x="7482898" y="4165787"/>
            <a:ext cx="441614" cy="1535206"/>
          </a:xfrm>
          <a:prstGeom prst="line">
            <a:avLst/>
          </a:prstGeom>
          <a:noFill/>
          <a:ln w="28575">
            <a:solidFill>
              <a:srgbClr val="000000"/>
            </a:solidFill>
            <a:round/>
            <a:headEnd/>
            <a:tailEnd/>
          </a:ln>
        </p:spPr>
        <p:txBody>
          <a:bodyPr lIns="82058" tIns="41029" rIns="82058" bIns="41029"/>
          <a:lstStyle/>
          <a:p>
            <a:endParaRPr lang="en-US"/>
          </a:p>
        </p:txBody>
      </p:sp>
      <p:sp>
        <p:nvSpPr>
          <p:cNvPr id="6175" name="Line 34"/>
          <p:cNvSpPr>
            <a:spLocks noChangeShapeType="1"/>
          </p:cNvSpPr>
          <p:nvPr/>
        </p:nvSpPr>
        <p:spPr bwMode="auto">
          <a:xfrm>
            <a:off x="6158057" y="2522725"/>
            <a:ext cx="883227" cy="189099"/>
          </a:xfrm>
          <a:prstGeom prst="line">
            <a:avLst/>
          </a:prstGeom>
          <a:noFill/>
          <a:ln w="28575">
            <a:solidFill>
              <a:srgbClr val="000000"/>
            </a:solidFill>
            <a:round/>
            <a:headEnd/>
            <a:tailEnd/>
          </a:ln>
        </p:spPr>
        <p:txBody>
          <a:bodyPr lIns="82058" tIns="41029" rIns="82058" bIns="41029"/>
          <a:lstStyle/>
          <a:p>
            <a:endParaRPr lang="en-US"/>
          </a:p>
        </p:txBody>
      </p:sp>
      <p:sp>
        <p:nvSpPr>
          <p:cNvPr id="6176" name="Line 35"/>
          <p:cNvSpPr>
            <a:spLocks noChangeShapeType="1"/>
          </p:cNvSpPr>
          <p:nvPr/>
        </p:nvSpPr>
        <p:spPr bwMode="auto">
          <a:xfrm flipH="1">
            <a:off x="1409990" y="3007380"/>
            <a:ext cx="551295" cy="942694"/>
          </a:xfrm>
          <a:prstGeom prst="line">
            <a:avLst/>
          </a:prstGeom>
          <a:noFill/>
          <a:ln w="28575">
            <a:solidFill>
              <a:srgbClr val="000000"/>
            </a:solidFill>
            <a:round/>
            <a:headEnd/>
            <a:tailEnd/>
          </a:ln>
        </p:spPr>
        <p:txBody>
          <a:bodyPr lIns="82058" tIns="41029" rIns="82058" bIns="41029"/>
          <a:lstStyle/>
          <a:p>
            <a:endParaRPr lang="en-US"/>
          </a:p>
        </p:txBody>
      </p:sp>
      <p:sp>
        <p:nvSpPr>
          <p:cNvPr id="6177" name="Line 36"/>
          <p:cNvSpPr>
            <a:spLocks noChangeShapeType="1"/>
          </p:cNvSpPr>
          <p:nvPr/>
        </p:nvSpPr>
        <p:spPr bwMode="auto">
          <a:xfrm>
            <a:off x="1353704" y="4461342"/>
            <a:ext cx="386773" cy="726981"/>
          </a:xfrm>
          <a:prstGeom prst="line">
            <a:avLst/>
          </a:prstGeom>
          <a:noFill/>
          <a:ln w="28575">
            <a:solidFill>
              <a:srgbClr val="000000"/>
            </a:solidFill>
            <a:round/>
            <a:headEnd/>
            <a:tailEnd/>
          </a:ln>
        </p:spPr>
        <p:txBody>
          <a:bodyPr lIns="82058" tIns="41029" rIns="82058" bIns="41029"/>
          <a:lstStyle/>
          <a:p>
            <a:endParaRPr lang="en-US"/>
          </a:p>
        </p:txBody>
      </p:sp>
      <p:sp>
        <p:nvSpPr>
          <p:cNvPr id="6178" name="Line 37"/>
          <p:cNvSpPr>
            <a:spLocks noChangeShapeType="1"/>
          </p:cNvSpPr>
          <p:nvPr/>
        </p:nvSpPr>
        <p:spPr bwMode="auto">
          <a:xfrm>
            <a:off x="2043546" y="4219015"/>
            <a:ext cx="2070966" cy="215713"/>
          </a:xfrm>
          <a:prstGeom prst="line">
            <a:avLst/>
          </a:prstGeom>
          <a:noFill/>
          <a:ln w="28575">
            <a:solidFill>
              <a:srgbClr val="000000"/>
            </a:solidFill>
            <a:round/>
            <a:headEnd/>
            <a:tailEnd/>
          </a:ln>
        </p:spPr>
        <p:txBody>
          <a:bodyPr lIns="82058" tIns="41029" rIns="82058" bIns="41029"/>
          <a:lstStyle/>
          <a:p>
            <a:endParaRPr lang="en-US"/>
          </a:p>
        </p:txBody>
      </p:sp>
      <p:sp>
        <p:nvSpPr>
          <p:cNvPr id="6179" name="Line 38"/>
          <p:cNvSpPr>
            <a:spLocks noChangeShapeType="1"/>
          </p:cNvSpPr>
          <p:nvPr/>
        </p:nvSpPr>
        <p:spPr bwMode="auto">
          <a:xfrm flipV="1">
            <a:off x="2098387" y="3868831"/>
            <a:ext cx="5550477" cy="215713"/>
          </a:xfrm>
          <a:prstGeom prst="line">
            <a:avLst/>
          </a:prstGeom>
          <a:noFill/>
          <a:ln w="28575">
            <a:solidFill>
              <a:srgbClr val="000000"/>
            </a:solidFill>
            <a:round/>
            <a:headEnd/>
            <a:tailEnd/>
          </a:ln>
        </p:spPr>
        <p:txBody>
          <a:bodyPr lIns="82058" tIns="41029" rIns="82058" bIns="41029"/>
          <a:lstStyle/>
          <a:p>
            <a:endParaRPr lang="en-US"/>
          </a:p>
        </p:txBody>
      </p:sp>
      <p:sp>
        <p:nvSpPr>
          <p:cNvPr id="6180" name="Line 39"/>
          <p:cNvSpPr>
            <a:spLocks noChangeShapeType="1"/>
          </p:cNvSpPr>
          <p:nvPr/>
        </p:nvSpPr>
        <p:spPr bwMode="auto">
          <a:xfrm flipV="1">
            <a:off x="6240319" y="4004703"/>
            <a:ext cx="1574512" cy="376797"/>
          </a:xfrm>
          <a:prstGeom prst="line">
            <a:avLst/>
          </a:prstGeom>
          <a:noFill/>
          <a:ln w="28575">
            <a:solidFill>
              <a:srgbClr val="000000"/>
            </a:solidFill>
            <a:round/>
            <a:headEnd/>
            <a:tailEnd/>
          </a:ln>
        </p:spPr>
        <p:txBody>
          <a:bodyPr lIns="82058" tIns="41029" rIns="82058" bIns="41029"/>
          <a:lstStyle/>
          <a:p>
            <a:endParaRPr lang="en-US"/>
          </a:p>
        </p:txBody>
      </p:sp>
      <p:sp>
        <p:nvSpPr>
          <p:cNvPr id="6181" name="Line 40"/>
          <p:cNvSpPr>
            <a:spLocks noChangeShapeType="1"/>
          </p:cNvSpPr>
          <p:nvPr/>
        </p:nvSpPr>
        <p:spPr bwMode="auto">
          <a:xfrm flipH="1" flipV="1">
            <a:off x="3037898" y="3007380"/>
            <a:ext cx="4693227" cy="781610"/>
          </a:xfrm>
          <a:prstGeom prst="line">
            <a:avLst/>
          </a:prstGeom>
          <a:noFill/>
          <a:ln w="28575">
            <a:solidFill>
              <a:srgbClr val="000000"/>
            </a:solidFill>
            <a:round/>
            <a:headEnd/>
            <a:tailEnd/>
          </a:ln>
        </p:spPr>
        <p:txBody>
          <a:bodyPr lIns="82058" tIns="41029" rIns="82058" bIns="41029"/>
          <a:lstStyle/>
          <a:p>
            <a:endParaRPr lang="en-US"/>
          </a:p>
        </p:txBody>
      </p:sp>
      <p:sp>
        <p:nvSpPr>
          <p:cNvPr id="6182" name="Line 41"/>
          <p:cNvSpPr>
            <a:spLocks noChangeShapeType="1"/>
          </p:cNvSpPr>
          <p:nvPr/>
        </p:nvSpPr>
        <p:spPr bwMode="auto">
          <a:xfrm>
            <a:off x="5798705" y="2711824"/>
            <a:ext cx="2319194" cy="967909"/>
          </a:xfrm>
          <a:prstGeom prst="line">
            <a:avLst/>
          </a:prstGeom>
          <a:noFill/>
          <a:ln w="28575">
            <a:solidFill>
              <a:srgbClr val="000000"/>
            </a:solidFill>
            <a:round/>
            <a:headEnd/>
            <a:tailEnd/>
          </a:ln>
        </p:spPr>
        <p:txBody>
          <a:bodyPr lIns="82058" tIns="41029" rIns="82058" bIns="41029"/>
          <a:lstStyle/>
          <a:p>
            <a:endParaRPr lang="en-US"/>
          </a:p>
        </p:txBody>
      </p:sp>
      <p:sp>
        <p:nvSpPr>
          <p:cNvPr id="6183" name="Line 42"/>
          <p:cNvSpPr>
            <a:spLocks noChangeShapeType="1"/>
          </p:cNvSpPr>
          <p:nvPr/>
        </p:nvSpPr>
        <p:spPr bwMode="auto">
          <a:xfrm flipH="1">
            <a:off x="5191126" y="4839541"/>
            <a:ext cx="2430318" cy="967908"/>
          </a:xfrm>
          <a:prstGeom prst="line">
            <a:avLst/>
          </a:prstGeom>
          <a:noFill/>
          <a:ln w="28575">
            <a:solidFill>
              <a:srgbClr val="000000"/>
            </a:solidFill>
            <a:round/>
            <a:headEnd/>
            <a:tailEnd/>
          </a:ln>
        </p:spPr>
        <p:txBody>
          <a:bodyPr lIns="82058" tIns="41029" rIns="82058" bIns="41029"/>
          <a:lstStyle/>
          <a:p>
            <a:endParaRPr lang="en-US"/>
          </a:p>
        </p:txBody>
      </p:sp>
      <p:sp>
        <p:nvSpPr>
          <p:cNvPr id="6184" name="Freeform 43"/>
          <p:cNvSpPr>
            <a:spLocks noEditPoints="1"/>
          </p:cNvSpPr>
          <p:nvPr/>
        </p:nvSpPr>
        <p:spPr bwMode="auto">
          <a:xfrm>
            <a:off x="4557568" y="4591611"/>
            <a:ext cx="1358035" cy="215713"/>
          </a:xfrm>
          <a:custGeom>
            <a:avLst/>
            <a:gdLst>
              <a:gd name="T0" fmla="*/ 97 w 1882"/>
              <a:gd name="T1" fmla="*/ 102 h 308"/>
              <a:gd name="T2" fmla="*/ 34 w 1882"/>
              <a:gd name="T3" fmla="*/ 146 h 308"/>
              <a:gd name="T4" fmla="*/ 145 w 1882"/>
              <a:gd name="T5" fmla="*/ 114 h 308"/>
              <a:gd name="T6" fmla="*/ 213 w 1882"/>
              <a:gd name="T7" fmla="*/ 73 h 308"/>
              <a:gd name="T8" fmla="*/ 293 w 1882"/>
              <a:gd name="T9" fmla="*/ 89 h 308"/>
              <a:gd name="T10" fmla="*/ 349 w 1882"/>
              <a:gd name="T11" fmla="*/ 180 h 308"/>
              <a:gd name="T12" fmla="*/ 322 w 1882"/>
              <a:gd name="T13" fmla="*/ 264 h 308"/>
              <a:gd name="T14" fmla="*/ 256 w 1882"/>
              <a:gd name="T15" fmla="*/ 305 h 308"/>
              <a:gd name="T16" fmla="*/ 172 w 1882"/>
              <a:gd name="T17" fmla="*/ 290 h 308"/>
              <a:gd name="T18" fmla="*/ 149 w 1882"/>
              <a:gd name="T19" fmla="*/ 200 h 308"/>
              <a:gd name="T20" fmla="*/ 223 w 1882"/>
              <a:gd name="T21" fmla="*/ 278 h 308"/>
              <a:gd name="T22" fmla="*/ 301 w 1882"/>
              <a:gd name="T23" fmla="*/ 247 h 308"/>
              <a:gd name="T24" fmla="*/ 295 w 1882"/>
              <a:gd name="T25" fmla="*/ 126 h 308"/>
              <a:gd name="T26" fmla="*/ 208 w 1882"/>
              <a:gd name="T27" fmla="*/ 105 h 308"/>
              <a:gd name="T28" fmla="*/ 390 w 1882"/>
              <a:gd name="T29" fmla="*/ 164 h 308"/>
              <a:gd name="T30" fmla="*/ 463 w 1882"/>
              <a:gd name="T31" fmla="*/ 79 h 308"/>
              <a:gd name="T32" fmla="*/ 549 w 1882"/>
              <a:gd name="T33" fmla="*/ 79 h 308"/>
              <a:gd name="T34" fmla="*/ 598 w 1882"/>
              <a:gd name="T35" fmla="*/ 301 h 308"/>
              <a:gd name="T36" fmla="*/ 535 w 1882"/>
              <a:gd name="T37" fmla="*/ 305 h 308"/>
              <a:gd name="T38" fmla="*/ 443 w 1882"/>
              <a:gd name="T39" fmla="*/ 288 h 308"/>
              <a:gd name="T40" fmla="*/ 387 w 1882"/>
              <a:gd name="T41" fmla="*/ 183 h 308"/>
              <a:gd name="T42" fmla="*/ 442 w 1882"/>
              <a:gd name="T43" fmla="*/ 251 h 308"/>
              <a:gd name="T44" fmla="*/ 522 w 1882"/>
              <a:gd name="T45" fmla="*/ 278 h 308"/>
              <a:gd name="T46" fmla="*/ 598 w 1882"/>
              <a:gd name="T47" fmla="*/ 185 h 308"/>
              <a:gd name="T48" fmla="*/ 528 w 1882"/>
              <a:gd name="T49" fmla="*/ 102 h 308"/>
              <a:gd name="T50" fmla="*/ 424 w 1882"/>
              <a:gd name="T51" fmla="*/ 152 h 308"/>
              <a:gd name="T52" fmla="*/ 742 w 1882"/>
              <a:gd name="T53" fmla="*/ 272 h 308"/>
              <a:gd name="T54" fmla="*/ 836 w 1882"/>
              <a:gd name="T55" fmla="*/ 243 h 308"/>
              <a:gd name="T56" fmla="*/ 819 w 1882"/>
              <a:gd name="T57" fmla="*/ 298 h 308"/>
              <a:gd name="T58" fmla="*/ 743 w 1882"/>
              <a:gd name="T59" fmla="*/ 304 h 308"/>
              <a:gd name="T60" fmla="*/ 922 w 1882"/>
              <a:gd name="T61" fmla="*/ 177 h 308"/>
              <a:gd name="T62" fmla="*/ 983 w 1882"/>
              <a:gd name="T63" fmla="*/ 84 h 308"/>
              <a:gd name="T64" fmla="*/ 1062 w 1882"/>
              <a:gd name="T65" fmla="*/ 73 h 308"/>
              <a:gd name="T66" fmla="*/ 1152 w 1882"/>
              <a:gd name="T67" fmla="*/ 143 h 308"/>
              <a:gd name="T68" fmla="*/ 1034 w 1882"/>
              <a:gd name="T69" fmla="*/ 100 h 308"/>
              <a:gd name="T70" fmla="*/ 955 w 1882"/>
              <a:gd name="T71" fmla="*/ 156 h 308"/>
              <a:gd name="T72" fmla="*/ 1002 w 1882"/>
              <a:gd name="T73" fmla="*/ 272 h 308"/>
              <a:gd name="T74" fmla="*/ 1079 w 1882"/>
              <a:gd name="T75" fmla="*/ 271 h 308"/>
              <a:gd name="T76" fmla="*/ 1059 w 1882"/>
              <a:gd name="T77" fmla="*/ 306 h 308"/>
              <a:gd name="T78" fmla="*/ 975 w 1882"/>
              <a:gd name="T79" fmla="*/ 289 h 308"/>
              <a:gd name="T80" fmla="*/ 919 w 1882"/>
              <a:gd name="T81" fmla="*/ 190 h 308"/>
              <a:gd name="T82" fmla="*/ 1217 w 1882"/>
              <a:gd name="T83" fmla="*/ 0 h 308"/>
              <a:gd name="T84" fmla="*/ 1331 w 1882"/>
              <a:gd name="T85" fmla="*/ 52 h 308"/>
              <a:gd name="T86" fmla="*/ 1441 w 1882"/>
              <a:gd name="T87" fmla="*/ 105 h 308"/>
              <a:gd name="T88" fmla="*/ 1508 w 1882"/>
              <a:gd name="T89" fmla="*/ 71 h 308"/>
              <a:gd name="T90" fmla="*/ 1588 w 1882"/>
              <a:gd name="T91" fmla="*/ 93 h 308"/>
              <a:gd name="T92" fmla="*/ 1637 w 1882"/>
              <a:gd name="T93" fmla="*/ 182 h 308"/>
              <a:gd name="T94" fmla="*/ 1603 w 1882"/>
              <a:gd name="T95" fmla="*/ 273 h 308"/>
              <a:gd name="T96" fmla="*/ 1539 w 1882"/>
              <a:gd name="T97" fmla="*/ 306 h 308"/>
              <a:gd name="T98" fmla="*/ 1454 w 1882"/>
              <a:gd name="T99" fmla="*/ 285 h 308"/>
              <a:gd name="T100" fmla="*/ 1438 w 1882"/>
              <a:gd name="T101" fmla="*/ 212 h 308"/>
              <a:gd name="T102" fmla="*/ 1518 w 1882"/>
              <a:gd name="T103" fmla="*/ 279 h 308"/>
              <a:gd name="T104" fmla="*/ 1595 w 1882"/>
              <a:gd name="T105" fmla="*/ 237 h 308"/>
              <a:gd name="T106" fmla="*/ 1577 w 1882"/>
              <a:gd name="T107" fmla="*/ 121 h 308"/>
              <a:gd name="T108" fmla="*/ 1490 w 1882"/>
              <a:gd name="T109" fmla="*/ 106 h 308"/>
              <a:gd name="T110" fmla="*/ 1710 w 1882"/>
              <a:gd name="T111" fmla="*/ 76 h 308"/>
              <a:gd name="T112" fmla="*/ 1782 w 1882"/>
              <a:gd name="T113" fmla="*/ 70 h 308"/>
              <a:gd name="T114" fmla="*/ 1858 w 1882"/>
              <a:gd name="T115" fmla="*/ 105 h 308"/>
              <a:gd name="T116" fmla="*/ 1846 w 1882"/>
              <a:gd name="T117" fmla="*/ 142 h 308"/>
              <a:gd name="T118" fmla="*/ 1746 w 1882"/>
              <a:gd name="T119" fmla="*/ 107 h 3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82"/>
              <a:gd name="T181" fmla="*/ 0 h 308"/>
              <a:gd name="T182" fmla="*/ 1882 w 1882"/>
              <a:gd name="T183" fmla="*/ 308 h 3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82" h="308">
                <a:moveTo>
                  <a:pt x="0" y="301"/>
                </a:moveTo>
                <a:lnTo>
                  <a:pt x="0" y="76"/>
                </a:lnTo>
                <a:lnTo>
                  <a:pt x="28" y="76"/>
                </a:lnTo>
                <a:lnTo>
                  <a:pt x="28" y="111"/>
                </a:lnTo>
                <a:lnTo>
                  <a:pt x="33" y="101"/>
                </a:lnTo>
                <a:lnTo>
                  <a:pt x="40" y="94"/>
                </a:lnTo>
                <a:lnTo>
                  <a:pt x="47" y="86"/>
                </a:lnTo>
                <a:lnTo>
                  <a:pt x="55" y="80"/>
                </a:lnTo>
                <a:lnTo>
                  <a:pt x="65" y="76"/>
                </a:lnTo>
                <a:lnTo>
                  <a:pt x="75" y="73"/>
                </a:lnTo>
                <a:lnTo>
                  <a:pt x="86" y="71"/>
                </a:lnTo>
                <a:lnTo>
                  <a:pt x="97" y="70"/>
                </a:lnTo>
                <a:lnTo>
                  <a:pt x="97" y="102"/>
                </a:lnTo>
                <a:lnTo>
                  <a:pt x="91" y="102"/>
                </a:lnTo>
                <a:lnTo>
                  <a:pt x="86" y="104"/>
                </a:lnTo>
                <a:lnTo>
                  <a:pt x="80" y="105"/>
                </a:lnTo>
                <a:lnTo>
                  <a:pt x="73" y="107"/>
                </a:lnTo>
                <a:lnTo>
                  <a:pt x="68" y="110"/>
                </a:lnTo>
                <a:lnTo>
                  <a:pt x="62" y="112"/>
                </a:lnTo>
                <a:lnTo>
                  <a:pt x="57" y="116"/>
                </a:lnTo>
                <a:lnTo>
                  <a:pt x="52" y="120"/>
                </a:lnTo>
                <a:lnTo>
                  <a:pt x="47" y="125"/>
                </a:lnTo>
                <a:lnTo>
                  <a:pt x="42" y="130"/>
                </a:lnTo>
                <a:lnTo>
                  <a:pt x="39" y="135"/>
                </a:lnTo>
                <a:lnTo>
                  <a:pt x="36" y="139"/>
                </a:lnTo>
                <a:lnTo>
                  <a:pt x="34" y="146"/>
                </a:lnTo>
                <a:lnTo>
                  <a:pt x="31" y="151"/>
                </a:lnTo>
                <a:lnTo>
                  <a:pt x="30" y="157"/>
                </a:lnTo>
                <a:lnTo>
                  <a:pt x="30" y="163"/>
                </a:lnTo>
                <a:lnTo>
                  <a:pt x="30" y="301"/>
                </a:lnTo>
                <a:lnTo>
                  <a:pt x="0" y="301"/>
                </a:lnTo>
                <a:close/>
                <a:moveTo>
                  <a:pt x="118" y="185"/>
                </a:moveTo>
                <a:lnTo>
                  <a:pt x="119" y="174"/>
                </a:lnTo>
                <a:lnTo>
                  <a:pt x="120" y="163"/>
                </a:lnTo>
                <a:lnTo>
                  <a:pt x="124" y="152"/>
                </a:lnTo>
                <a:lnTo>
                  <a:pt x="128" y="142"/>
                </a:lnTo>
                <a:lnTo>
                  <a:pt x="133" y="132"/>
                </a:lnTo>
                <a:lnTo>
                  <a:pt x="138" y="122"/>
                </a:lnTo>
                <a:lnTo>
                  <a:pt x="145" y="114"/>
                </a:lnTo>
                <a:lnTo>
                  <a:pt x="152" y="105"/>
                </a:lnTo>
                <a:lnTo>
                  <a:pt x="156" y="101"/>
                </a:lnTo>
                <a:lnTo>
                  <a:pt x="160" y="97"/>
                </a:lnTo>
                <a:lnTo>
                  <a:pt x="165" y="94"/>
                </a:lnTo>
                <a:lnTo>
                  <a:pt x="170" y="91"/>
                </a:lnTo>
                <a:lnTo>
                  <a:pt x="173" y="88"/>
                </a:lnTo>
                <a:lnTo>
                  <a:pt x="178" y="85"/>
                </a:lnTo>
                <a:lnTo>
                  <a:pt x="185" y="83"/>
                </a:lnTo>
                <a:lnTo>
                  <a:pt x="190" y="80"/>
                </a:lnTo>
                <a:lnTo>
                  <a:pt x="196" y="78"/>
                </a:lnTo>
                <a:lnTo>
                  <a:pt x="201" y="76"/>
                </a:lnTo>
                <a:lnTo>
                  <a:pt x="207" y="74"/>
                </a:lnTo>
                <a:lnTo>
                  <a:pt x="213" y="73"/>
                </a:lnTo>
                <a:lnTo>
                  <a:pt x="219" y="71"/>
                </a:lnTo>
                <a:lnTo>
                  <a:pt x="225" y="71"/>
                </a:lnTo>
                <a:lnTo>
                  <a:pt x="232" y="70"/>
                </a:lnTo>
                <a:lnTo>
                  <a:pt x="238" y="70"/>
                </a:lnTo>
                <a:lnTo>
                  <a:pt x="244" y="70"/>
                </a:lnTo>
                <a:lnTo>
                  <a:pt x="250" y="71"/>
                </a:lnTo>
                <a:lnTo>
                  <a:pt x="256" y="73"/>
                </a:lnTo>
                <a:lnTo>
                  <a:pt x="263" y="74"/>
                </a:lnTo>
                <a:lnTo>
                  <a:pt x="269" y="76"/>
                </a:lnTo>
                <a:lnTo>
                  <a:pt x="275" y="79"/>
                </a:lnTo>
                <a:lnTo>
                  <a:pt x="281" y="81"/>
                </a:lnTo>
                <a:lnTo>
                  <a:pt x="287" y="85"/>
                </a:lnTo>
                <a:lnTo>
                  <a:pt x="293" y="89"/>
                </a:lnTo>
                <a:lnTo>
                  <a:pt x="300" y="93"/>
                </a:lnTo>
                <a:lnTo>
                  <a:pt x="305" y="97"/>
                </a:lnTo>
                <a:lnTo>
                  <a:pt x="311" y="102"/>
                </a:lnTo>
                <a:lnTo>
                  <a:pt x="316" y="107"/>
                </a:lnTo>
                <a:lnTo>
                  <a:pt x="321" y="112"/>
                </a:lnTo>
                <a:lnTo>
                  <a:pt x="324" y="118"/>
                </a:lnTo>
                <a:lnTo>
                  <a:pt x="329" y="125"/>
                </a:lnTo>
                <a:lnTo>
                  <a:pt x="338" y="137"/>
                </a:lnTo>
                <a:lnTo>
                  <a:pt x="343" y="151"/>
                </a:lnTo>
                <a:lnTo>
                  <a:pt x="347" y="164"/>
                </a:lnTo>
                <a:lnTo>
                  <a:pt x="349" y="179"/>
                </a:lnTo>
                <a:lnTo>
                  <a:pt x="349" y="180"/>
                </a:lnTo>
                <a:lnTo>
                  <a:pt x="349" y="182"/>
                </a:lnTo>
                <a:lnTo>
                  <a:pt x="349" y="183"/>
                </a:lnTo>
                <a:lnTo>
                  <a:pt x="349" y="184"/>
                </a:lnTo>
                <a:lnTo>
                  <a:pt x="349" y="185"/>
                </a:lnTo>
                <a:lnTo>
                  <a:pt x="349" y="186"/>
                </a:lnTo>
                <a:lnTo>
                  <a:pt x="349" y="188"/>
                </a:lnTo>
                <a:lnTo>
                  <a:pt x="349" y="200"/>
                </a:lnTo>
                <a:lnTo>
                  <a:pt x="347" y="212"/>
                </a:lnTo>
                <a:lnTo>
                  <a:pt x="344" y="224"/>
                </a:lnTo>
                <a:lnTo>
                  <a:pt x="340" y="235"/>
                </a:lnTo>
                <a:lnTo>
                  <a:pt x="335" y="246"/>
                </a:lnTo>
                <a:lnTo>
                  <a:pt x="329" y="256"/>
                </a:lnTo>
                <a:lnTo>
                  <a:pt x="322" y="264"/>
                </a:lnTo>
                <a:lnTo>
                  <a:pt x="314" y="273"/>
                </a:lnTo>
                <a:lnTo>
                  <a:pt x="311" y="277"/>
                </a:lnTo>
                <a:lnTo>
                  <a:pt x="306" y="280"/>
                </a:lnTo>
                <a:lnTo>
                  <a:pt x="302" y="284"/>
                </a:lnTo>
                <a:lnTo>
                  <a:pt x="297" y="288"/>
                </a:lnTo>
                <a:lnTo>
                  <a:pt x="292" y="292"/>
                </a:lnTo>
                <a:lnTo>
                  <a:pt x="287" y="294"/>
                </a:lnTo>
                <a:lnTo>
                  <a:pt x="282" y="297"/>
                </a:lnTo>
                <a:lnTo>
                  <a:pt x="277" y="299"/>
                </a:lnTo>
                <a:lnTo>
                  <a:pt x="272" y="300"/>
                </a:lnTo>
                <a:lnTo>
                  <a:pt x="267" y="303"/>
                </a:lnTo>
                <a:lnTo>
                  <a:pt x="261" y="304"/>
                </a:lnTo>
                <a:lnTo>
                  <a:pt x="256" y="305"/>
                </a:lnTo>
                <a:lnTo>
                  <a:pt x="250" y="306"/>
                </a:lnTo>
                <a:lnTo>
                  <a:pt x="245" y="306"/>
                </a:lnTo>
                <a:lnTo>
                  <a:pt x="239" y="308"/>
                </a:lnTo>
                <a:lnTo>
                  <a:pt x="233" y="308"/>
                </a:lnTo>
                <a:lnTo>
                  <a:pt x="225" y="308"/>
                </a:lnTo>
                <a:lnTo>
                  <a:pt x="219" y="306"/>
                </a:lnTo>
                <a:lnTo>
                  <a:pt x="212" y="305"/>
                </a:lnTo>
                <a:lnTo>
                  <a:pt x="206" y="304"/>
                </a:lnTo>
                <a:lnTo>
                  <a:pt x="198" y="303"/>
                </a:lnTo>
                <a:lnTo>
                  <a:pt x="192" y="300"/>
                </a:lnTo>
                <a:lnTo>
                  <a:pt x="185" y="297"/>
                </a:lnTo>
                <a:lnTo>
                  <a:pt x="178" y="294"/>
                </a:lnTo>
                <a:lnTo>
                  <a:pt x="172" y="290"/>
                </a:lnTo>
                <a:lnTo>
                  <a:pt x="166" y="285"/>
                </a:lnTo>
                <a:lnTo>
                  <a:pt x="160" y="282"/>
                </a:lnTo>
                <a:lnTo>
                  <a:pt x="155" y="277"/>
                </a:lnTo>
                <a:lnTo>
                  <a:pt x="149" y="271"/>
                </a:lnTo>
                <a:lnTo>
                  <a:pt x="144" y="266"/>
                </a:lnTo>
                <a:lnTo>
                  <a:pt x="140" y="258"/>
                </a:lnTo>
                <a:lnTo>
                  <a:pt x="135" y="252"/>
                </a:lnTo>
                <a:lnTo>
                  <a:pt x="128" y="237"/>
                </a:lnTo>
                <a:lnTo>
                  <a:pt x="123" y="221"/>
                </a:lnTo>
                <a:lnTo>
                  <a:pt x="119" y="204"/>
                </a:lnTo>
                <a:lnTo>
                  <a:pt x="118" y="185"/>
                </a:lnTo>
                <a:close/>
                <a:moveTo>
                  <a:pt x="148" y="186"/>
                </a:moveTo>
                <a:lnTo>
                  <a:pt x="149" y="200"/>
                </a:lnTo>
                <a:lnTo>
                  <a:pt x="150" y="212"/>
                </a:lnTo>
                <a:lnTo>
                  <a:pt x="154" y="224"/>
                </a:lnTo>
                <a:lnTo>
                  <a:pt x="159" y="235"/>
                </a:lnTo>
                <a:lnTo>
                  <a:pt x="165" y="245"/>
                </a:lnTo>
                <a:lnTo>
                  <a:pt x="173" y="253"/>
                </a:lnTo>
                <a:lnTo>
                  <a:pt x="181" y="261"/>
                </a:lnTo>
                <a:lnTo>
                  <a:pt x="191" y="267"/>
                </a:lnTo>
                <a:lnTo>
                  <a:pt x="196" y="269"/>
                </a:lnTo>
                <a:lnTo>
                  <a:pt x="201" y="272"/>
                </a:lnTo>
                <a:lnTo>
                  <a:pt x="207" y="274"/>
                </a:lnTo>
                <a:lnTo>
                  <a:pt x="212" y="275"/>
                </a:lnTo>
                <a:lnTo>
                  <a:pt x="218" y="277"/>
                </a:lnTo>
                <a:lnTo>
                  <a:pt x="223" y="278"/>
                </a:lnTo>
                <a:lnTo>
                  <a:pt x="229" y="279"/>
                </a:lnTo>
                <a:lnTo>
                  <a:pt x="235" y="279"/>
                </a:lnTo>
                <a:lnTo>
                  <a:pt x="240" y="279"/>
                </a:lnTo>
                <a:lnTo>
                  <a:pt x="245" y="278"/>
                </a:lnTo>
                <a:lnTo>
                  <a:pt x="250" y="278"/>
                </a:lnTo>
                <a:lnTo>
                  <a:pt x="255" y="277"/>
                </a:lnTo>
                <a:lnTo>
                  <a:pt x="260" y="275"/>
                </a:lnTo>
                <a:lnTo>
                  <a:pt x="265" y="273"/>
                </a:lnTo>
                <a:lnTo>
                  <a:pt x="270" y="272"/>
                </a:lnTo>
                <a:lnTo>
                  <a:pt x="275" y="269"/>
                </a:lnTo>
                <a:lnTo>
                  <a:pt x="285" y="263"/>
                </a:lnTo>
                <a:lnTo>
                  <a:pt x="293" y="256"/>
                </a:lnTo>
                <a:lnTo>
                  <a:pt x="301" y="247"/>
                </a:lnTo>
                <a:lnTo>
                  <a:pt x="307" y="237"/>
                </a:lnTo>
                <a:lnTo>
                  <a:pt x="313" y="226"/>
                </a:lnTo>
                <a:lnTo>
                  <a:pt x="317" y="214"/>
                </a:lnTo>
                <a:lnTo>
                  <a:pt x="319" y="200"/>
                </a:lnTo>
                <a:lnTo>
                  <a:pt x="321" y="186"/>
                </a:lnTo>
                <a:lnTo>
                  <a:pt x="321" y="178"/>
                </a:lnTo>
                <a:lnTo>
                  <a:pt x="319" y="170"/>
                </a:lnTo>
                <a:lnTo>
                  <a:pt x="317" y="163"/>
                </a:lnTo>
                <a:lnTo>
                  <a:pt x="313" y="154"/>
                </a:lnTo>
                <a:lnTo>
                  <a:pt x="310" y="147"/>
                </a:lnTo>
                <a:lnTo>
                  <a:pt x="306" y="139"/>
                </a:lnTo>
                <a:lnTo>
                  <a:pt x="301" y="132"/>
                </a:lnTo>
                <a:lnTo>
                  <a:pt x="295" y="126"/>
                </a:lnTo>
                <a:lnTo>
                  <a:pt x="288" y="121"/>
                </a:lnTo>
                <a:lnTo>
                  <a:pt x="282" y="115"/>
                </a:lnTo>
                <a:lnTo>
                  <a:pt x="275" y="110"/>
                </a:lnTo>
                <a:lnTo>
                  <a:pt x="267" y="106"/>
                </a:lnTo>
                <a:lnTo>
                  <a:pt x="259" y="104"/>
                </a:lnTo>
                <a:lnTo>
                  <a:pt x="251" y="101"/>
                </a:lnTo>
                <a:lnTo>
                  <a:pt x="244" y="100"/>
                </a:lnTo>
                <a:lnTo>
                  <a:pt x="235" y="100"/>
                </a:lnTo>
                <a:lnTo>
                  <a:pt x="230" y="100"/>
                </a:lnTo>
                <a:lnTo>
                  <a:pt x="224" y="101"/>
                </a:lnTo>
                <a:lnTo>
                  <a:pt x="219" y="101"/>
                </a:lnTo>
                <a:lnTo>
                  <a:pt x="213" y="102"/>
                </a:lnTo>
                <a:lnTo>
                  <a:pt x="208" y="105"/>
                </a:lnTo>
                <a:lnTo>
                  <a:pt x="202" y="106"/>
                </a:lnTo>
                <a:lnTo>
                  <a:pt x="197" y="109"/>
                </a:lnTo>
                <a:lnTo>
                  <a:pt x="192" y="111"/>
                </a:lnTo>
                <a:lnTo>
                  <a:pt x="182" y="117"/>
                </a:lnTo>
                <a:lnTo>
                  <a:pt x="175" y="125"/>
                </a:lnTo>
                <a:lnTo>
                  <a:pt x="166" y="133"/>
                </a:lnTo>
                <a:lnTo>
                  <a:pt x="160" y="142"/>
                </a:lnTo>
                <a:lnTo>
                  <a:pt x="154" y="152"/>
                </a:lnTo>
                <a:lnTo>
                  <a:pt x="150" y="163"/>
                </a:lnTo>
                <a:lnTo>
                  <a:pt x="149" y="174"/>
                </a:lnTo>
                <a:lnTo>
                  <a:pt x="148" y="186"/>
                </a:lnTo>
                <a:close/>
                <a:moveTo>
                  <a:pt x="387" y="179"/>
                </a:moveTo>
                <a:lnTo>
                  <a:pt x="390" y="164"/>
                </a:lnTo>
                <a:lnTo>
                  <a:pt x="394" y="149"/>
                </a:lnTo>
                <a:lnTo>
                  <a:pt x="400" y="136"/>
                </a:lnTo>
                <a:lnTo>
                  <a:pt x="407" y="122"/>
                </a:lnTo>
                <a:lnTo>
                  <a:pt x="412" y="116"/>
                </a:lnTo>
                <a:lnTo>
                  <a:pt x="416" y="111"/>
                </a:lnTo>
                <a:lnTo>
                  <a:pt x="421" y="106"/>
                </a:lnTo>
                <a:lnTo>
                  <a:pt x="427" y="101"/>
                </a:lnTo>
                <a:lnTo>
                  <a:pt x="432" y="96"/>
                </a:lnTo>
                <a:lnTo>
                  <a:pt x="437" y="93"/>
                </a:lnTo>
                <a:lnTo>
                  <a:pt x="443" y="89"/>
                </a:lnTo>
                <a:lnTo>
                  <a:pt x="449" y="85"/>
                </a:lnTo>
                <a:lnTo>
                  <a:pt x="455" y="83"/>
                </a:lnTo>
                <a:lnTo>
                  <a:pt x="463" y="79"/>
                </a:lnTo>
                <a:lnTo>
                  <a:pt x="469" y="76"/>
                </a:lnTo>
                <a:lnTo>
                  <a:pt x="475" y="75"/>
                </a:lnTo>
                <a:lnTo>
                  <a:pt x="481" y="73"/>
                </a:lnTo>
                <a:lnTo>
                  <a:pt x="489" y="71"/>
                </a:lnTo>
                <a:lnTo>
                  <a:pt x="495" y="71"/>
                </a:lnTo>
                <a:lnTo>
                  <a:pt x="502" y="70"/>
                </a:lnTo>
                <a:lnTo>
                  <a:pt x="510" y="70"/>
                </a:lnTo>
                <a:lnTo>
                  <a:pt x="516" y="71"/>
                </a:lnTo>
                <a:lnTo>
                  <a:pt x="523" y="71"/>
                </a:lnTo>
                <a:lnTo>
                  <a:pt x="530" y="73"/>
                </a:lnTo>
                <a:lnTo>
                  <a:pt x="537" y="75"/>
                </a:lnTo>
                <a:lnTo>
                  <a:pt x="543" y="76"/>
                </a:lnTo>
                <a:lnTo>
                  <a:pt x="549" y="79"/>
                </a:lnTo>
                <a:lnTo>
                  <a:pt x="556" y="81"/>
                </a:lnTo>
                <a:lnTo>
                  <a:pt x="562" y="84"/>
                </a:lnTo>
                <a:lnTo>
                  <a:pt x="568" y="88"/>
                </a:lnTo>
                <a:lnTo>
                  <a:pt x="573" y="91"/>
                </a:lnTo>
                <a:lnTo>
                  <a:pt x="579" y="95"/>
                </a:lnTo>
                <a:lnTo>
                  <a:pt x="584" y="100"/>
                </a:lnTo>
                <a:lnTo>
                  <a:pt x="588" y="105"/>
                </a:lnTo>
                <a:lnTo>
                  <a:pt x="593" y="110"/>
                </a:lnTo>
                <a:lnTo>
                  <a:pt x="596" y="115"/>
                </a:lnTo>
                <a:lnTo>
                  <a:pt x="596" y="0"/>
                </a:lnTo>
                <a:lnTo>
                  <a:pt x="626" y="0"/>
                </a:lnTo>
                <a:lnTo>
                  <a:pt x="626" y="301"/>
                </a:lnTo>
                <a:lnTo>
                  <a:pt x="598" y="301"/>
                </a:lnTo>
                <a:lnTo>
                  <a:pt x="598" y="261"/>
                </a:lnTo>
                <a:lnTo>
                  <a:pt x="594" y="267"/>
                </a:lnTo>
                <a:lnTo>
                  <a:pt x="589" y="272"/>
                </a:lnTo>
                <a:lnTo>
                  <a:pt x="585" y="277"/>
                </a:lnTo>
                <a:lnTo>
                  <a:pt x="580" y="282"/>
                </a:lnTo>
                <a:lnTo>
                  <a:pt x="575" y="287"/>
                </a:lnTo>
                <a:lnTo>
                  <a:pt x="570" y="290"/>
                </a:lnTo>
                <a:lnTo>
                  <a:pt x="564" y="294"/>
                </a:lnTo>
                <a:lnTo>
                  <a:pt x="559" y="297"/>
                </a:lnTo>
                <a:lnTo>
                  <a:pt x="553" y="299"/>
                </a:lnTo>
                <a:lnTo>
                  <a:pt x="547" y="301"/>
                </a:lnTo>
                <a:lnTo>
                  <a:pt x="541" y="303"/>
                </a:lnTo>
                <a:lnTo>
                  <a:pt x="535" y="305"/>
                </a:lnTo>
                <a:lnTo>
                  <a:pt x="527" y="306"/>
                </a:lnTo>
                <a:lnTo>
                  <a:pt x="520" y="306"/>
                </a:lnTo>
                <a:lnTo>
                  <a:pt x="512" y="308"/>
                </a:lnTo>
                <a:lnTo>
                  <a:pt x="505" y="308"/>
                </a:lnTo>
                <a:lnTo>
                  <a:pt x="497" y="306"/>
                </a:lnTo>
                <a:lnTo>
                  <a:pt x="491" y="306"/>
                </a:lnTo>
                <a:lnTo>
                  <a:pt x="484" y="305"/>
                </a:lnTo>
                <a:lnTo>
                  <a:pt x="478" y="303"/>
                </a:lnTo>
                <a:lnTo>
                  <a:pt x="470" y="300"/>
                </a:lnTo>
                <a:lnTo>
                  <a:pt x="463" y="298"/>
                </a:lnTo>
                <a:lnTo>
                  <a:pt x="457" y="295"/>
                </a:lnTo>
                <a:lnTo>
                  <a:pt x="449" y="292"/>
                </a:lnTo>
                <a:lnTo>
                  <a:pt x="443" y="288"/>
                </a:lnTo>
                <a:lnTo>
                  <a:pt x="437" y="283"/>
                </a:lnTo>
                <a:lnTo>
                  <a:pt x="431" y="279"/>
                </a:lnTo>
                <a:lnTo>
                  <a:pt x="424" y="274"/>
                </a:lnTo>
                <a:lnTo>
                  <a:pt x="420" y="268"/>
                </a:lnTo>
                <a:lnTo>
                  <a:pt x="413" y="263"/>
                </a:lnTo>
                <a:lnTo>
                  <a:pt x="410" y="256"/>
                </a:lnTo>
                <a:lnTo>
                  <a:pt x="405" y="250"/>
                </a:lnTo>
                <a:lnTo>
                  <a:pt x="397" y="236"/>
                </a:lnTo>
                <a:lnTo>
                  <a:pt x="392" y="221"/>
                </a:lnTo>
                <a:lnTo>
                  <a:pt x="389" y="205"/>
                </a:lnTo>
                <a:lnTo>
                  <a:pt x="387" y="189"/>
                </a:lnTo>
                <a:lnTo>
                  <a:pt x="387" y="185"/>
                </a:lnTo>
                <a:lnTo>
                  <a:pt x="387" y="183"/>
                </a:lnTo>
                <a:lnTo>
                  <a:pt x="387" y="182"/>
                </a:lnTo>
                <a:lnTo>
                  <a:pt x="387" y="179"/>
                </a:lnTo>
                <a:close/>
                <a:moveTo>
                  <a:pt x="417" y="177"/>
                </a:moveTo>
                <a:lnTo>
                  <a:pt x="417" y="179"/>
                </a:lnTo>
                <a:lnTo>
                  <a:pt x="417" y="182"/>
                </a:lnTo>
                <a:lnTo>
                  <a:pt x="417" y="185"/>
                </a:lnTo>
                <a:lnTo>
                  <a:pt x="417" y="189"/>
                </a:lnTo>
                <a:lnTo>
                  <a:pt x="418" y="200"/>
                </a:lnTo>
                <a:lnTo>
                  <a:pt x="420" y="211"/>
                </a:lnTo>
                <a:lnTo>
                  <a:pt x="423" y="222"/>
                </a:lnTo>
                <a:lnTo>
                  <a:pt x="428" y="232"/>
                </a:lnTo>
                <a:lnTo>
                  <a:pt x="434" y="242"/>
                </a:lnTo>
                <a:lnTo>
                  <a:pt x="442" y="251"/>
                </a:lnTo>
                <a:lnTo>
                  <a:pt x="450" y="259"/>
                </a:lnTo>
                <a:lnTo>
                  <a:pt x="460" y="266"/>
                </a:lnTo>
                <a:lnTo>
                  <a:pt x="465" y="268"/>
                </a:lnTo>
                <a:lnTo>
                  <a:pt x="471" y="272"/>
                </a:lnTo>
                <a:lnTo>
                  <a:pt x="476" y="274"/>
                </a:lnTo>
                <a:lnTo>
                  <a:pt x="483" y="275"/>
                </a:lnTo>
                <a:lnTo>
                  <a:pt x="488" y="277"/>
                </a:lnTo>
                <a:lnTo>
                  <a:pt x="494" y="278"/>
                </a:lnTo>
                <a:lnTo>
                  <a:pt x="500" y="279"/>
                </a:lnTo>
                <a:lnTo>
                  <a:pt x="506" y="279"/>
                </a:lnTo>
                <a:lnTo>
                  <a:pt x="511" y="279"/>
                </a:lnTo>
                <a:lnTo>
                  <a:pt x="517" y="278"/>
                </a:lnTo>
                <a:lnTo>
                  <a:pt x="522" y="278"/>
                </a:lnTo>
                <a:lnTo>
                  <a:pt x="528" y="277"/>
                </a:lnTo>
                <a:lnTo>
                  <a:pt x="533" y="274"/>
                </a:lnTo>
                <a:lnTo>
                  <a:pt x="539" y="273"/>
                </a:lnTo>
                <a:lnTo>
                  <a:pt x="544" y="271"/>
                </a:lnTo>
                <a:lnTo>
                  <a:pt x="549" y="268"/>
                </a:lnTo>
                <a:lnTo>
                  <a:pt x="559" y="262"/>
                </a:lnTo>
                <a:lnTo>
                  <a:pt x="569" y="254"/>
                </a:lnTo>
                <a:lnTo>
                  <a:pt x="578" y="246"/>
                </a:lnTo>
                <a:lnTo>
                  <a:pt x="585" y="236"/>
                </a:lnTo>
                <a:lnTo>
                  <a:pt x="591" y="225"/>
                </a:lnTo>
                <a:lnTo>
                  <a:pt x="595" y="212"/>
                </a:lnTo>
                <a:lnTo>
                  <a:pt x="596" y="199"/>
                </a:lnTo>
                <a:lnTo>
                  <a:pt x="598" y="185"/>
                </a:lnTo>
                <a:lnTo>
                  <a:pt x="598" y="178"/>
                </a:lnTo>
                <a:lnTo>
                  <a:pt x="595" y="169"/>
                </a:lnTo>
                <a:lnTo>
                  <a:pt x="593" y="159"/>
                </a:lnTo>
                <a:lnTo>
                  <a:pt x="589" y="149"/>
                </a:lnTo>
                <a:lnTo>
                  <a:pt x="584" y="139"/>
                </a:lnTo>
                <a:lnTo>
                  <a:pt x="577" y="131"/>
                </a:lnTo>
                <a:lnTo>
                  <a:pt x="568" y="122"/>
                </a:lnTo>
                <a:lnTo>
                  <a:pt x="558" y="115"/>
                </a:lnTo>
                <a:lnTo>
                  <a:pt x="553" y="111"/>
                </a:lnTo>
                <a:lnTo>
                  <a:pt x="547" y="109"/>
                </a:lnTo>
                <a:lnTo>
                  <a:pt x="541" y="106"/>
                </a:lnTo>
                <a:lnTo>
                  <a:pt x="535" y="104"/>
                </a:lnTo>
                <a:lnTo>
                  <a:pt x="528" y="102"/>
                </a:lnTo>
                <a:lnTo>
                  <a:pt x="521" y="101"/>
                </a:lnTo>
                <a:lnTo>
                  <a:pt x="514" y="100"/>
                </a:lnTo>
                <a:lnTo>
                  <a:pt x="506" y="100"/>
                </a:lnTo>
                <a:lnTo>
                  <a:pt x="497" y="100"/>
                </a:lnTo>
                <a:lnTo>
                  <a:pt x="489" y="101"/>
                </a:lnTo>
                <a:lnTo>
                  <a:pt x="479" y="104"/>
                </a:lnTo>
                <a:lnTo>
                  <a:pt x="470" y="107"/>
                </a:lnTo>
                <a:lnTo>
                  <a:pt x="462" y="112"/>
                </a:lnTo>
                <a:lnTo>
                  <a:pt x="453" y="117"/>
                </a:lnTo>
                <a:lnTo>
                  <a:pt x="444" y="125"/>
                </a:lnTo>
                <a:lnTo>
                  <a:pt x="437" y="132"/>
                </a:lnTo>
                <a:lnTo>
                  <a:pt x="431" y="141"/>
                </a:lnTo>
                <a:lnTo>
                  <a:pt x="424" y="152"/>
                </a:lnTo>
                <a:lnTo>
                  <a:pt x="421" y="163"/>
                </a:lnTo>
                <a:lnTo>
                  <a:pt x="417" y="177"/>
                </a:lnTo>
                <a:close/>
                <a:moveTo>
                  <a:pt x="675" y="211"/>
                </a:moveTo>
                <a:lnTo>
                  <a:pt x="675" y="76"/>
                </a:lnTo>
                <a:lnTo>
                  <a:pt x="705" y="76"/>
                </a:lnTo>
                <a:lnTo>
                  <a:pt x="705" y="206"/>
                </a:lnTo>
                <a:lnTo>
                  <a:pt x="706" y="222"/>
                </a:lnTo>
                <a:lnTo>
                  <a:pt x="710" y="237"/>
                </a:lnTo>
                <a:lnTo>
                  <a:pt x="716" y="250"/>
                </a:lnTo>
                <a:lnTo>
                  <a:pt x="725" y="259"/>
                </a:lnTo>
                <a:lnTo>
                  <a:pt x="730" y="264"/>
                </a:lnTo>
                <a:lnTo>
                  <a:pt x="736" y="268"/>
                </a:lnTo>
                <a:lnTo>
                  <a:pt x="742" y="272"/>
                </a:lnTo>
                <a:lnTo>
                  <a:pt x="748" y="274"/>
                </a:lnTo>
                <a:lnTo>
                  <a:pt x="755" y="277"/>
                </a:lnTo>
                <a:lnTo>
                  <a:pt x="761" y="278"/>
                </a:lnTo>
                <a:lnTo>
                  <a:pt x="767" y="279"/>
                </a:lnTo>
                <a:lnTo>
                  <a:pt x="774" y="279"/>
                </a:lnTo>
                <a:lnTo>
                  <a:pt x="783" y="278"/>
                </a:lnTo>
                <a:lnTo>
                  <a:pt x="793" y="277"/>
                </a:lnTo>
                <a:lnTo>
                  <a:pt x="802" y="274"/>
                </a:lnTo>
                <a:lnTo>
                  <a:pt x="810" y="271"/>
                </a:lnTo>
                <a:lnTo>
                  <a:pt x="818" y="266"/>
                </a:lnTo>
                <a:lnTo>
                  <a:pt x="825" y="258"/>
                </a:lnTo>
                <a:lnTo>
                  <a:pt x="831" y="252"/>
                </a:lnTo>
                <a:lnTo>
                  <a:pt x="836" y="243"/>
                </a:lnTo>
                <a:lnTo>
                  <a:pt x="840" y="233"/>
                </a:lnTo>
                <a:lnTo>
                  <a:pt x="844" y="224"/>
                </a:lnTo>
                <a:lnTo>
                  <a:pt x="845" y="212"/>
                </a:lnTo>
                <a:lnTo>
                  <a:pt x="846" y="200"/>
                </a:lnTo>
                <a:lnTo>
                  <a:pt x="846" y="76"/>
                </a:lnTo>
                <a:lnTo>
                  <a:pt x="876" y="76"/>
                </a:lnTo>
                <a:lnTo>
                  <a:pt x="876" y="301"/>
                </a:lnTo>
                <a:lnTo>
                  <a:pt x="849" y="301"/>
                </a:lnTo>
                <a:lnTo>
                  <a:pt x="849" y="267"/>
                </a:lnTo>
                <a:lnTo>
                  <a:pt x="844" y="277"/>
                </a:lnTo>
                <a:lnTo>
                  <a:pt x="836" y="284"/>
                </a:lnTo>
                <a:lnTo>
                  <a:pt x="828" y="292"/>
                </a:lnTo>
                <a:lnTo>
                  <a:pt x="819" y="298"/>
                </a:lnTo>
                <a:lnTo>
                  <a:pt x="814" y="300"/>
                </a:lnTo>
                <a:lnTo>
                  <a:pt x="809" y="301"/>
                </a:lnTo>
                <a:lnTo>
                  <a:pt x="803" y="304"/>
                </a:lnTo>
                <a:lnTo>
                  <a:pt x="798" y="305"/>
                </a:lnTo>
                <a:lnTo>
                  <a:pt x="792" y="306"/>
                </a:lnTo>
                <a:lnTo>
                  <a:pt x="786" y="306"/>
                </a:lnTo>
                <a:lnTo>
                  <a:pt x="779" y="308"/>
                </a:lnTo>
                <a:lnTo>
                  <a:pt x="773" y="308"/>
                </a:lnTo>
                <a:lnTo>
                  <a:pt x="767" y="308"/>
                </a:lnTo>
                <a:lnTo>
                  <a:pt x="761" y="306"/>
                </a:lnTo>
                <a:lnTo>
                  <a:pt x="755" y="306"/>
                </a:lnTo>
                <a:lnTo>
                  <a:pt x="750" y="305"/>
                </a:lnTo>
                <a:lnTo>
                  <a:pt x="743" y="304"/>
                </a:lnTo>
                <a:lnTo>
                  <a:pt x="737" y="301"/>
                </a:lnTo>
                <a:lnTo>
                  <a:pt x="732" y="300"/>
                </a:lnTo>
                <a:lnTo>
                  <a:pt x="726" y="298"/>
                </a:lnTo>
                <a:lnTo>
                  <a:pt x="715" y="292"/>
                </a:lnTo>
                <a:lnTo>
                  <a:pt x="706" y="284"/>
                </a:lnTo>
                <a:lnTo>
                  <a:pt x="698" y="274"/>
                </a:lnTo>
                <a:lnTo>
                  <a:pt x="690" y="264"/>
                </a:lnTo>
                <a:lnTo>
                  <a:pt x="684" y="253"/>
                </a:lnTo>
                <a:lnTo>
                  <a:pt x="679" y="240"/>
                </a:lnTo>
                <a:lnTo>
                  <a:pt x="677" y="226"/>
                </a:lnTo>
                <a:lnTo>
                  <a:pt x="675" y="211"/>
                </a:lnTo>
                <a:close/>
                <a:moveTo>
                  <a:pt x="920" y="189"/>
                </a:moveTo>
                <a:lnTo>
                  <a:pt x="922" y="177"/>
                </a:lnTo>
                <a:lnTo>
                  <a:pt x="923" y="163"/>
                </a:lnTo>
                <a:lnTo>
                  <a:pt x="926" y="152"/>
                </a:lnTo>
                <a:lnTo>
                  <a:pt x="930" y="141"/>
                </a:lnTo>
                <a:lnTo>
                  <a:pt x="935" y="130"/>
                </a:lnTo>
                <a:lnTo>
                  <a:pt x="941" y="120"/>
                </a:lnTo>
                <a:lnTo>
                  <a:pt x="949" y="111"/>
                </a:lnTo>
                <a:lnTo>
                  <a:pt x="956" y="104"/>
                </a:lnTo>
                <a:lnTo>
                  <a:pt x="960" y="100"/>
                </a:lnTo>
                <a:lnTo>
                  <a:pt x="965" y="96"/>
                </a:lnTo>
                <a:lnTo>
                  <a:pt x="970" y="93"/>
                </a:lnTo>
                <a:lnTo>
                  <a:pt x="973" y="90"/>
                </a:lnTo>
                <a:lnTo>
                  <a:pt x="978" y="86"/>
                </a:lnTo>
                <a:lnTo>
                  <a:pt x="983" y="84"/>
                </a:lnTo>
                <a:lnTo>
                  <a:pt x="988" y="83"/>
                </a:lnTo>
                <a:lnTo>
                  <a:pt x="993" y="80"/>
                </a:lnTo>
                <a:lnTo>
                  <a:pt x="998" y="78"/>
                </a:lnTo>
                <a:lnTo>
                  <a:pt x="1003" y="76"/>
                </a:lnTo>
                <a:lnTo>
                  <a:pt x="1008" y="75"/>
                </a:lnTo>
                <a:lnTo>
                  <a:pt x="1014" y="73"/>
                </a:lnTo>
                <a:lnTo>
                  <a:pt x="1019" y="73"/>
                </a:lnTo>
                <a:lnTo>
                  <a:pt x="1024" y="71"/>
                </a:lnTo>
                <a:lnTo>
                  <a:pt x="1030" y="70"/>
                </a:lnTo>
                <a:lnTo>
                  <a:pt x="1035" y="70"/>
                </a:lnTo>
                <a:lnTo>
                  <a:pt x="1044" y="70"/>
                </a:lnTo>
                <a:lnTo>
                  <a:pt x="1054" y="71"/>
                </a:lnTo>
                <a:lnTo>
                  <a:pt x="1062" y="73"/>
                </a:lnTo>
                <a:lnTo>
                  <a:pt x="1071" y="75"/>
                </a:lnTo>
                <a:lnTo>
                  <a:pt x="1080" y="78"/>
                </a:lnTo>
                <a:lnTo>
                  <a:pt x="1088" y="80"/>
                </a:lnTo>
                <a:lnTo>
                  <a:pt x="1097" y="84"/>
                </a:lnTo>
                <a:lnTo>
                  <a:pt x="1105" y="89"/>
                </a:lnTo>
                <a:lnTo>
                  <a:pt x="1112" y="94"/>
                </a:lnTo>
                <a:lnTo>
                  <a:pt x="1119" y="99"/>
                </a:lnTo>
                <a:lnTo>
                  <a:pt x="1127" y="105"/>
                </a:lnTo>
                <a:lnTo>
                  <a:pt x="1133" y="111"/>
                </a:lnTo>
                <a:lnTo>
                  <a:pt x="1138" y="118"/>
                </a:lnTo>
                <a:lnTo>
                  <a:pt x="1143" y="126"/>
                </a:lnTo>
                <a:lnTo>
                  <a:pt x="1148" y="135"/>
                </a:lnTo>
                <a:lnTo>
                  <a:pt x="1152" y="143"/>
                </a:lnTo>
                <a:lnTo>
                  <a:pt x="1117" y="143"/>
                </a:lnTo>
                <a:lnTo>
                  <a:pt x="1109" y="133"/>
                </a:lnTo>
                <a:lnTo>
                  <a:pt x="1102" y="125"/>
                </a:lnTo>
                <a:lnTo>
                  <a:pt x="1093" y="117"/>
                </a:lnTo>
                <a:lnTo>
                  <a:pt x="1084" y="111"/>
                </a:lnTo>
                <a:lnTo>
                  <a:pt x="1077" y="109"/>
                </a:lnTo>
                <a:lnTo>
                  <a:pt x="1072" y="106"/>
                </a:lnTo>
                <a:lnTo>
                  <a:pt x="1066" y="105"/>
                </a:lnTo>
                <a:lnTo>
                  <a:pt x="1060" y="102"/>
                </a:lnTo>
                <a:lnTo>
                  <a:pt x="1054" y="101"/>
                </a:lnTo>
                <a:lnTo>
                  <a:pt x="1048" y="101"/>
                </a:lnTo>
                <a:lnTo>
                  <a:pt x="1041" y="100"/>
                </a:lnTo>
                <a:lnTo>
                  <a:pt x="1034" y="100"/>
                </a:lnTo>
                <a:lnTo>
                  <a:pt x="1028" y="100"/>
                </a:lnTo>
                <a:lnTo>
                  <a:pt x="1022" y="101"/>
                </a:lnTo>
                <a:lnTo>
                  <a:pt x="1016" y="102"/>
                </a:lnTo>
                <a:lnTo>
                  <a:pt x="1009" y="104"/>
                </a:lnTo>
                <a:lnTo>
                  <a:pt x="1004" y="105"/>
                </a:lnTo>
                <a:lnTo>
                  <a:pt x="998" y="107"/>
                </a:lnTo>
                <a:lnTo>
                  <a:pt x="993" y="111"/>
                </a:lnTo>
                <a:lnTo>
                  <a:pt x="988" y="114"/>
                </a:lnTo>
                <a:lnTo>
                  <a:pt x="980" y="121"/>
                </a:lnTo>
                <a:lnTo>
                  <a:pt x="972" y="128"/>
                </a:lnTo>
                <a:lnTo>
                  <a:pt x="965" y="137"/>
                </a:lnTo>
                <a:lnTo>
                  <a:pt x="959" y="146"/>
                </a:lnTo>
                <a:lnTo>
                  <a:pt x="955" y="156"/>
                </a:lnTo>
                <a:lnTo>
                  <a:pt x="951" y="167"/>
                </a:lnTo>
                <a:lnTo>
                  <a:pt x="950" y="178"/>
                </a:lnTo>
                <a:lnTo>
                  <a:pt x="949" y="189"/>
                </a:lnTo>
                <a:lnTo>
                  <a:pt x="950" y="201"/>
                </a:lnTo>
                <a:lnTo>
                  <a:pt x="951" y="212"/>
                </a:lnTo>
                <a:lnTo>
                  <a:pt x="955" y="224"/>
                </a:lnTo>
                <a:lnTo>
                  <a:pt x="960" y="233"/>
                </a:lnTo>
                <a:lnTo>
                  <a:pt x="966" y="243"/>
                </a:lnTo>
                <a:lnTo>
                  <a:pt x="973" y="252"/>
                </a:lnTo>
                <a:lnTo>
                  <a:pt x="982" y="259"/>
                </a:lnTo>
                <a:lnTo>
                  <a:pt x="992" y="267"/>
                </a:lnTo>
                <a:lnTo>
                  <a:pt x="997" y="269"/>
                </a:lnTo>
                <a:lnTo>
                  <a:pt x="1002" y="272"/>
                </a:lnTo>
                <a:lnTo>
                  <a:pt x="1008" y="274"/>
                </a:lnTo>
                <a:lnTo>
                  <a:pt x="1013" y="275"/>
                </a:lnTo>
                <a:lnTo>
                  <a:pt x="1019" y="277"/>
                </a:lnTo>
                <a:lnTo>
                  <a:pt x="1024" y="278"/>
                </a:lnTo>
                <a:lnTo>
                  <a:pt x="1030" y="279"/>
                </a:lnTo>
                <a:lnTo>
                  <a:pt x="1037" y="279"/>
                </a:lnTo>
                <a:lnTo>
                  <a:pt x="1043" y="279"/>
                </a:lnTo>
                <a:lnTo>
                  <a:pt x="1050" y="278"/>
                </a:lnTo>
                <a:lnTo>
                  <a:pt x="1056" y="278"/>
                </a:lnTo>
                <a:lnTo>
                  <a:pt x="1062" y="277"/>
                </a:lnTo>
                <a:lnTo>
                  <a:pt x="1067" y="274"/>
                </a:lnTo>
                <a:lnTo>
                  <a:pt x="1074" y="273"/>
                </a:lnTo>
                <a:lnTo>
                  <a:pt x="1079" y="271"/>
                </a:lnTo>
                <a:lnTo>
                  <a:pt x="1085" y="268"/>
                </a:lnTo>
                <a:lnTo>
                  <a:pt x="1095" y="262"/>
                </a:lnTo>
                <a:lnTo>
                  <a:pt x="1103" y="254"/>
                </a:lnTo>
                <a:lnTo>
                  <a:pt x="1111" y="246"/>
                </a:lnTo>
                <a:lnTo>
                  <a:pt x="1118" y="237"/>
                </a:lnTo>
                <a:lnTo>
                  <a:pt x="1152" y="237"/>
                </a:lnTo>
                <a:lnTo>
                  <a:pt x="1142" y="253"/>
                </a:lnTo>
                <a:lnTo>
                  <a:pt x="1131" y="268"/>
                </a:lnTo>
                <a:lnTo>
                  <a:pt x="1118" y="280"/>
                </a:lnTo>
                <a:lnTo>
                  <a:pt x="1106" y="290"/>
                </a:lnTo>
                <a:lnTo>
                  <a:pt x="1091" y="298"/>
                </a:lnTo>
                <a:lnTo>
                  <a:pt x="1075" y="303"/>
                </a:lnTo>
                <a:lnTo>
                  <a:pt x="1059" y="306"/>
                </a:lnTo>
                <a:lnTo>
                  <a:pt x="1040" y="308"/>
                </a:lnTo>
                <a:lnTo>
                  <a:pt x="1035" y="308"/>
                </a:lnTo>
                <a:lnTo>
                  <a:pt x="1029" y="306"/>
                </a:lnTo>
                <a:lnTo>
                  <a:pt x="1024" y="306"/>
                </a:lnTo>
                <a:lnTo>
                  <a:pt x="1018" y="305"/>
                </a:lnTo>
                <a:lnTo>
                  <a:pt x="1013" y="304"/>
                </a:lnTo>
                <a:lnTo>
                  <a:pt x="1007" y="303"/>
                </a:lnTo>
                <a:lnTo>
                  <a:pt x="1002" y="301"/>
                </a:lnTo>
                <a:lnTo>
                  <a:pt x="996" y="300"/>
                </a:lnTo>
                <a:lnTo>
                  <a:pt x="991" y="298"/>
                </a:lnTo>
                <a:lnTo>
                  <a:pt x="985" y="295"/>
                </a:lnTo>
                <a:lnTo>
                  <a:pt x="980" y="293"/>
                </a:lnTo>
                <a:lnTo>
                  <a:pt x="975" y="289"/>
                </a:lnTo>
                <a:lnTo>
                  <a:pt x="971" y="287"/>
                </a:lnTo>
                <a:lnTo>
                  <a:pt x="966" y="283"/>
                </a:lnTo>
                <a:lnTo>
                  <a:pt x="961" y="279"/>
                </a:lnTo>
                <a:lnTo>
                  <a:pt x="957" y="275"/>
                </a:lnTo>
                <a:lnTo>
                  <a:pt x="949" y="267"/>
                </a:lnTo>
                <a:lnTo>
                  <a:pt x="941" y="258"/>
                </a:lnTo>
                <a:lnTo>
                  <a:pt x="935" y="248"/>
                </a:lnTo>
                <a:lnTo>
                  <a:pt x="929" y="237"/>
                </a:lnTo>
                <a:lnTo>
                  <a:pt x="925" y="226"/>
                </a:lnTo>
                <a:lnTo>
                  <a:pt x="922" y="215"/>
                </a:lnTo>
                <a:lnTo>
                  <a:pt x="920" y="203"/>
                </a:lnTo>
                <a:lnTo>
                  <a:pt x="919" y="190"/>
                </a:lnTo>
                <a:lnTo>
                  <a:pt x="920" y="190"/>
                </a:lnTo>
                <a:lnTo>
                  <a:pt x="920" y="189"/>
                </a:lnTo>
                <a:close/>
                <a:moveTo>
                  <a:pt x="1217" y="301"/>
                </a:moveTo>
                <a:lnTo>
                  <a:pt x="1217" y="102"/>
                </a:lnTo>
                <a:lnTo>
                  <a:pt x="1170" y="102"/>
                </a:lnTo>
                <a:lnTo>
                  <a:pt x="1170" y="76"/>
                </a:lnTo>
                <a:lnTo>
                  <a:pt x="1217" y="76"/>
                </a:lnTo>
                <a:lnTo>
                  <a:pt x="1217" y="0"/>
                </a:lnTo>
                <a:lnTo>
                  <a:pt x="1247" y="0"/>
                </a:lnTo>
                <a:lnTo>
                  <a:pt x="1247" y="76"/>
                </a:lnTo>
                <a:lnTo>
                  <a:pt x="1302" y="76"/>
                </a:lnTo>
                <a:lnTo>
                  <a:pt x="1302" y="102"/>
                </a:lnTo>
                <a:lnTo>
                  <a:pt x="1247" y="102"/>
                </a:lnTo>
                <a:lnTo>
                  <a:pt x="1247" y="301"/>
                </a:lnTo>
                <a:lnTo>
                  <a:pt x="1217" y="301"/>
                </a:lnTo>
                <a:close/>
                <a:moveTo>
                  <a:pt x="1331" y="301"/>
                </a:moveTo>
                <a:lnTo>
                  <a:pt x="1331" y="76"/>
                </a:lnTo>
                <a:lnTo>
                  <a:pt x="1360" y="76"/>
                </a:lnTo>
                <a:lnTo>
                  <a:pt x="1360" y="301"/>
                </a:lnTo>
                <a:lnTo>
                  <a:pt x="1331" y="301"/>
                </a:lnTo>
                <a:close/>
                <a:moveTo>
                  <a:pt x="1331" y="52"/>
                </a:moveTo>
                <a:lnTo>
                  <a:pt x="1331" y="0"/>
                </a:lnTo>
                <a:lnTo>
                  <a:pt x="1360" y="0"/>
                </a:lnTo>
                <a:lnTo>
                  <a:pt x="1360" y="52"/>
                </a:lnTo>
                <a:lnTo>
                  <a:pt x="1331" y="52"/>
                </a:lnTo>
                <a:close/>
                <a:moveTo>
                  <a:pt x="1406" y="185"/>
                </a:moveTo>
                <a:lnTo>
                  <a:pt x="1407" y="174"/>
                </a:lnTo>
                <a:lnTo>
                  <a:pt x="1409" y="163"/>
                </a:lnTo>
                <a:lnTo>
                  <a:pt x="1412" y="152"/>
                </a:lnTo>
                <a:lnTo>
                  <a:pt x="1416" y="142"/>
                </a:lnTo>
                <a:lnTo>
                  <a:pt x="1421" y="132"/>
                </a:lnTo>
                <a:lnTo>
                  <a:pt x="1426" y="122"/>
                </a:lnTo>
                <a:lnTo>
                  <a:pt x="1433" y="114"/>
                </a:lnTo>
                <a:lnTo>
                  <a:pt x="1441" y="105"/>
                </a:lnTo>
                <a:lnTo>
                  <a:pt x="1445" y="101"/>
                </a:lnTo>
                <a:lnTo>
                  <a:pt x="1448" y="97"/>
                </a:lnTo>
                <a:lnTo>
                  <a:pt x="1453" y="94"/>
                </a:lnTo>
                <a:lnTo>
                  <a:pt x="1458" y="91"/>
                </a:lnTo>
                <a:lnTo>
                  <a:pt x="1462" y="88"/>
                </a:lnTo>
                <a:lnTo>
                  <a:pt x="1467" y="85"/>
                </a:lnTo>
                <a:lnTo>
                  <a:pt x="1473" y="83"/>
                </a:lnTo>
                <a:lnTo>
                  <a:pt x="1478" y="80"/>
                </a:lnTo>
                <a:lnTo>
                  <a:pt x="1484" y="78"/>
                </a:lnTo>
                <a:lnTo>
                  <a:pt x="1489" y="76"/>
                </a:lnTo>
                <a:lnTo>
                  <a:pt x="1495" y="74"/>
                </a:lnTo>
                <a:lnTo>
                  <a:pt x="1501" y="73"/>
                </a:lnTo>
                <a:lnTo>
                  <a:pt x="1508" y="71"/>
                </a:lnTo>
                <a:lnTo>
                  <a:pt x="1514" y="71"/>
                </a:lnTo>
                <a:lnTo>
                  <a:pt x="1520" y="70"/>
                </a:lnTo>
                <a:lnTo>
                  <a:pt x="1526" y="70"/>
                </a:lnTo>
                <a:lnTo>
                  <a:pt x="1532" y="70"/>
                </a:lnTo>
                <a:lnTo>
                  <a:pt x="1539" y="71"/>
                </a:lnTo>
                <a:lnTo>
                  <a:pt x="1545" y="73"/>
                </a:lnTo>
                <a:lnTo>
                  <a:pt x="1551" y="74"/>
                </a:lnTo>
                <a:lnTo>
                  <a:pt x="1557" y="76"/>
                </a:lnTo>
                <a:lnTo>
                  <a:pt x="1563" y="79"/>
                </a:lnTo>
                <a:lnTo>
                  <a:pt x="1569" y="81"/>
                </a:lnTo>
                <a:lnTo>
                  <a:pt x="1576" y="85"/>
                </a:lnTo>
                <a:lnTo>
                  <a:pt x="1582" y="89"/>
                </a:lnTo>
                <a:lnTo>
                  <a:pt x="1588" y="93"/>
                </a:lnTo>
                <a:lnTo>
                  <a:pt x="1593" y="97"/>
                </a:lnTo>
                <a:lnTo>
                  <a:pt x="1599" y="102"/>
                </a:lnTo>
                <a:lnTo>
                  <a:pt x="1604" y="107"/>
                </a:lnTo>
                <a:lnTo>
                  <a:pt x="1609" y="112"/>
                </a:lnTo>
                <a:lnTo>
                  <a:pt x="1613" y="118"/>
                </a:lnTo>
                <a:lnTo>
                  <a:pt x="1618" y="125"/>
                </a:lnTo>
                <a:lnTo>
                  <a:pt x="1626" y="137"/>
                </a:lnTo>
                <a:lnTo>
                  <a:pt x="1631" y="151"/>
                </a:lnTo>
                <a:lnTo>
                  <a:pt x="1635" y="164"/>
                </a:lnTo>
                <a:lnTo>
                  <a:pt x="1637" y="179"/>
                </a:lnTo>
                <a:lnTo>
                  <a:pt x="1637" y="180"/>
                </a:lnTo>
                <a:lnTo>
                  <a:pt x="1637" y="182"/>
                </a:lnTo>
                <a:lnTo>
                  <a:pt x="1637" y="183"/>
                </a:lnTo>
                <a:lnTo>
                  <a:pt x="1637" y="184"/>
                </a:lnTo>
                <a:lnTo>
                  <a:pt x="1637" y="185"/>
                </a:lnTo>
                <a:lnTo>
                  <a:pt x="1637" y="186"/>
                </a:lnTo>
                <a:lnTo>
                  <a:pt x="1637" y="188"/>
                </a:lnTo>
                <a:lnTo>
                  <a:pt x="1637" y="200"/>
                </a:lnTo>
                <a:lnTo>
                  <a:pt x="1635" y="212"/>
                </a:lnTo>
                <a:lnTo>
                  <a:pt x="1632" y="224"/>
                </a:lnTo>
                <a:lnTo>
                  <a:pt x="1629" y="235"/>
                </a:lnTo>
                <a:lnTo>
                  <a:pt x="1624" y="246"/>
                </a:lnTo>
                <a:lnTo>
                  <a:pt x="1618" y="256"/>
                </a:lnTo>
                <a:lnTo>
                  <a:pt x="1610" y="264"/>
                </a:lnTo>
                <a:lnTo>
                  <a:pt x="1603" y="273"/>
                </a:lnTo>
                <a:lnTo>
                  <a:pt x="1599" y="277"/>
                </a:lnTo>
                <a:lnTo>
                  <a:pt x="1594" y="280"/>
                </a:lnTo>
                <a:lnTo>
                  <a:pt x="1590" y="284"/>
                </a:lnTo>
                <a:lnTo>
                  <a:pt x="1586" y="288"/>
                </a:lnTo>
                <a:lnTo>
                  <a:pt x="1581" y="292"/>
                </a:lnTo>
                <a:lnTo>
                  <a:pt x="1576" y="294"/>
                </a:lnTo>
                <a:lnTo>
                  <a:pt x="1571" y="297"/>
                </a:lnTo>
                <a:lnTo>
                  <a:pt x="1566" y="299"/>
                </a:lnTo>
                <a:lnTo>
                  <a:pt x="1561" y="300"/>
                </a:lnTo>
                <a:lnTo>
                  <a:pt x="1556" y="303"/>
                </a:lnTo>
                <a:lnTo>
                  <a:pt x="1550" y="304"/>
                </a:lnTo>
                <a:lnTo>
                  <a:pt x="1545" y="305"/>
                </a:lnTo>
                <a:lnTo>
                  <a:pt x="1539" y="306"/>
                </a:lnTo>
                <a:lnTo>
                  <a:pt x="1534" y="306"/>
                </a:lnTo>
                <a:lnTo>
                  <a:pt x="1527" y="308"/>
                </a:lnTo>
                <a:lnTo>
                  <a:pt x="1521" y="308"/>
                </a:lnTo>
                <a:lnTo>
                  <a:pt x="1514" y="308"/>
                </a:lnTo>
                <a:lnTo>
                  <a:pt x="1508" y="306"/>
                </a:lnTo>
                <a:lnTo>
                  <a:pt x="1500" y="305"/>
                </a:lnTo>
                <a:lnTo>
                  <a:pt x="1494" y="304"/>
                </a:lnTo>
                <a:lnTo>
                  <a:pt x="1487" y="303"/>
                </a:lnTo>
                <a:lnTo>
                  <a:pt x="1480" y="300"/>
                </a:lnTo>
                <a:lnTo>
                  <a:pt x="1473" y="297"/>
                </a:lnTo>
                <a:lnTo>
                  <a:pt x="1467" y="294"/>
                </a:lnTo>
                <a:lnTo>
                  <a:pt x="1461" y="290"/>
                </a:lnTo>
                <a:lnTo>
                  <a:pt x="1454" y="285"/>
                </a:lnTo>
                <a:lnTo>
                  <a:pt x="1448" y="282"/>
                </a:lnTo>
                <a:lnTo>
                  <a:pt x="1443" y="277"/>
                </a:lnTo>
                <a:lnTo>
                  <a:pt x="1437" y="271"/>
                </a:lnTo>
                <a:lnTo>
                  <a:pt x="1432" y="266"/>
                </a:lnTo>
                <a:lnTo>
                  <a:pt x="1428" y="258"/>
                </a:lnTo>
                <a:lnTo>
                  <a:pt x="1424" y="252"/>
                </a:lnTo>
                <a:lnTo>
                  <a:pt x="1416" y="237"/>
                </a:lnTo>
                <a:lnTo>
                  <a:pt x="1411" y="221"/>
                </a:lnTo>
                <a:lnTo>
                  <a:pt x="1407" y="204"/>
                </a:lnTo>
                <a:lnTo>
                  <a:pt x="1406" y="185"/>
                </a:lnTo>
                <a:close/>
                <a:moveTo>
                  <a:pt x="1436" y="186"/>
                </a:moveTo>
                <a:lnTo>
                  <a:pt x="1437" y="200"/>
                </a:lnTo>
                <a:lnTo>
                  <a:pt x="1438" y="212"/>
                </a:lnTo>
                <a:lnTo>
                  <a:pt x="1442" y="224"/>
                </a:lnTo>
                <a:lnTo>
                  <a:pt x="1447" y="235"/>
                </a:lnTo>
                <a:lnTo>
                  <a:pt x="1453" y="245"/>
                </a:lnTo>
                <a:lnTo>
                  <a:pt x="1462" y="253"/>
                </a:lnTo>
                <a:lnTo>
                  <a:pt x="1469" y="261"/>
                </a:lnTo>
                <a:lnTo>
                  <a:pt x="1479" y="267"/>
                </a:lnTo>
                <a:lnTo>
                  <a:pt x="1484" y="269"/>
                </a:lnTo>
                <a:lnTo>
                  <a:pt x="1489" y="272"/>
                </a:lnTo>
                <a:lnTo>
                  <a:pt x="1495" y="274"/>
                </a:lnTo>
                <a:lnTo>
                  <a:pt x="1500" y="275"/>
                </a:lnTo>
                <a:lnTo>
                  <a:pt x="1506" y="277"/>
                </a:lnTo>
                <a:lnTo>
                  <a:pt x="1511" y="278"/>
                </a:lnTo>
                <a:lnTo>
                  <a:pt x="1518" y="279"/>
                </a:lnTo>
                <a:lnTo>
                  <a:pt x="1524" y="279"/>
                </a:lnTo>
                <a:lnTo>
                  <a:pt x="1529" y="279"/>
                </a:lnTo>
                <a:lnTo>
                  <a:pt x="1534" y="278"/>
                </a:lnTo>
                <a:lnTo>
                  <a:pt x="1539" y="278"/>
                </a:lnTo>
                <a:lnTo>
                  <a:pt x="1543" y="277"/>
                </a:lnTo>
                <a:lnTo>
                  <a:pt x="1548" y="275"/>
                </a:lnTo>
                <a:lnTo>
                  <a:pt x="1553" y="273"/>
                </a:lnTo>
                <a:lnTo>
                  <a:pt x="1558" y="272"/>
                </a:lnTo>
                <a:lnTo>
                  <a:pt x="1563" y="269"/>
                </a:lnTo>
                <a:lnTo>
                  <a:pt x="1573" y="263"/>
                </a:lnTo>
                <a:lnTo>
                  <a:pt x="1582" y="256"/>
                </a:lnTo>
                <a:lnTo>
                  <a:pt x="1589" y="247"/>
                </a:lnTo>
                <a:lnTo>
                  <a:pt x="1595" y="237"/>
                </a:lnTo>
                <a:lnTo>
                  <a:pt x="1602" y="226"/>
                </a:lnTo>
                <a:lnTo>
                  <a:pt x="1605" y="214"/>
                </a:lnTo>
                <a:lnTo>
                  <a:pt x="1608" y="200"/>
                </a:lnTo>
                <a:lnTo>
                  <a:pt x="1609" y="186"/>
                </a:lnTo>
                <a:lnTo>
                  <a:pt x="1609" y="178"/>
                </a:lnTo>
                <a:lnTo>
                  <a:pt x="1608" y="170"/>
                </a:lnTo>
                <a:lnTo>
                  <a:pt x="1605" y="163"/>
                </a:lnTo>
                <a:lnTo>
                  <a:pt x="1602" y="154"/>
                </a:lnTo>
                <a:lnTo>
                  <a:pt x="1598" y="147"/>
                </a:lnTo>
                <a:lnTo>
                  <a:pt x="1594" y="139"/>
                </a:lnTo>
                <a:lnTo>
                  <a:pt x="1589" y="132"/>
                </a:lnTo>
                <a:lnTo>
                  <a:pt x="1583" y="126"/>
                </a:lnTo>
                <a:lnTo>
                  <a:pt x="1577" y="121"/>
                </a:lnTo>
                <a:lnTo>
                  <a:pt x="1571" y="115"/>
                </a:lnTo>
                <a:lnTo>
                  <a:pt x="1563" y="110"/>
                </a:lnTo>
                <a:lnTo>
                  <a:pt x="1556" y="106"/>
                </a:lnTo>
                <a:lnTo>
                  <a:pt x="1547" y="104"/>
                </a:lnTo>
                <a:lnTo>
                  <a:pt x="1540" y="101"/>
                </a:lnTo>
                <a:lnTo>
                  <a:pt x="1532" y="100"/>
                </a:lnTo>
                <a:lnTo>
                  <a:pt x="1524" y="100"/>
                </a:lnTo>
                <a:lnTo>
                  <a:pt x="1519" y="100"/>
                </a:lnTo>
                <a:lnTo>
                  <a:pt x="1513" y="101"/>
                </a:lnTo>
                <a:lnTo>
                  <a:pt x="1508" y="101"/>
                </a:lnTo>
                <a:lnTo>
                  <a:pt x="1501" y="102"/>
                </a:lnTo>
                <a:lnTo>
                  <a:pt x="1496" y="105"/>
                </a:lnTo>
                <a:lnTo>
                  <a:pt x="1490" y="106"/>
                </a:lnTo>
                <a:lnTo>
                  <a:pt x="1485" y="109"/>
                </a:lnTo>
                <a:lnTo>
                  <a:pt x="1480" y="111"/>
                </a:lnTo>
                <a:lnTo>
                  <a:pt x="1471" y="117"/>
                </a:lnTo>
                <a:lnTo>
                  <a:pt x="1463" y="125"/>
                </a:lnTo>
                <a:lnTo>
                  <a:pt x="1454" y="133"/>
                </a:lnTo>
                <a:lnTo>
                  <a:pt x="1448" y="142"/>
                </a:lnTo>
                <a:lnTo>
                  <a:pt x="1442" y="152"/>
                </a:lnTo>
                <a:lnTo>
                  <a:pt x="1438" y="163"/>
                </a:lnTo>
                <a:lnTo>
                  <a:pt x="1437" y="174"/>
                </a:lnTo>
                <a:lnTo>
                  <a:pt x="1436" y="186"/>
                </a:lnTo>
                <a:close/>
                <a:moveTo>
                  <a:pt x="1682" y="301"/>
                </a:moveTo>
                <a:lnTo>
                  <a:pt x="1682" y="76"/>
                </a:lnTo>
                <a:lnTo>
                  <a:pt x="1710" y="76"/>
                </a:lnTo>
                <a:lnTo>
                  <a:pt x="1710" y="109"/>
                </a:lnTo>
                <a:lnTo>
                  <a:pt x="1717" y="100"/>
                </a:lnTo>
                <a:lnTo>
                  <a:pt x="1724" y="93"/>
                </a:lnTo>
                <a:lnTo>
                  <a:pt x="1731" y="85"/>
                </a:lnTo>
                <a:lnTo>
                  <a:pt x="1740" y="80"/>
                </a:lnTo>
                <a:lnTo>
                  <a:pt x="1745" y="78"/>
                </a:lnTo>
                <a:lnTo>
                  <a:pt x="1750" y="76"/>
                </a:lnTo>
                <a:lnTo>
                  <a:pt x="1755" y="74"/>
                </a:lnTo>
                <a:lnTo>
                  <a:pt x="1761" y="73"/>
                </a:lnTo>
                <a:lnTo>
                  <a:pt x="1766" y="71"/>
                </a:lnTo>
                <a:lnTo>
                  <a:pt x="1771" y="71"/>
                </a:lnTo>
                <a:lnTo>
                  <a:pt x="1777" y="70"/>
                </a:lnTo>
                <a:lnTo>
                  <a:pt x="1782" y="70"/>
                </a:lnTo>
                <a:lnTo>
                  <a:pt x="1787" y="70"/>
                </a:lnTo>
                <a:lnTo>
                  <a:pt x="1792" y="70"/>
                </a:lnTo>
                <a:lnTo>
                  <a:pt x="1796" y="71"/>
                </a:lnTo>
                <a:lnTo>
                  <a:pt x="1801" y="71"/>
                </a:lnTo>
                <a:lnTo>
                  <a:pt x="1806" y="73"/>
                </a:lnTo>
                <a:lnTo>
                  <a:pt x="1811" y="74"/>
                </a:lnTo>
                <a:lnTo>
                  <a:pt x="1814" y="76"/>
                </a:lnTo>
                <a:lnTo>
                  <a:pt x="1819" y="78"/>
                </a:lnTo>
                <a:lnTo>
                  <a:pt x="1828" y="81"/>
                </a:lnTo>
                <a:lnTo>
                  <a:pt x="1835" y="85"/>
                </a:lnTo>
                <a:lnTo>
                  <a:pt x="1844" y="91"/>
                </a:lnTo>
                <a:lnTo>
                  <a:pt x="1851" y="97"/>
                </a:lnTo>
                <a:lnTo>
                  <a:pt x="1858" y="105"/>
                </a:lnTo>
                <a:lnTo>
                  <a:pt x="1864" y="112"/>
                </a:lnTo>
                <a:lnTo>
                  <a:pt x="1869" y="121"/>
                </a:lnTo>
                <a:lnTo>
                  <a:pt x="1874" y="130"/>
                </a:lnTo>
                <a:lnTo>
                  <a:pt x="1877" y="139"/>
                </a:lnTo>
                <a:lnTo>
                  <a:pt x="1880" y="151"/>
                </a:lnTo>
                <a:lnTo>
                  <a:pt x="1881" y="162"/>
                </a:lnTo>
                <a:lnTo>
                  <a:pt x="1882" y="174"/>
                </a:lnTo>
                <a:lnTo>
                  <a:pt x="1882" y="301"/>
                </a:lnTo>
                <a:lnTo>
                  <a:pt x="1853" y="301"/>
                </a:lnTo>
                <a:lnTo>
                  <a:pt x="1853" y="173"/>
                </a:lnTo>
                <a:lnTo>
                  <a:pt x="1851" y="162"/>
                </a:lnTo>
                <a:lnTo>
                  <a:pt x="1850" y="152"/>
                </a:lnTo>
                <a:lnTo>
                  <a:pt x="1846" y="142"/>
                </a:lnTo>
                <a:lnTo>
                  <a:pt x="1843" y="133"/>
                </a:lnTo>
                <a:lnTo>
                  <a:pt x="1837" y="126"/>
                </a:lnTo>
                <a:lnTo>
                  <a:pt x="1830" y="118"/>
                </a:lnTo>
                <a:lnTo>
                  <a:pt x="1823" y="112"/>
                </a:lnTo>
                <a:lnTo>
                  <a:pt x="1815" y="107"/>
                </a:lnTo>
                <a:lnTo>
                  <a:pt x="1807" y="104"/>
                </a:lnTo>
                <a:lnTo>
                  <a:pt x="1798" y="101"/>
                </a:lnTo>
                <a:lnTo>
                  <a:pt x="1790" y="100"/>
                </a:lnTo>
                <a:lnTo>
                  <a:pt x="1781" y="100"/>
                </a:lnTo>
                <a:lnTo>
                  <a:pt x="1772" y="100"/>
                </a:lnTo>
                <a:lnTo>
                  <a:pt x="1764" y="101"/>
                </a:lnTo>
                <a:lnTo>
                  <a:pt x="1755" y="104"/>
                </a:lnTo>
                <a:lnTo>
                  <a:pt x="1746" y="107"/>
                </a:lnTo>
                <a:lnTo>
                  <a:pt x="1739" y="112"/>
                </a:lnTo>
                <a:lnTo>
                  <a:pt x="1733" y="117"/>
                </a:lnTo>
                <a:lnTo>
                  <a:pt x="1726" y="123"/>
                </a:lnTo>
                <a:lnTo>
                  <a:pt x="1722" y="131"/>
                </a:lnTo>
                <a:lnTo>
                  <a:pt x="1717" y="139"/>
                </a:lnTo>
                <a:lnTo>
                  <a:pt x="1714" y="148"/>
                </a:lnTo>
                <a:lnTo>
                  <a:pt x="1712" y="158"/>
                </a:lnTo>
                <a:lnTo>
                  <a:pt x="1712" y="169"/>
                </a:lnTo>
                <a:lnTo>
                  <a:pt x="1712" y="301"/>
                </a:lnTo>
                <a:lnTo>
                  <a:pt x="1682" y="301"/>
                </a:lnTo>
                <a:close/>
              </a:path>
            </a:pathLst>
          </a:custGeom>
          <a:solidFill>
            <a:srgbClr val="000000"/>
          </a:solidFill>
          <a:ln w="3175">
            <a:solidFill>
              <a:srgbClr val="FF0000"/>
            </a:solidFill>
            <a:round/>
            <a:headEnd/>
            <a:tailEnd/>
          </a:ln>
        </p:spPr>
        <p:txBody>
          <a:bodyPr lIns="82058" tIns="41029" rIns="82058" bIns="41029"/>
          <a:lstStyle/>
          <a:p>
            <a:endParaRPr lang="en-US"/>
          </a:p>
        </p:txBody>
      </p:sp>
      <p:sp>
        <p:nvSpPr>
          <p:cNvPr id="6185" name="Freeform 44"/>
          <p:cNvSpPr>
            <a:spLocks noEditPoints="1"/>
          </p:cNvSpPr>
          <p:nvPr/>
        </p:nvSpPr>
        <p:spPr bwMode="auto">
          <a:xfrm>
            <a:off x="4572000" y="2622177"/>
            <a:ext cx="624898" cy="215713"/>
          </a:xfrm>
          <a:custGeom>
            <a:avLst/>
            <a:gdLst>
              <a:gd name="T0" fmla="*/ 47 w 867"/>
              <a:gd name="T1" fmla="*/ 86 h 308"/>
              <a:gd name="T2" fmla="*/ 91 w 867"/>
              <a:gd name="T3" fmla="*/ 103 h 308"/>
              <a:gd name="T4" fmla="*/ 52 w 867"/>
              <a:gd name="T5" fmla="*/ 120 h 308"/>
              <a:gd name="T6" fmla="*/ 30 w 867"/>
              <a:gd name="T7" fmla="*/ 157 h 308"/>
              <a:gd name="T8" fmla="*/ 124 w 867"/>
              <a:gd name="T9" fmla="*/ 152 h 308"/>
              <a:gd name="T10" fmla="*/ 160 w 867"/>
              <a:gd name="T11" fmla="*/ 98 h 308"/>
              <a:gd name="T12" fmla="*/ 196 w 867"/>
              <a:gd name="T13" fmla="*/ 78 h 308"/>
              <a:gd name="T14" fmla="*/ 238 w 867"/>
              <a:gd name="T15" fmla="*/ 70 h 308"/>
              <a:gd name="T16" fmla="*/ 281 w 867"/>
              <a:gd name="T17" fmla="*/ 81 h 308"/>
              <a:gd name="T18" fmla="*/ 321 w 867"/>
              <a:gd name="T19" fmla="*/ 112 h 308"/>
              <a:gd name="T20" fmla="*/ 349 w 867"/>
              <a:gd name="T21" fmla="*/ 180 h 308"/>
              <a:gd name="T22" fmla="*/ 349 w 867"/>
              <a:gd name="T23" fmla="*/ 188 h 308"/>
              <a:gd name="T24" fmla="*/ 322 w 867"/>
              <a:gd name="T25" fmla="*/ 264 h 308"/>
              <a:gd name="T26" fmla="*/ 287 w 867"/>
              <a:gd name="T27" fmla="*/ 294 h 308"/>
              <a:gd name="T28" fmla="*/ 250 w 867"/>
              <a:gd name="T29" fmla="*/ 307 h 308"/>
              <a:gd name="T30" fmla="*/ 206 w 867"/>
              <a:gd name="T31" fmla="*/ 304 h 308"/>
              <a:gd name="T32" fmla="*/ 160 w 867"/>
              <a:gd name="T33" fmla="*/ 282 h 308"/>
              <a:gd name="T34" fmla="*/ 123 w 867"/>
              <a:gd name="T35" fmla="*/ 221 h 308"/>
              <a:gd name="T36" fmla="*/ 159 w 867"/>
              <a:gd name="T37" fmla="*/ 235 h 308"/>
              <a:gd name="T38" fmla="*/ 207 w 867"/>
              <a:gd name="T39" fmla="*/ 274 h 308"/>
              <a:gd name="T40" fmla="*/ 245 w 867"/>
              <a:gd name="T41" fmla="*/ 278 h 308"/>
              <a:gd name="T42" fmla="*/ 285 w 867"/>
              <a:gd name="T43" fmla="*/ 263 h 308"/>
              <a:gd name="T44" fmla="*/ 321 w 867"/>
              <a:gd name="T45" fmla="*/ 187 h 308"/>
              <a:gd name="T46" fmla="*/ 301 w 867"/>
              <a:gd name="T47" fmla="*/ 132 h 308"/>
              <a:gd name="T48" fmla="*/ 251 w 867"/>
              <a:gd name="T49" fmla="*/ 101 h 308"/>
              <a:gd name="T50" fmla="*/ 208 w 867"/>
              <a:gd name="T51" fmla="*/ 105 h 308"/>
              <a:gd name="T52" fmla="*/ 160 w 867"/>
              <a:gd name="T53" fmla="*/ 142 h 308"/>
              <a:gd name="T54" fmla="*/ 375 w 867"/>
              <a:gd name="T55" fmla="*/ 103 h 308"/>
              <a:gd name="T56" fmla="*/ 444 w 867"/>
              <a:gd name="T57" fmla="*/ 11 h 308"/>
              <a:gd name="T58" fmla="*/ 478 w 867"/>
              <a:gd name="T59" fmla="*/ 27 h 308"/>
              <a:gd name="T60" fmla="*/ 443 w 867"/>
              <a:gd name="T61" fmla="*/ 51 h 308"/>
              <a:gd name="T62" fmla="*/ 496 w 867"/>
              <a:gd name="T63" fmla="*/ 77 h 308"/>
              <a:gd name="T64" fmla="*/ 553 w 867"/>
              <a:gd name="T65" fmla="*/ 77 h 308"/>
              <a:gd name="T66" fmla="*/ 523 w 867"/>
              <a:gd name="T67" fmla="*/ 52 h 308"/>
              <a:gd name="T68" fmla="*/ 661 w 867"/>
              <a:gd name="T69" fmla="*/ 0 h 308"/>
              <a:gd name="T70" fmla="*/ 736 w 867"/>
              <a:gd name="T71" fmla="*/ 143 h 308"/>
              <a:gd name="T72" fmla="*/ 741 w 867"/>
              <a:gd name="T73" fmla="*/ 106 h 308"/>
              <a:gd name="T74" fmla="*/ 784 w 867"/>
              <a:gd name="T75" fmla="*/ 72 h 308"/>
              <a:gd name="T76" fmla="*/ 825 w 867"/>
              <a:gd name="T77" fmla="*/ 77 h 308"/>
              <a:gd name="T78" fmla="*/ 856 w 867"/>
              <a:gd name="T79" fmla="*/ 105 h 308"/>
              <a:gd name="T80" fmla="*/ 830 w 867"/>
              <a:gd name="T81" fmla="*/ 117 h 308"/>
              <a:gd name="T82" fmla="*/ 793 w 867"/>
              <a:gd name="T83" fmla="*/ 100 h 308"/>
              <a:gd name="T84" fmla="*/ 765 w 867"/>
              <a:gd name="T85" fmla="*/ 132 h 308"/>
              <a:gd name="T86" fmla="*/ 767 w 867"/>
              <a:gd name="T87" fmla="*/ 142 h 308"/>
              <a:gd name="T88" fmla="*/ 807 w 867"/>
              <a:gd name="T89" fmla="*/ 169 h 308"/>
              <a:gd name="T90" fmla="*/ 861 w 867"/>
              <a:gd name="T91" fmla="*/ 204 h 308"/>
              <a:gd name="T92" fmla="*/ 866 w 867"/>
              <a:gd name="T93" fmla="*/ 248 h 308"/>
              <a:gd name="T94" fmla="*/ 834 w 867"/>
              <a:gd name="T95" fmla="*/ 299 h 308"/>
              <a:gd name="T96" fmla="*/ 778 w 867"/>
              <a:gd name="T97" fmla="*/ 305 h 308"/>
              <a:gd name="T98" fmla="*/ 732 w 867"/>
              <a:gd name="T99" fmla="*/ 266 h 308"/>
              <a:gd name="T100" fmla="*/ 765 w 867"/>
              <a:gd name="T101" fmla="*/ 263 h 308"/>
              <a:gd name="T102" fmla="*/ 814 w 867"/>
              <a:gd name="T103" fmla="*/ 279 h 308"/>
              <a:gd name="T104" fmla="*/ 837 w 867"/>
              <a:gd name="T105" fmla="*/ 236 h 308"/>
              <a:gd name="T106" fmla="*/ 802 w 867"/>
              <a:gd name="T107" fmla="*/ 200 h 308"/>
              <a:gd name="T108" fmla="*/ 762 w 867"/>
              <a:gd name="T109" fmla="*/ 184 h 3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67"/>
              <a:gd name="T166" fmla="*/ 0 h 308"/>
              <a:gd name="T167" fmla="*/ 867 w 867"/>
              <a:gd name="T168" fmla="*/ 308 h 3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67" h="308">
                <a:moveTo>
                  <a:pt x="0" y="302"/>
                </a:moveTo>
                <a:lnTo>
                  <a:pt x="0" y="77"/>
                </a:lnTo>
                <a:lnTo>
                  <a:pt x="28" y="77"/>
                </a:lnTo>
                <a:lnTo>
                  <a:pt x="28" y="111"/>
                </a:lnTo>
                <a:lnTo>
                  <a:pt x="33" y="101"/>
                </a:lnTo>
                <a:lnTo>
                  <a:pt x="40" y="94"/>
                </a:lnTo>
                <a:lnTo>
                  <a:pt x="47" y="86"/>
                </a:lnTo>
                <a:lnTo>
                  <a:pt x="55" y="80"/>
                </a:lnTo>
                <a:lnTo>
                  <a:pt x="65" y="77"/>
                </a:lnTo>
                <a:lnTo>
                  <a:pt x="75" y="73"/>
                </a:lnTo>
                <a:lnTo>
                  <a:pt x="86" y="72"/>
                </a:lnTo>
                <a:lnTo>
                  <a:pt x="97" y="70"/>
                </a:lnTo>
                <a:lnTo>
                  <a:pt x="97" y="103"/>
                </a:lnTo>
                <a:lnTo>
                  <a:pt x="91" y="103"/>
                </a:lnTo>
                <a:lnTo>
                  <a:pt x="86" y="104"/>
                </a:lnTo>
                <a:lnTo>
                  <a:pt x="80" y="105"/>
                </a:lnTo>
                <a:lnTo>
                  <a:pt x="73" y="107"/>
                </a:lnTo>
                <a:lnTo>
                  <a:pt x="68" y="110"/>
                </a:lnTo>
                <a:lnTo>
                  <a:pt x="62" y="112"/>
                </a:lnTo>
                <a:lnTo>
                  <a:pt x="57" y="116"/>
                </a:lnTo>
                <a:lnTo>
                  <a:pt x="52" y="120"/>
                </a:lnTo>
                <a:lnTo>
                  <a:pt x="47" y="125"/>
                </a:lnTo>
                <a:lnTo>
                  <a:pt x="42" y="130"/>
                </a:lnTo>
                <a:lnTo>
                  <a:pt x="39" y="135"/>
                </a:lnTo>
                <a:lnTo>
                  <a:pt x="36" y="140"/>
                </a:lnTo>
                <a:lnTo>
                  <a:pt x="34" y="146"/>
                </a:lnTo>
                <a:lnTo>
                  <a:pt x="31" y="151"/>
                </a:lnTo>
                <a:lnTo>
                  <a:pt x="30" y="157"/>
                </a:lnTo>
                <a:lnTo>
                  <a:pt x="30" y="163"/>
                </a:lnTo>
                <a:lnTo>
                  <a:pt x="30" y="302"/>
                </a:lnTo>
                <a:lnTo>
                  <a:pt x="0" y="302"/>
                </a:lnTo>
                <a:close/>
                <a:moveTo>
                  <a:pt x="118" y="185"/>
                </a:moveTo>
                <a:lnTo>
                  <a:pt x="119" y="174"/>
                </a:lnTo>
                <a:lnTo>
                  <a:pt x="120" y="163"/>
                </a:lnTo>
                <a:lnTo>
                  <a:pt x="124" y="152"/>
                </a:lnTo>
                <a:lnTo>
                  <a:pt x="128" y="142"/>
                </a:lnTo>
                <a:lnTo>
                  <a:pt x="133" y="132"/>
                </a:lnTo>
                <a:lnTo>
                  <a:pt x="138" y="122"/>
                </a:lnTo>
                <a:lnTo>
                  <a:pt x="145" y="114"/>
                </a:lnTo>
                <a:lnTo>
                  <a:pt x="152" y="105"/>
                </a:lnTo>
                <a:lnTo>
                  <a:pt x="156" y="101"/>
                </a:lnTo>
                <a:lnTo>
                  <a:pt x="160" y="98"/>
                </a:lnTo>
                <a:lnTo>
                  <a:pt x="165" y="94"/>
                </a:lnTo>
                <a:lnTo>
                  <a:pt x="170" y="91"/>
                </a:lnTo>
                <a:lnTo>
                  <a:pt x="173" y="88"/>
                </a:lnTo>
                <a:lnTo>
                  <a:pt x="178" y="85"/>
                </a:lnTo>
                <a:lnTo>
                  <a:pt x="185" y="83"/>
                </a:lnTo>
                <a:lnTo>
                  <a:pt x="190" y="80"/>
                </a:lnTo>
                <a:lnTo>
                  <a:pt x="196" y="78"/>
                </a:lnTo>
                <a:lnTo>
                  <a:pt x="201" y="77"/>
                </a:lnTo>
                <a:lnTo>
                  <a:pt x="207" y="74"/>
                </a:lnTo>
                <a:lnTo>
                  <a:pt x="213" y="73"/>
                </a:lnTo>
                <a:lnTo>
                  <a:pt x="219" y="72"/>
                </a:lnTo>
                <a:lnTo>
                  <a:pt x="225" y="72"/>
                </a:lnTo>
                <a:lnTo>
                  <a:pt x="232" y="70"/>
                </a:lnTo>
                <a:lnTo>
                  <a:pt x="238" y="70"/>
                </a:lnTo>
                <a:lnTo>
                  <a:pt x="244" y="70"/>
                </a:lnTo>
                <a:lnTo>
                  <a:pt x="250" y="72"/>
                </a:lnTo>
                <a:lnTo>
                  <a:pt x="256" y="73"/>
                </a:lnTo>
                <a:lnTo>
                  <a:pt x="263" y="74"/>
                </a:lnTo>
                <a:lnTo>
                  <a:pt x="269" y="77"/>
                </a:lnTo>
                <a:lnTo>
                  <a:pt x="275" y="79"/>
                </a:lnTo>
                <a:lnTo>
                  <a:pt x="281" y="81"/>
                </a:lnTo>
                <a:lnTo>
                  <a:pt x="287" y="85"/>
                </a:lnTo>
                <a:lnTo>
                  <a:pt x="293" y="89"/>
                </a:lnTo>
                <a:lnTo>
                  <a:pt x="300" y="93"/>
                </a:lnTo>
                <a:lnTo>
                  <a:pt x="305" y="98"/>
                </a:lnTo>
                <a:lnTo>
                  <a:pt x="311" y="103"/>
                </a:lnTo>
                <a:lnTo>
                  <a:pt x="316" y="107"/>
                </a:lnTo>
                <a:lnTo>
                  <a:pt x="321" y="112"/>
                </a:lnTo>
                <a:lnTo>
                  <a:pt x="324" y="119"/>
                </a:lnTo>
                <a:lnTo>
                  <a:pt x="329" y="125"/>
                </a:lnTo>
                <a:lnTo>
                  <a:pt x="338" y="137"/>
                </a:lnTo>
                <a:lnTo>
                  <a:pt x="343" y="151"/>
                </a:lnTo>
                <a:lnTo>
                  <a:pt x="347" y="164"/>
                </a:lnTo>
                <a:lnTo>
                  <a:pt x="349" y="179"/>
                </a:lnTo>
                <a:lnTo>
                  <a:pt x="349" y="180"/>
                </a:lnTo>
                <a:lnTo>
                  <a:pt x="349" y="182"/>
                </a:lnTo>
                <a:lnTo>
                  <a:pt x="349" y="183"/>
                </a:lnTo>
                <a:lnTo>
                  <a:pt x="349" y="184"/>
                </a:lnTo>
                <a:lnTo>
                  <a:pt x="349" y="185"/>
                </a:lnTo>
                <a:lnTo>
                  <a:pt x="349" y="187"/>
                </a:lnTo>
                <a:lnTo>
                  <a:pt x="349" y="188"/>
                </a:lnTo>
                <a:lnTo>
                  <a:pt x="349" y="200"/>
                </a:lnTo>
                <a:lnTo>
                  <a:pt x="347" y="213"/>
                </a:lnTo>
                <a:lnTo>
                  <a:pt x="344" y="224"/>
                </a:lnTo>
                <a:lnTo>
                  <a:pt x="340" y="235"/>
                </a:lnTo>
                <a:lnTo>
                  <a:pt x="335" y="246"/>
                </a:lnTo>
                <a:lnTo>
                  <a:pt x="329" y="256"/>
                </a:lnTo>
                <a:lnTo>
                  <a:pt x="322" y="264"/>
                </a:lnTo>
                <a:lnTo>
                  <a:pt x="314" y="273"/>
                </a:lnTo>
                <a:lnTo>
                  <a:pt x="311" y="277"/>
                </a:lnTo>
                <a:lnTo>
                  <a:pt x="306" y="281"/>
                </a:lnTo>
                <a:lnTo>
                  <a:pt x="302" y="284"/>
                </a:lnTo>
                <a:lnTo>
                  <a:pt x="297" y="288"/>
                </a:lnTo>
                <a:lnTo>
                  <a:pt x="292" y="292"/>
                </a:lnTo>
                <a:lnTo>
                  <a:pt x="287" y="294"/>
                </a:lnTo>
                <a:lnTo>
                  <a:pt x="282" y="297"/>
                </a:lnTo>
                <a:lnTo>
                  <a:pt x="277" y="299"/>
                </a:lnTo>
                <a:lnTo>
                  <a:pt x="272" y="300"/>
                </a:lnTo>
                <a:lnTo>
                  <a:pt x="267" y="303"/>
                </a:lnTo>
                <a:lnTo>
                  <a:pt x="261" y="304"/>
                </a:lnTo>
                <a:lnTo>
                  <a:pt x="256" y="305"/>
                </a:lnTo>
                <a:lnTo>
                  <a:pt x="250" y="307"/>
                </a:lnTo>
                <a:lnTo>
                  <a:pt x="245" y="307"/>
                </a:lnTo>
                <a:lnTo>
                  <a:pt x="239" y="308"/>
                </a:lnTo>
                <a:lnTo>
                  <a:pt x="233" y="308"/>
                </a:lnTo>
                <a:lnTo>
                  <a:pt x="225" y="308"/>
                </a:lnTo>
                <a:lnTo>
                  <a:pt x="219" y="307"/>
                </a:lnTo>
                <a:lnTo>
                  <a:pt x="212" y="305"/>
                </a:lnTo>
                <a:lnTo>
                  <a:pt x="206" y="304"/>
                </a:lnTo>
                <a:lnTo>
                  <a:pt x="198" y="303"/>
                </a:lnTo>
                <a:lnTo>
                  <a:pt x="192" y="300"/>
                </a:lnTo>
                <a:lnTo>
                  <a:pt x="185" y="297"/>
                </a:lnTo>
                <a:lnTo>
                  <a:pt x="178" y="294"/>
                </a:lnTo>
                <a:lnTo>
                  <a:pt x="172" y="290"/>
                </a:lnTo>
                <a:lnTo>
                  <a:pt x="166" y="285"/>
                </a:lnTo>
                <a:lnTo>
                  <a:pt x="160" y="282"/>
                </a:lnTo>
                <a:lnTo>
                  <a:pt x="155" y="277"/>
                </a:lnTo>
                <a:lnTo>
                  <a:pt x="149" y="271"/>
                </a:lnTo>
                <a:lnTo>
                  <a:pt x="144" y="266"/>
                </a:lnTo>
                <a:lnTo>
                  <a:pt x="140" y="258"/>
                </a:lnTo>
                <a:lnTo>
                  <a:pt x="135" y="252"/>
                </a:lnTo>
                <a:lnTo>
                  <a:pt x="128" y="237"/>
                </a:lnTo>
                <a:lnTo>
                  <a:pt x="123" y="221"/>
                </a:lnTo>
                <a:lnTo>
                  <a:pt x="119" y="204"/>
                </a:lnTo>
                <a:lnTo>
                  <a:pt x="118" y="185"/>
                </a:lnTo>
                <a:close/>
                <a:moveTo>
                  <a:pt x="148" y="187"/>
                </a:moveTo>
                <a:lnTo>
                  <a:pt x="149" y="200"/>
                </a:lnTo>
                <a:lnTo>
                  <a:pt x="150" y="213"/>
                </a:lnTo>
                <a:lnTo>
                  <a:pt x="154" y="224"/>
                </a:lnTo>
                <a:lnTo>
                  <a:pt x="159" y="235"/>
                </a:lnTo>
                <a:lnTo>
                  <a:pt x="165" y="245"/>
                </a:lnTo>
                <a:lnTo>
                  <a:pt x="173" y="253"/>
                </a:lnTo>
                <a:lnTo>
                  <a:pt x="181" y="261"/>
                </a:lnTo>
                <a:lnTo>
                  <a:pt x="191" y="267"/>
                </a:lnTo>
                <a:lnTo>
                  <a:pt x="196" y="269"/>
                </a:lnTo>
                <a:lnTo>
                  <a:pt x="201" y="272"/>
                </a:lnTo>
                <a:lnTo>
                  <a:pt x="207" y="274"/>
                </a:lnTo>
                <a:lnTo>
                  <a:pt x="212" y="276"/>
                </a:lnTo>
                <a:lnTo>
                  <a:pt x="218" y="277"/>
                </a:lnTo>
                <a:lnTo>
                  <a:pt x="223" y="278"/>
                </a:lnTo>
                <a:lnTo>
                  <a:pt x="229" y="279"/>
                </a:lnTo>
                <a:lnTo>
                  <a:pt x="235" y="279"/>
                </a:lnTo>
                <a:lnTo>
                  <a:pt x="240" y="279"/>
                </a:lnTo>
                <a:lnTo>
                  <a:pt x="245" y="278"/>
                </a:lnTo>
                <a:lnTo>
                  <a:pt x="250" y="278"/>
                </a:lnTo>
                <a:lnTo>
                  <a:pt x="255" y="277"/>
                </a:lnTo>
                <a:lnTo>
                  <a:pt x="260" y="276"/>
                </a:lnTo>
                <a:lnTo>
                  <a:pt x="265" y="273"/>
                </a:lnTo>
                <a:lnTo>
                  <a:pt x="270" y="272"/>
                </a:lnTo>
                <a:lnTo>
                  <a:pt x="275" y="269"/>
                </a:lnTo>
                <a:lnTo>
                  <a:pt x="285" y="263"/>
                </a:lnTo>
                <a:lnTo>
                  <a:pt x="293" y="256"/>
                </a:lnTo>
                <a:lnTo>
                  <a:pt x="301" y="247"/>
                </a:lnTo>
                <a:lnTo>
                  <a:pt x="307" y="237"/>
                </a:lnTo>
                <a:lnTo>
                  <a:pt x="313" y="226"/>
                </a:lnTo>
                <a:lnTo>
                  <a:pt x="317" y="214"/>
                </a:lnTo>
                <a:lnTo>
                  <a:pt x="319" y="200"/>
                </a:lnTo>
                <a:lnTo>
                  <a:pt x="321" y="187"/>
                </a:lnTo>
                <a:lnTo>
                  <a:pt x="321" y="178"/>
                </a:lnTo>
                <a:lnTo>
                  <a:pt x="319" y="171"/>
                </a:lnTo>
                <a:lnTo>
                  <a:pt x="317" y="163"/>
                </a:lnTo>
                <a:lnTo>
                  <a:pt x="313" y="154"/>
                </a:lnTo>
                <a:lnTo>
                  <a:pt x="310" y="147"/>
                </a:lnTo>
                <a:lnTo>
                  <a:pt x="306" y="140"/>
                </a:lnTo>
                <a:lnTo>
                  <a:pt x="301" y="132"/>
                </a:lnTo>
                <a:lnTo>
                  <a:pt x="295" y="126"/>
                </a:lnTo>
                <a:lnTo>
                  <a:pt x="288" y="121"/>
                </a:lnTo>
                <a:lnTo>
                  <a:pt x="282" y="115"/>
                </a:lnTo>
                <a:lnTo>
                  <a:pt x="275" y="110"/>
                </a:lnTo>
                <a:lnTo>
                  <a:pt x="267" y="106"/>
                </a:lnTo>
                <a:lnTo>
                  <a:pt x="259" y="104"/>
                </a:lnTo>
                <a:lnTo>
                  <a:pt x="251" y="101"/>
                </a:lnTo>
                <a:lnTo>
                  <a:pt x="244" y="100"/>
                </a:lnTo>
                <a:lnTo>
                  <a:pt x="235" y="100"/>
                </a:lnTo>
                <a:lnTo>
                  <a:pt x="230" y="100"/>
                </a:lnTo>
                <a:lnTo>
                  <a:pt x="224" y="101"/>
                </a:lnTo>
                <a:lnTo>
                  <a:pt x="219" y="101"/>
                </a:lnTo>
                <a:lnTo>
                  <a:pt x="213" y="103"/>
                </a:lnTo>
                <a:lnTo>
                  <a:pt x="208" y="105"/>
                </a:lnTo>
                <a:lnTo>
                  <a:pt x="202" y="106"/>
                </a:lnTo>
                <a:lnTo>
                  <a:pt x="197" y="109"/>
                </a:lnTo>
                <a:lnTo>
                  <a:pt x="192" y="111"/>
                </a:lnTo>
                <a:lnTo>
                  <a:pt x="182" y="117"/>
                </a:lnTo>
                <a:lnTo>
                  <a:pt x="175" y="125"/>
                </a:lnTo>
                <a:lnTo>
                  <a:pt x="166" y="133"/>
                </a:lnTo>
                <a:lnTo>
                  <a:pt x="160" y="142"/>
                </a:lnTo>
                <a:lnTo>
                  <a:pt x="154" y="152"/>
                </a:lnTo>
                <a:lnTo>
                  <a:pt x="150" y="163"/>
                </a:lnTo>
                <a:lnTo>
                  <a:pt x="149" y="174"/>
                </a:lnTo>
                <a:lnTo>
                  <a:pt x="148" y="187"/>
                </a:lnTo>
                <a:close/>
                <a:moveTo>
                  <a:pt x="410" y="302"/>
                </a:moveTo>
                <a:lnTo>
                  <a:pt x="410" y="103"/>
                </a:lnTo>
                <a:lnTo>
                  <a:pt x="375" y="103"/>
                </a:lnTo>
                <a:lnTo>
                  <a:pt x="375" y="77"/>
                </a:lnTo>
                <a:lnTo>
                  <a:pt x="410" y="77"/>
                </a:lnTo>
                <a:lnTo>
                  <a:pt x="411" y="59"/>
                </a:lnTo>
                <a:lnTo>
                  <a:pt x="415" y="43"/>
                </a:lnTo>
                <a:lnTo>
                  <a:pt x="422" y="30"/>
                </a:lnTo>
                <a:lnTo>
                  <a:pt x="432" y="20"/>
                </a:lnTo>
                <a:lnTo>
                  <a:pt x="444" y="11"/>
                </a:lnTo>
                <a:lnTo>
                  <a:pt x="459" y="5"/>
                </a:lnTo>
                <a:lnTo>
                  <a:pt x="476" y="1"/>
                </a:lnTo>
                <a:lnTo>
                  <a:pt x="496" y="0"/>
                </a:lnTo>
                <a:lnTo>
                  <a:pt x="496" y="26"/>
                </a:lnTo>
                <a:lnTo>
                  <a:pt x="490" y="26"/>
                </a:lnTo>
                <a:lnTo>
                  <a:pt x="484" y="27"/>
                </a:lnTo>
                <a:lnTo>
                  <a:pt x="478" y="27"/>
                </a:lnTo>
                <a:lnTo>
                  <a:pt x="473" y="28"/>
                </a:lnTo>
                <a:lnTo>
                  <a:pt x="468" y="30"/>
                </a:lnTo>
                <a:lnTo>
                  <a:pt x="463" y="32"/>
                </a:lnTo>
                <a:lnTo>
                  <a:pt x="458" y="33"/>
                </a:lnTo>
                <a:lnTo>
                  <a:pt x="454" y="36"/>
                </a:lnTo>
                <a:lnTo>
                  <a:pt x="448" y="42"/>
                </a:lnTo>
                <a:lnTo>
                  <a:pt x="443" y="51"/>
                </a:lnTo>
                <a:lnTo>
                  <a:pt x="439" y="62"/>
                </a:lnTo>
                <a:lnTo>
                  <a:pt x="438" y="74"/>
                </a:lnTo>
                <a:lnTo>
                  <a:pt x="438" y="75"/>
                </a:lnTo>
                <a:lnTo>
                  <a:pt x="439" y="75"/>
                </a:lnTo>
                <a:lnTo>
                  <a:pt x="439" y="77"/>
                </a:lnTo>
                <a:lnTo>
                  <a:pt x="496" y="77"/>
                </a:lnTo>
                <a:lnTo>
                  <a:pt x="496" y="103"/>
                </a:lnTo>
                <a:lnTo>
                  <a:pt x="439" y="103"/>
                </a:lnTo>
                <a:lnTo>
                  <a:pt x="439" y="302"/>
                </a:lnTo>
                <a:lnTo>
                  <a:pt x="410" y="302"/>
                </a:lnTo>
                <a:close/>
                <a:moveTo>
                  <a:pt x="523" y="302"/>
                </a:moveTo>
                <a:lnTo>
                  <a:pt x="523" y="77"/>
                </a:lnTo>
                <a:lnTo>
                  <a:pt x="553" y="77"/>
                </a:lnTo>
                <a:lnTo>
                  <a:pt x="553" y="302"/>
                </a:lnTo>
                <a:lnTo>
                  <a:pt x="523" y="302"/>
                </a:lnTo>
                <a:close/>
                <a:moveTo>
                  <a:pt x="523" y="52"/>
                </a:moveTo>
                <a:lnTo>
                  <a:pt x="523" y="0"/>
                </a:lnTo>
                <a:lnTo>
                  <a:pt x="553" y="0"/>
                </a:lnTo>
                <a:lnTo>
                  <a:pt x="553" y="52"/>
                </a:lnTo>
                <a:lnTo>
                  <a:pt x="523" y="52"/>
                </a:lnTo>
                <a:close/>
                <a:moveTo>
                  <a:pt x="631" y="302"/>
                </a:moveTo>
                <a:lnTo>
                  <a:pt x="631" y="103"/>
                </a:lnTo>
                <a:lnTo>
                  <a:pt x="584" y="103"/>
                </a:lnTo>
                <a:lnTo>
                  <a:pt x="584" y="77"/>
                </a:lnTo>
                <a:lnTo>
                  <a:pt x="631" y="77"/>
                </a:lnTo>
                <a:lnTo>
                  <a:pt x="631" y="0"/>
                </a:lnTo>
                <a:lnTo>
                  <a:pt x="661" y="0"/>
                </a:lnTo>
                <a:lnTo>
                  <a:pt x="661" y="77"/>
                </a:lnTo>
                <a:lnTo>
                  <a:pt x="716" y="77"/>
                </a:lnTo>
                <a:lnTo>
                  <a:pt x="716" y="103"/>
                </a:lnTo>
                <a:lnTo>
                  <a:pt x="661" y="103"/>
                </a:lnTo>
                <a:lnTo>
                  <a:pt x="661" y="302"/>
                </a:lnTo>
                <a:lnTo>
                  <a:pt x="631" y="302"/>
                </a:lnTo>
                <a:close/>
                <a:moveTo>
                  <a:pt x="736" y="143"/>
                </a:moveTo>
                <a:lnTo>
                  <a:pt x="736" y="141"/>
                </a:lnTo>
                <a:lnTo>
                  <a:pt x="736" y="138"/>
                </a:lnTo>
                <a:lnTo>
                  <a:pt x="736" y="136"/>
                </a:lnTo>
                <a:lnTo>
                  <a:pt x="736" y="133"/>
                </a:lnTo>
                <a:lnTo>
                  <a:pt x="736" y="124"/>
                </a:lnTo>
                <a:lnTo>
                  <a:pt x="739" y="115"/>
                </a:lnTo>
                <a:lnTo>
                  <a:pt x="741" y="106"/>
                </a:lnTo>
                <a:lnTo>
                  <a:pt x="745" y="99"/>
                </a:lnTo>
                <a:lnTo>
                  <a:pt x="751" y="93"/>
                </a:lnTo>
                <a:lnTo>
                  <a:pt x="756" y="86"/>
                </a:lnTo>
                <a:lnTo>
                  <a:pt x="762" y="81"/>
                </a:lnTo>
                <a:lnTo>
                  <a:pt x="769" y="78"/>
                </a:lnTo>
                <a:lnTo>
                  <a:pt x="777" y="74"/>
                </a:lnTo>
                <a:lnTo>
                  <a:pt x="784" y="72"/>
                </a:lnTo>
                <a:lnTo>
                  <a:pt x="792" y="70"/>
                </a:lnTo>
                <a:lnTo>
                  <a:pt x="798" y="70"/>
                </a:lnTo>
                <a:lnTo>
                  <a:pt x="804" y="70"/>
                </a:lnTo>
                <a:lnTo>
                  <a:pt x="809" y="72"/>
                </a:lnTo>
                <a:lnTo>
                  <a:pt x="815" y="73"/>
                </a:lnTo>
                <a:lnTo>
                  <a:pt x="820" y="74"/>
                </a:lnTo>
                <a:lnTo>
                  <a:pt x="825" y="77"/>
                </a:lnTo>
                <a:lnTo>
                  <a:pt x="831" y="79"/>
                </a:lnTo>
                <a:lnTo>
                  <a:pt x="836" y="81"/>
                </a:lnTo>
                <a:lnTo>
                  <a:pt x="841" y="85"/>
                </a:lnTo>
                <a:lnTo>
                  <a:pt x="846" y="89"/>
                </a:lnTo>
                <a:lnTo>
                  <a:pt x="850" y="94"/>
                </a:lnTo>
                <a:lnTo>
                  <a:pt x="854" y="100"/>
                </a:lnTo>
                <a:lnTo>
                  <a:pt x="856" y="105"/>
                </a:lnTo>
                <a:lnTo>
                  <a:pt x="858" y="111"/>
                </a:lnTo>
                <a:lnTo>
                  <a:pt x="861" y="117"/>
                </a:lnTo>
                <a:lnTo>
                  <a:pt x="862" y="124"/>
                </a:lnTo>
                <a:lnTo>
                  <a:pt x="862" y="131"/>
                </a:lnTo>
                <a:lnTo>
                  <a:pt x="833" y="131"/>
                </a:lnTo>
                <a:lnTo>
                  <a:pt x="831" y="124"/>
                </a:lnTo>
                <a:lnTo>
                  <a:pt x="830" y="117"/>
                </a:lnTo>
                <a:lnTo>
                  <a:pt x="826" y="111"/>
                </a:lnTo>
                <a:lnTo>
                  <a:pt x="823" y="107"/>
                </a:lnTo>
                <a:lnTo>
                  <a:pt x="816" y="104"/>
                </a:lnTo>
                <a:lnTo>
                  <a:pt x="811" y="101"/>
                </a:lnTo>
                <a:lnTo>
                  <a:pt x="805" y="100"/>
                </a:lnTo>
                <a:lnTo>
                  <a:pt x="798" y="100"/>
                </a:lnTo>
                <a:lnTo>
                  <a:pt x="793" y="100"/>
                </a:lnTo>
                <a:lnTo>
                  <a:pt x="787" y="101"/>
                </a:lnTo>
                <a:lnTo>
                  <a:pt x="782" y="104"/>
                </a:lnTo>
                <a:lnTo>
                  <a:pt x="776" y="107"/>
                </a:lnTo>
                <a:lnTo>
                  <a:pt x="771" y="112"/>
                </a:lnTo>
                <a:lnTo>
                  <a:pt x="767" y="117"/>
                </a:lnTo>
                <a:lnTo>
                  <a:pt x="766" y="125"/>
                </a:lnTo>
                <a:lnTo>
                  <a:pt x="765" y="132"/>
                </a:lnTo>
                <a:lnTo>
                  <a:pt x="765" y="133"/>
                </a:lnTo>
                <a:lnTo>
                  <a:pt x="765" y="135"/>
                </a:lnTo>
                <a:lnTo>
                  <a:pt x="766" y="137"/>
                </a:lnTo>
                <a:lnTo>
                  <a:pt x="766" y="138"/>
                </a:lnTo>
                <a:lnTo>
                  <a:pt x="767" y="141"/>
                </a:lnTo>
                <a:lnTo>
                  <a:pt x="767" y="142"/>
                </a:lnTo>
                <a:lnTo>
                  <a:pt x="767" y="143"/>
                </a:lnTo>
                <a:lnTo>
                  <a:pt x="769" y="148"/>
                </a:lnTo>
                <a:lnTo>
                  <a:pt x="774" y="153"/>
                </a:lnTo>
                <a:lnTo>
                  <a:pt x="779" y="158"/>
                </a:lnTo>
                <a:lnTo>
                  <a:pt x="788" y="162"/>
                </a:lnTo>
                <a:lnTo>
                  <a:pt x="797" y="166"/>
                </a:lnTo>
                <a:lnTo>
                  <a:pt x="807" y="169"/>
                </a:lnTo>
                <a:lnTo>
                  <a:pt x="815" y="173"/>
                </a:lnTo>
                <a:lnTo>
                  <a:pt x="824" y="177"/>
                </a:lnTo>
                <a:lnTo>
                  <a:pt x="833" y="180"/>
                </a:lnTo>
                <a:lnTo>
                  <a:pt x="841" y="185"/>
                </a:lnTo>
                <a:lnTo>
                  <a:pt x="849" y="190"/>
                </a:lnTo>
                <a:lnTo>
                  <a:pt x="855" y="196"/>
                </a:lnTo>
                <a:lnTo>
                  <a:pt x="861" y="204"/>
                </a:lnTo>
                <a:lnTo>
                  <a:pt x="865" y="214"/>
                </a:lnTo>
                <a:lnTo>
                  <a:pt x="866" y="224"/>
                </a:lnTo>
                <a:lnTo>
                  <a:pt x="867" y="236"/>
                </a:lnTo>
                <a:lnTo>
                  <a:pt x="867" y="239"/>
                </a:lnTo>
                <a:lnTo>
                  <a:pt x="867" y="241"/>
                </a:lnTo>
                <a:lnTo>
                  <a:pt x="867" y="245"/>
                </a:lnTo>
                <a:lnTo>
                  <a:pt x="866" y="248"/>
                </a:lnTo>
                <a:lnTo>
                  <a:pt x="865" y="258"/>
                </a:lnTo>
                <a:lnTo>
                  <a:pt x="861" y="267"/>
                </a:lnTo>
                <a:lnTo>
                  <a:pt x="857" y="276"/>
                </a:lnTo>
                <a:lnTo>
                  <a:pt x="852" y="283"/>
                </a:lnTo>
                <a:lnTo>
                  <a:pt x="846" y="289"/>
                </a:lnTo>
                <a:lnTo>
                  <a:pt x="840" y="294"/>
                </a:lnTo>
                <a:lnTo>
                  <a:pt x="834" y="299"/>
                </a:lnTo>
                <a:lnTo>
                  <a:pt x="826" y="302"/>
                </a:lnTo>
                <a:lnTo>
                  <a:pt x="819" y="304"/>
                </a:lnTo>
                <a:lnTo>
                  <a:pt x="811" y="307"/>
                </a:lnTo>
                <a:lnTo>
                  <a:pt x="804" y="308"/>
                </a:lnTo>
                <a:lnTo>
                  <a:pt x="797" y="308"/>
                </a:lnTo>
                <a:lnTo>
                  <a:pt x="787" y="307"/>
                </a:lnTo>
                <a:lnTo>
                  <a:pt x="778" y="305"/>
                </a:lnTo>
                <a:lnTo>
                  <a:pt x="769" y="303"/>
                </a:lnTo>
                <a:lnTo>
                  <a:pt x="761" y="299"/>
                </a:lnTo>
                <a:lnTo>
                  <a:pt x="753" y="294"/>
                </a:lnTo>
                <a:lnTo>
                  <a:pt x="747" y="288"/>
                </a:lnTo>
                <a:lnTo>
                  <a:pt x="741" y="282"/>
                </a:lnTo>
                <a:lnTo>
                  <a:pt x="736" y="274"/>
                </a:lnTo>
                <a:lnTo>
                  <a:pt x="732" y="266"/>
                </a:lnTo>
                <a:lnTo>
                  <a:pt x="730" y="257"/>
                </a:lnTo>
                <a:lnTo>
                  <a:pt x="727" y="248"/>
                </a:lnTo>
                <a:lnTo>
                  <a:pt x="727" y="239"/>
                </a:lnTo>
                <a:lnTo>
                  <a:pt x="757" y="237"/>
                </a:lnTo>
                <a:lnTo>
                  <a:pt x="758" y="247"/>
                </a:lnTo>
                <a:lnTo>
                  <a:pt x="761" y="256"/>
                </a:lnTo>
                <a:lnTo>
                  <a:pt x="765" y="263"/>
                </a:lnTo>
                <a:lnTo>
                  <a:pt x="771" y="269"/>
                </a:lnTo>
                <a:lnTo>
                  <a:pt x="777" y="276"/>
                </a:lnTo>
                <a:lnTo>
                  <a:pt x="784" y="279"/>
                </a:lnTo>
                <a:lnTo>
                  <a:pt x="792" y="282"/>
                </a:lnTo>
                <a:lnTo>
                  <a:pt x="799" y="283"/>
                </a:lnTo>
                <a:lnTo>
                  <a:pt x="807" y="282"/>
                </a:lnTo>
                <a:lnTo>
                  <a:pt x="814" y="279"/>
                </a:lnTo>
                <a:lnTo>
                  <a:pt x="820" y="276"/>
                </a:lnTo>
                <a:lnTo>
                  <a:pt x="826" y="271"/>
                </a:lnTo>
                <a:lnTo>
                  <a:pt x="833" y="264"/>
                </a:lnTo>
                <a:lnTo>
                  <a:pt x="836" y="258"/>
                </a:lnTo>
                <a:lnTo>
                  <a:pt x="837" y="251"/>
                </a:lnTo>
                <a:lnTo>
                  <a:pt x="839" y="242"/>
                </a:lnTo>
                <a:lnTo>
                  <a:pt x="837" y="236"/>
                </a:lnTo>
                <a:lnTo>
                  <a:pt x="836" y="229"/>
                </a:lnTo>
                <a:lnTo>
                  <a:pt x="833" y="222"/>
                </a:lnTo>
                <a:lnTo>
                  <a:pt x="829" y="216"/>
                </a:lnTo>
                <a:lnTo>
                  <a:pt x="824" y="211"/>
                </a:lnTo>
                <a:lnTo>
                  <a:pt x="818" y="206"/>
                </a:lnTo>
                <a:lnTo>
                  <a:pt x="810" y="203"/>
                </a:lnTo>
                <a:lnTo>
                  <a:pt x="802" y="200"/>
                </a:lnTo>
                <a:lnTo>
                  <a:pt x="795" y="198"/>
                </a:lnTo>
                <a:lnTo>
                  <a:pt x="789" y="196"/>
                </a:lnTo>
                <a:lnTo>
                  <a:pt x="783" y="194"/>
                </a:lnTo>
                <a:lnTo>
                  <a:pt x="778" y="192"/>
                </a:lnTo>
                <a:lnTo>
                  <a:pt x="772" y="189"/>
                </a:lnTo>
                <a:lnTo>
                  <a:pt x="767" y="187"/>
                </a:lnTo>
                <a:lnTo>
                  <a:pt x="762" y="184"/>
                </a:lnTo>
                <a:lnTo>
                  <a:pt x="757" y="180"/>
                </a:lnTo>
                <a:lnTo>
                  <a:pt x="748" y="173"/>
                </a:lnTo>
                <a:lnTo>
                  <a:pt x="742" y="164"/>
                </a:lnTo>
                <a:lnTo>
                  <a:pt x="739" y="154"/>
                </a:lnTo>
                <a:lnTo>
                  <a:pt x="736" y="143"/>
                </a:lnTo>
                <a:close/>
              </a:path>
            </a:pathLst>
          </a:custGeom>
          <a:solidFill>
            <a:srgbClr val="000000"/>
          </a:solidFill>
          <a:ln w="3175">
            <a:solidFill>
              <a:srgbClr val="FF0000"/>
            </a:solidFill>
            <a:round/>
            <a:headEnd/>
            <a:tailEnd/>
          </a:ln>
        </p:spPr>
        <p:txBody>
          <a:bodyPr lIns="82058" tIns="41029" rIns="82058" bIns="41029"/>
          <a:lstStyle/>
          <a:p>
            <a:endParaRPr lang="en-US"/>
          </a:p>
        </p:txBody>
      </p:sp>
      <p:sp>
        <p:nvSpPr>
          <p:cNvPr id="6186" name="Line 45"/>
          <p:cNvSpPr>
            <a:spLocks noChangeShapeType="1"/>
          </p:cNvSpPr>
          <p:nvPr/>
        </p:nvSpPr>
        <p:spPr bwMode="auto">
          <a:xfrm>
            <a:off x="2909455" y="5782235"/>
            <a:ext cx="1205057" cy="190500"/>
          </a:xfrm>
          <a:prstGeom prst="line">
            <a:avLst/>
          </a:prstGeom>
          <a:noFill/>
          <a:ln w="28575">
            <a:solidFill>
              <a:srgbClr val="000000"/>
            </a:solidFill>
            <a:round/>
            <a:headEnd/>
            <a:tailEnd/>
          </a:ln>
        </p:spPr>
        <p:txBody>
          <a:bodyPr lIns="82058" tIns="41029" rIns="82058" bIns="41029"/>
          <a:lstStyle/>
          <a:p>
            <a:endParaRPr lang="en-US"/>
          </a:p>
        </p:txBody>
      </p:sp>
      <p:sp>
        <p:nvSpPr>
          <p:cNvPr id="6187" name="Line 46"/>
          <p:cNvSpPr>
            <a:spLocks noChangeShapeType="1"/>
          </p:cNvSpPr>
          <p:nvPr/>
        </p:nvSpPr>
        <p:spPr bwMode="auto">
          <a:xfrm flipH="1">
            <a:off x="2762251" y="4650441"/>
            <a:ext cx="1463386" cy="969309"/>
          </a:xfrm>
          <a:prstGeom prst="line">
            <a:avLst/>
          </a:prstGeom>
          <a:noFill/>
          <a:ln w="28575">
            <a:solidFill>
              <a:srgbClr val="000000"/>
            </a:solidFill>
            <a:round/>
            <a:headEnd/>
            <a:tailEnd/>
          </a:ln>
        </p:spPr>
        <p:txBody>
          <a:bodyPr lIns="82058" tIns="41029" rIns="82058" bIns="41029"/>
          <a:lstStyle/>
          <a:p>
            <a:endParaRPr lang="en-US"/>
          </a:p>
        </p:txBody>
      </p:sp>
      <p:sp>
        <p:nvSpPr>
          <p:cNvPr id="6188" name="Line 47"/>
          <p:cNvSpPr>
            <a:spLocks noChangeShapeType="1"/>
          </p:cNvSpPr>
          <p:nvPr/>
        </p:nvSpPr>
        <p:spPr bwMode="auto">
          <a:xfrm flipH="1">
            <a:off x="2983058" y="4784912"/>
            <a:ext cx="4499841" cy="834838"/>
          </a:xfrm>
          <a:prstGeom prst="line">
            <a:avLst/>
          </a:prstGeom>
          <a:noFill/>
          <a:ln w="28575">
            <a:solidFill>
              <a:srgbClr val="000000"/>
            </a:solidFill>
            <a:round/>
            <a:headEnd/>
            <a:tailEnd/>
          </a:ln>
        </p:spPr>
        <p:txBody>
          <a:bodyPr lIns="82058" tIns="41029" rIns="82058" bIns="41029"/>
          <a:lstStyle/>
          <a:p>
            <a:endParaRPr lang="en-US"/>
          </a:p>
        </p:txBody>
      </p:sp>
      <p:sp>
        <p:nvSpPr>
          <p:cNvPr id="6189" name="Line 48"/>
          <p:cNvSpPr>
            <a:spLocks noChangeShapeType="1"/>
          </p:cNvSpPr>
          <p:nvPr/>
        </p:nvSpPr>
        <p:spPr bwMode="auto">
          <a:xfrm flipH="1">
            <a:off x="7428057" y="3276321"/>
            <a:ext cx="248227" cy="2451287"/>
          </a:xfrm>
          <a:prstGeom prst="line">
            <a:avLst/>
          </a:prstGeom>
          <a:noFill/>
          <a:ln w="28575">
            <a:solidFill>
              <a:srgbClr val="000000"/>
            </a:solidFill>
            <a:round/>
            <a:headEnd/>
            <a:tailEnd/>
          </a:ln>
        </p:spPr>
        <p:txBody>
          <a:bodyPr lIns="82058" tIns="41029" rIns="82058" bIns="41029"/>
          <a:lstStyle/>
          <a:p>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0"/>
                                  </p:stCondLst>
                                  <p:childTnLst>
                                    <p:animClr clrSpc="rgb">
                                      <p:cBhvr>
                                        <p:cTn id="6" dur="2000" fill="hold"/>
                                        <p:tgtEl>
                                          <p:spTgt spid="6181"/>
                                        </p:tgtEl>
                                        <p:attrNameLst>
                                          <p:attrName>stroke.color</p:attrName>
                                        </p:attrNameLst>
                                      </p:cBhvr>
                                      <p:to>
                                        <a:schemeClr val="accent2"/>
                                      </p:to>
                                    </p:animClr>
                                    <p:set>
                                      <p:cBhvr>
                                        <p:cTn id="7" dur="2000" fill="hold"/>
                                        <p:tgtEl>
                                          <p:spTgt spid="6181"/>
                                        </p:tgtEl>
                                        <p:attrNameLst>
                                          <p:attrName>stroke.on</p:attrName>
                                        </p:attrNameLst>
                                      </p:cBhvr>
                                      <p:to>
                                        <p:strVal val="true"/>
                                      </p:to>
                                    </p:set>
                                  </p:childTnLst>
                                </p:cTn>
                              </p:par>
                              <p:par>
                                <p:cTn id="8" presetID="7" presetClass="emph" presetSubtype="2" fill="hold" nodeType="withEffect">
                                  <p:stCondLst>
                                    <p:cond delay="0"/>
                                  </p:stCondLst>
                                  <p:childTnLst>
                                    <p:animClr clrSpc="rgb">
                                      <p:cBhvr>
                                        <p:cTn id="9" dur="2000" fill="hold"/>
                                        <p:tgtEl>
                                          <p:spTgt spid="6176"/>
                                        </p:tgtEl>
                                        <p:attrNameLst>
                                          <p:attrName>stroke.color</p:attrName>
                                        </p:attrNameLst>
                                      </p:cBhvr>
                                      <p:to>
                                        <a:schemeClr val="accent2"/>
                                      </p:to>
                                    </p:animClr>
                                    <p:set>
                                      <p:cBhvr>
                                        <p:cTn id="10" dur="2000" fill="hold"/>
                                        <p:tgtEl>
                                          <p:spTgt spid="6176"/>
                                        </p:tgtEl>
                                        <p:attrNameLst>
                                          <p:attrName>stroke.on</p:attrName>
                                        </p:attrNameLst>
                                      </p:cBhvr>
                                      <p:to>
                                        <p:strVal val="true"/>
                                      </p:to>
                                    </p:set>
                                  </p:childTnLst>
                                </p:cTn>
                              </p:par>
                              <p:par>
                                <p:cTn id="11" presetID="7" presetClass="emph" presetSubtype="2" fill="hold" nodeType="withEffect">
                                  <p:stCondLst>
                                    <p:cond delay="0"/>
                                  </p:stCondLst>
                                  <p:childTnLst>
                                    <p:animClr clrSpc="rgb">
                                      <p:cBhvr>
                                        <p:cTn id="12" dur="2000" fill="hold"/>
                                        <p:tgtEl>
                                          <p:spTgt spid="6168"/>
                                        </p:tgtEl>
                                        <p:attrNameLst>
                                          <p:attrName>stroke.color</p:attrName>
                                        </p:attrNameLst>
                                      </p:cBhvr>
                                      <p:to>
                                        <a:schemeClr val="accent2"/>
                                      </p:to>
                                    </p:animClr>
                                    <p:set>
                                      <p:cBhvr>
                                        <p:cTn id="13" dur="2000" fill="hold"/>
                                        <p:tgtEl>
                                          <p:spTgt spid="6168"/>
                                        </p:tgtEl>
                                        <p:attrNameLst>
                                          <p:attrName>stroke.on</p:attrName>
                                        </p:attrNameLst>
                                      </p:cBhvr>
                                      <p:to>
                                        <p:strVal val="true"/>
                                      </p:to>
                                    </p:set>
                                  </p:childTnLst>
                                </p:cTn>
                              </p:par>
                              <p:par>
                                <p:cTn id="14" presetID="7" presetClass="emph" presetSubtype="2" fill="hold" nodeType="withEffect">
                                  <p:stCondLst>
                                    <p:cond delay="0"/>
                                  </p:stCondLst>
                                  <p:childTnLst>
                                    <p:animClr clrSpc="rgb">
                                      <p:cBhvr>
                                        <p:cTn id="15" dur="2000" fill="hold"/>
                                        <p:tgtEl>
                                          <p:spTgt spid="6166"/>
                                        </p:tgtEl>
                                        <p:attrNameLst>
                                          <p:attrName>stroke.color</p:attrName>
                                        </p:attrNameLst>
                                      </p:cBhvr>
                                      <p:to>
                                        <a:schemeClr val="accent2"/>
                                      </p:to>
                                    </p:animClr>
                                    <p:set>
                                      <p:cBhvr>
                                        <p:cTn id="16" dur="2000" fill="hold"/>
                                        <p:tgtEl>
                                          <p:spTgt spid="6166"/>
                                        </p:tgtEl>
                                        <p:attrNameLst>
                                          <p:attrName>stroke.on</p:attrName>
                                        </p:attrNameLst>
                                      </p:cBhvr>
                                      <p:to>
                                        <p:strVal val="true"/>
                                      </p:to>
                                    </p:set>
                                  </p:childTnLst>
                                </p:cTn>
                              </p:par>
                              <p:par>
                                <p:cTn id="17" presetID="7" presetClass="emph" presetSubtype="2" fill="hold" nodeType="withEffect">
                                  <p:stCondLst>
                                    <p:cond delay="0"/>
                                  </p:stCondLst>
                                  <p:childTnLst>
                                    <p:animClr clrSpc="rgb">
                                      <p:cBhvr>
                                        <p:cTn id="18" dur="2000" fill="hold"/>
                                        <p:tgtEl>
                                          <p:spTgt spid="6170"/>
                                        </p:tgtEl>
                                        <p:attrNameLst>
                                          <p:attrName>stroke.color</p:attrName>
                                        </p:attrNameLst>
                                      </p:cBhvr>
                                      <p:to>
                                        <a:schemeClr val="accent2"/>
                                      </p:to>
                                    </p:animClr>
                                    <p:set>
                                      <p:cBhvr>
                                        <p:cTn id="19" dur="2000" fill="hold"/>
                                        <p:tgtEl>
                                          <p:spTgt spid="6170"/>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304800" y="449263"/>
            <a:ext cx="8515350" cy="3877985"/>
          </a:xfrm>
          <a:prstGeom prst="rect">
            <a:avLst/>
          </a:prstGeom>
          <a:noFill/>
          <a:ln w="9525">
            <a:noFill/>
            <a:miter lim="800000"/>
            <a:headEnd/>
            <a:tailEnd/>
          </a:ln>
        </p:spPr>
        <p:txBody>
          <a:bodyPr>
            <a:spAutoFit/>
          </a:bodyPr>
          <a:lstStyle/>
          <a:p>
            <a:r>
              <a:rPr lang="en-US" sz="2400" b="1" dirty="0">
                <a:latin typeface="Comic Sans MS" pitchFamily="66" charset="0"/>
              </a:rPr>
              <a:t>SUSTAINABLE DEVELOPMENT</a:t>
            </a:r>
            <a:r>
              <a:rPr lang="en-US" sz="2000" b="1" dirty="0">
                <a:latin typeface="Comic Sans MS" pitchFamily="66" charset="0"/>
              </a:rPr>
              <a:t> </a:t>
            </a:r>
            <a:endParaRPr lang="en-US" b="1" dirty="0">
              <a:latin typeface="Comic Sans MS" pitchFamily="66" charset="0"/>
            </a:endParaRPr>
          </a:p>
          <a:p>
            <a:pPr>
              <a:buFontTx/>
              <a:buChar char="•"/>
            </a:pPr>
            <a:endParaRPr lang="en-US" b="1" dirty="0">
              <a:latin typeface="Comic Sans MS" pitchFamily="66" charset="0"/>
            </a:endParaRPr>
          </a:p>
          <a:p>
            <a:pPr algn="just"/>
            <a:r>
              <a:rPr lang="en-US" sz="2400" dirty="0">
                <a:latin typeface="Comic Sans MS" pitchFamily="66" charset="0"/>
              </a:rPr>
              <a:t>Sustainable Development (SD</a:t>
            </a:r>
            <a:r>
              <a:rPr lang="en-US" sz="2400" b="1" dirty="0">
                <a:latin typeface="Comic Sans MS" pitchFamily="66" charset="0"/>
              </a:rPr>
              <a:t>) </a:t>
            </a:r>
            <a:r>
              <a:rPr lang="en-US" sz="2400" dirty="0">
                <a:latin typeface="Comic Sans MS" pitchFamily="66" charset="0"/>
              </a:rPr>
              <a:t>implies economic growth together with the protection of environmental quality, each reinforcing the other. Sustainable Development, thus, is maintaining a balance between the human needs to improve lifestyles and feeling of well-being on one hand, and preserving natural resources and ecosystems, on which we and future generations depend.</a:t>
            </a:r>
          </a:p>
          <a:p>
            <a:r>
              <a:rPr lang="en-US" b="1" dirty="0" smtClean="0">
                <a:latin typeface="Comic Sans MS" pitchFamily="66" charset="0"/>
              </a:rPr>
              <a:t>                            </a:t>
            </a:r>
            <a:endParaRPr lang="en-US" b="1" dirty="0">
              <a:latin typeface="Comic Sans MS" pitchFamily="66" charset="0"/>
            </a:endParaRPr>
          </a:p>
          <a:p>
            <a:endParaRPr lang="en-US" b="1" dirty="0">
              <a:latin typeface="Comic Sans MS" pitchFamily="66" charset="0"/>
            </a:endParaRPr>
          </a:p>
        </p:txBody>
      </p:sp>
      <p:sp>
        <p:nvSpPr>
          <p:cNvPr id="3" name="Slide Number Placeholder 2"/>
          <p:cNvSpPr>
            <a:spLocks noGrp="1"/>
          </p:cNvSpPr>
          <p:nvPr>
            <p:ph type="sldNum" sz="quarter" idx="12"/>
          </p:nvPr>
        </p:nvSpPr>
        <p:spPr/>
        <p:txBody>
          <a:bodyPr/>
          <a:lstStyle/>
          <a:p>
            <a:fld id="{A53F5D5C-D35A-4688-8645-CDE03EFBAA9A}" type="slidenum">
              <a:rPr lang="en-US" smtClean="0"/>
              <a:pPr/>
              <a:t>11</a:t>
            </a:fld>
            <a:endParaRPr lang="en-US"/>
          </a:p>
        </p:txBody>
      </p:sp>
      <p:sp>
        <p:nvSpPr>
          <p:cNvPr id="4" name="Rectangle 3"/>
          <p:cNvSpPr/>
          <p:nvPr/>
        </p:nvSpPr>
        <p:spPr>
          <a:xfrm>
            <a:off x="683568" y="4149080"/>
            <a:ext cx="7704856" cy="1938992"/>
          </a:xfrm>
          <a:prstGeom prst="rect">
            <a:avLst/>
          </a:prstGeom>
          <a:solidFill>
            <a:schemeClr val="accent6">
              <a:lumMod val="60000"/>
              <a:lumOff val="40000"/>
            </a:schemeClr>
          </a:solidFill>
        </p:spPr>
        <p:txBody>
          <a:bodyPr wrap="square">
            <a:spAutoFit/>
          </a:bodyPr>
          <a:lstStyle/>
          <a:p>
            <a:pPr algn="just" rtl="1">
              <a:buFontTx/>
              <a:buChar char="•"/>
            </a:pPr>
            <a:r>
              <a:rPr lang="ar-IQ" sz="2400" dirty="0" smtClean="0">
                <a:solidFill>
                  <a:srgbClr val="002060"/>
                </a:solidFill>
                <a:latin typeface="Comic Sans MS" pitchFamily="66" charset="0"/>
              </a:rPr>
              <a:t>التنمية المستدامة تتضمن النمو الاقتصادي مع حماية نوعية البيئة, كل يحصن الاخر . ولذلك فان التنمية المستدامة تحافظ على التوازن بين احتياجات الانسان لتحسين انماط الحياة والشعور بالسعادة من جانب, وحفظ الموارد الطبيعية والانظمة البيئية التي نعول عليها نحن والاجيال القادمة من جانب اخر.    </a:t>
            </a:r>
            <a:endParaRPr lang="en-US" sz="2400" dirty="0">
              <a:solidFill>
                <a:srgbClr val="00206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517525" y="685800"/>
            <a:ext cx="8626475" cy="4832092"/>
          </a:xfrm>
          <a:prstGeom prst="rect">
            <a:avLst/>
          </a:prstGeom>
          <a:noFill/>
          <a:ln w="9525">
            <a:noFill/>
            <a:miter lim="800000"/>
            <a:headEnd/>
            <a:tailEnd/>
          </a:ln>
        </p:spPr>
        <p:txBody>
          <a:bodyPr>
            <a:spAutoFit/>
          </a:bodyPr>
          <a:lstStyle/>
          <a:p>
            <a:pPr algn="ctr"/>
            <a:r>
              <a:rPr lang="en-US" sz="2000" b="1" dirty="0">
                <a:latin typeface="Comic Sans MS" pitchFamily="66" charset="0"/>
              </a:rPr>
              <a:t>MAIN FEATURES OF SUSTAINABLE DEVELOPMENT</a:t>
            </a:r>
          </a:p>
          <a:p>
            <a:endParaRPr lang="en-US" sz="2000" dirty="0">
              <a:latin typeface="Comic Sans MS" pitchFamily="66" charset="0"/>
            </a:endParaRPr>
          </a:p>
          <a:p>
            <a:pPr algn="ctr"/>
            <a:r>
              <a:rPr lang="ar-IQ" sz="2400" b="1" dirty="0" smtClean="0">
                <a:solidFill>
                  <a:srgbClr val="FF0000"/>
                </a:solidFill>
                <a:latin typeface="Comic Sans MS" pitchFamily="66" charset="0"/>
              </a:rPr>
              <a:t>السمات الرئيسية للتنميةالمستدامة</a:t>
            </a:r>
          </a:p>
          <a:p>
            <a:pPr algn="ctr"/>
            <a:endParaRPr lang="en-US" sz="2400" b="1" dirty="0">
              <a:solidFill>
                <a:srgbClr val="FF0000"/>
              </a:solidFill>
              <a:latin typeface="Comic Sans MS" pitchFamily="66" charset="0"/>
            </a:endParaRPr>
          </a:p>
          <a:p>
            <a:r>
              <a:rPr lang="en-US" sz="2000" dirty="0">
                <a:latin typeface="Comic Sans MS" pitchFamily="66" charset="0"/>
              </a:rPr>
              <a:t>A desirable human condition </a:t>
            </a:r>
            <a:r>
              <a:rPr lang="en-US" sz="2000" dirty="0" smtClean="0">
                <a:latin typeface="Comic Sans MS" pitchFamily="66" charset="0"/>
              </a:rPr>
              <a:t>:</a:t>
            </a:r>
            <a:r>
              <a:rPr lang="ar-IQ" sz="2000" dirty="0" smtClean="0">
                <a:latin typeface="Comic Sans MS" pitchFamily="66" charset="0"/>
              </a:rPr>
              <a:t> حالة انسانية مرغوبة                            </a:t>
            </a:r>
          </a:p>
          <a:p>
            <a:r>
              <a:rPr lang="en-US" sz="2000" dirty="0" smtClean="0">
                <a:latin typeface="Comic Sans MS" pitchFamily="66" charset="0"/>
              </a:rPr>
              <a:t> </a:t>
            </a:r>
            <a:r>
              <a:rPr lang="en-US" sz="2000" dirty="0">
                <a:latin typeface="Comic Sans MS" pitchFamily="66" charset="0"/>
              </a:rPr>
              <a:t>a society that people want to sustain because it meets  their </a:t>
            </a:r>
            <a:r>
              <a:rPr lang="en-US" sz="2000" dirty="0" smtClean="0">
                <a:latin typeface="Comic Sans MS" pitchFamily="66" charset="0"/>
              </a:rPr>
              <a:t>needs.</a:t>
            </a:r>
            <a:endParaRPr lang="en-US" sz="2000" dirty="0">
              <a:latin typeface="Comic Sans MS" pitchFamily="66" charset="0"/>
            </a:endParaRPr>
          </a:p>
          <a:p>
            <a:endParaRPr lang="en-US" sz="2000" dirty="0">
              <a:latin typeface="Comic Sans MS" pitchFamily="66" charset="0"/>
            </a:endParaRPr>
          </a:p>
          <a:p>
            <a:r>
              <a:rPr lang="en-US" sz="2000" dirty="0">
                <a:solidFill>
                  <a:srgbClr val="7030A0"/>
                </a:solidFill>
                <a:latin typeface="Comic Sans MS" pitchFamily="66" charset="0"/>
              </a:rPr>
              <a:t>A enduring ecosystem </a:t>
            </a:r>
            <a:r>
              <a:rPr lang="en-US" sz="2000" dirty="0" smtClean="0">
                <a:solidFill>
                  <a:srgbClr val="7030A0"/>
                </a:solidFill>
                <a:latin typeface="Comic Sans MS" pitchFamily="66" charset="0"/>
              </a:rPr>
              <a:t>condition:</a:t>
            </a:r>
            <a:r>
              <a:rPr lang="ar-IQ" sz="2000" dirty="0" smtClean="0">
                <a:solidFill>
                  <a:srgbClr val="7030A0"/>
                </a:solidFill>
                <a:latin typeface="Comic Sans MS" pitchFamily="66" charset="0"/>
              </a:rPr>
              <a:t>حالة دائمية للبيئة الاحيائية                </a:t>
            </a:r>
          </a:p>
          <a:p>
            <a:r>
              <a:rPr lang="en-US" sz="2000" dirty="0" smtClean="0">
                <a:solidFill>
                  <a:srgbClr val="7030A0"/>
                </a:solidFill>
                <a:latin typeface="Comic Sans MS" pitchFamily="66" charset="0"/>
              </a:rPr>
              <a:t> </a:t>
            </a:r>
            <a:r>
              <a:rPr lang="en-US" sz="2000" dirty="0">
                <a:solidFill>
                  <a:srgbClr val="7030A0"/>
                </a:solidFill>
                <a:latin typeface="Comic Sans MS" pitchFamily="66" charset="0"/>
              </a:rPr>
              <a:t>an ecosystem that maintains its capacity to support human life and others.</a:t>
            </a:r>
          </a:p>
          <a:p>
            <a:endParaRPr lang="en-US" sz="2000" dirty="0">
              <a:latin typeface="Comic Sans MS" pitchFamily="66" charset="0"/>
            </a:endParaRPr>
          </a:p>
          <a:p>
            <a:r>
              <a:rPr lang="en-US" sz="2000" dirty="0">
                <a:solidFill>
                  <a:srgbClr val="002060"/>
                </a:solidFill>
                <a:latin typeface="Comic Sans MS" pitchFamily="66" charset="0"/>
              </a:rPr>
              <a:t>A balance between present and future </a:t>
            </a:r>
            <a:r>
              <a:rPr lang="en-US" sz="2000" dirty="0" smtClean="0">
                <a:solidFill>
                  <a:srgbClr val="002060"/>
                </a:solidFill>
                <a:latin typeface="Comic Sans MS" pitchFamily="66" charset="0"/>
              </a:rPr>
              <a:t>generations</a:t>
            </a:r>
            <a:endParaRPr lang="ar-IQ" sz="2000" dirty="0" smtClean="0">
              <a:solidFill>
                <a:srgbClr val="002060"/>
              </a:solidFill>
              <a:latin typeface="Comic Sans MS" pitchFamily="66" charset="0"/>
            </a:endParaRPr>
          </a:p>
          <a:p>
            <a:pPr algn="r"/>
            <a:r>
              <a:rPr lang="ar-IQ" sz="2000" dirty="0" smtClean="0">
                <a:solidFill>
                  <a:srgbClr val="002060"/>
                </a:solidFill>
                <a:latin typeface="Comic Sans MS" pitchFamily="66" charset="0"/>
              </a:rPr>
              <a:t>التوازن بين الجيل الحالي والاجيال القادمة</a:t>
            </a:r>
          </a:p>
          <a:p>
            <a:endParaRPr lang="ar-IQ" sz="2000" dirty="0" smtClean="0">
              <a:solidFill>
                <a:srgbClr val="002060"/>
              </a:solidFill>
              <a:latin typeface="Comic Sans MS" pitchFamily="66" charset="0"/>
            </a:endParaRPr>
          </a:p>
          <a:p>
            <a:r>
              <a:rPr lang="en-US" sz="2000" dirty="0" smtClean="0">
                <a:solidFill>
                  <a:srgbClr val="002060"/>
                </a:solidFill>
                <a:latin typeface="Comic Sans MS" pitchFamily="66" charset="0"/>
              </a:rPr>
              <a:t> </a:t>
            </a:r>
            <a:r>
              <a:rPr lang="en-US" sz="2000" dirty="0">
                <a:solidFill>
                  <a:srgbClr val="002060"/>
                </a:solidFill>
                <a:latin typeface="Comic Sans MS" pitchFamily="66" charset="0"/>
              </a:rPr>
              <a:t>and within the present generation. </a:t>
            </a:r>
          </a:p>
        </p:txBody>
      </p:sp>
      <p:sp>
        <p:nvSpPr>
          <p:cNvPr id="3" name="Slide Number Placeholder 2"/>
          <p:cNvSpPr>
            <a:spLocks noGrp="1"/>
          </p:cNvSpPr>
          <p:nvPr>
            <p:ph type="sldNum" sz="quarter" idx="12"/>
          </p:nvPr>
        </p:nvSpPr>
        <p:spPr/>
        <p:txBody>
          <a:bodyPr/>
          <a:lstStyle/>
          <a:p>
            <a:fld id="{A53F5D5C-D35A-4688-8645-CDE03EFBAA9A}"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xEl>
                                              <p:pRg st="4" end="4"/>
                                            </p:txEl>
                                          </p:spTgt>
                                        </p:tgtEl>
                                        <p:attrNameLst>
                                          <p:attrName>style.visibility</p:attrName>
                                        </p:attrNameLst>
                                      </p:cBhvr>
                                      <p:to>
                                        <p:strVal val="visible"/>
                                      </p:to>
                                    </p:set>
                                    <p:anim calcmode="lin" valueType="num">
                                      <p:cBhvr additive="base">
                                        <p:cTn id="7" dur="500" fill="hold"/>
                                        <p:tgtEl>
                                          <p:spTgt spid="819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4">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94">
                                            <p:txEl>
                                              <p:pRg st="5" end="5"/>
                                            </p:txEl>
                                          </p:spTgt>
                                        </p:tgtEl>
                                        <p:attrNameLst>
                                          <p:attrName>style.visibility</p:attrName>
                                        </p:attrNameLst>
                                      </p:cBhvr>
                                      <p:to>
                                        <p:strVal val="visible"/>
                                      </p:to>
                                    </p:set>
                                    <p:anim calcmode="lin" valueType="num">
                                      <p:cBhvr additive="base">
                                        <p:cTn id="11" dur="500" fill="hold"/>
                                        <p:tgtEl>
                                          <p:spTgt spid="8194">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9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194">
                                            <p:txEl>
                                              <p:pRg st="7" end="7"/>
                                            </p:txEl>
                                          </p:spTgt>
                                        </p:tgtEl>
                                        <p:attrNameLst>
                                          <p:attrName>style.visibility</p:attrName>
                                        </p:attrNameLst>
                                      </p:cBhvr>
                                      <p:to>
                                        <p:strVal val="visible"/>
                                      </p:to>
                                    </p:set>
                                    <p:anim calcmode="lin" valueType="num">
                                      <p:cBhvr additive="base">
                                        <p:cTn id="17" dur="500" fill="hold"/>
                                        <p:tgtEl>
                                          <p:spTgt spid="8194">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194">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194">
                                            <p:txEl>
                                              <p:pRg st="8" end="8"/>
                                            </p:txEl>
                                          </p:spTgt>
                                        </p:tgtEl>
                                        <p:attrNameLst>
                                          <p:attrName>style.visibility</p:attrName>
                                        </p:attrNameLst>
                                      </p:cBhvr>
                                      <p:to>
                                        <p:strVal val="visible"/>
                                      </p:to>
                                    </p:set>
                                    <p:anim calcmode="lin" valueType="num">
                                      <p:cBhvr additive="base">
                                        <p:cTn id="21" dur="500" fill="hold"/>
                                        <p:tgtEl>
                                          <p:spTgt spid="8194">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19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194">
                                            <p:txEl>
                                              <p:pRg st="10" end="10"/>
                                            </p:txEl>
                                          </p:spTgt>
                                        </p:tgtEl>
                                        <p:attrNameLst>
                                          <p:attrName>style.visibility</p:attrName>
                                        </p:attrNameLst>
                                      </p:cBhvr>
                                      <p:to>
                                        <p:strVal val="visible"/>
                                      </p:to>
                                    </p:set>
                                    <p:anim calcmode="lin" valueType="num">
                                      <p:cBhvr additive="base">
                                        <p:cTn id="27" dur="500" fill="hold"/>
                                        <p:tgtEl>
                                          <p:spTgt spid="8194">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194">
                                            <p:txEl>
                                              <p:pRg st="10" end="1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194">
                                            <p:txEl>
                                              <p:pRg st="11" end="11"/>
                                            </p:txEl>
                                          </p:spTgt>
                                        </p:tgtEl>
                                        <p:attrNameLst>
                                          <p:attrName>style.visibility</p:attrName>
                                        </p:attrNameLst>
                                      </p:cBhvr>
                                      <p:to>
                                        <p:strVal val="visible"/>
                                      </p:to>
                                    </p:set>
                                    <p:anim calcmode="lin" valueType="num">
                                      <p:cBhvr additive="base">
                                        <p:cTn id="31" dur="500" fill="hold"/>
                                        <p:tgtEl>
                                          <p:spTgt spid="8194">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4">
                                            <p:txEl>
                                              <p:pRg st="11" end="1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194">
                                            <p:txEl>
                                              <p:pRg st="13" end="13"/>
                                            </p:txEl>
                                          </p:spTgt>
                                        </p:tgtEl>
                                        <p:attrNameLst>
                                          <p:attrName>style.visibility</p:attrName>
                                        </p:attrNameLst>
                                      </p:cBhvr>
                                      <p:to>
                                        <p:strVal val="visible"/>
                                      </p:to>
                                    </p:set>
                                    <p:anim calcmode="lin" valueType="num">
                                      <p:cBhvr additive="base">
                                        <p:cTn id="35" dur="500" fill="hold"/>
                                        <p:tgtEl>
                                          <p:spTgt spid="8194">
                                            <p:txEl>
                                              <p:pRg st="13" end="1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194">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09600" y="1066800"/>
            <a:ext cx="8001000" cy="519113"/>
          </a:xfrm>
          <a:prstGeom prst="rect">
            <a:avLst/>
          </a:prstGeom>
          <a:noFill/>
          <a:ln w="9525">
            <a:noFill/>
            <a:miter lim="800000"/>
            <a:headEnd/>
            <a:tailEnd/>
          </a:ln>
        </p:spPr>
        <p:txBody>
          <a:bodyPr>
            <a:spAutoFit/>
          </a:bodyPr>
          <a:lstStyle/>
          <a:p>
            <a:pPr eaLnBrk="0" hangingPunct="0">
              <a:lnSpc>
                <a:spcPct val="100000"/>
              </a:lnSpc>
              <a:spcBef>
                <a:spcPct val="50000"/>
              </a:spcBef>
              <a:buClrTx/>
              <a:buFontTx/>
              <a:buNone/>
            </a:pPr>
            <a:r>
              <a:rPr lang="en-GB" sz="2800" b="1">
                <a:solidFill>
                  <a:srgbClr val="000076"/>
                </a:solidFill>
                <a:latin typeface="Verdana" pitchFamily="34" charset="0"/>
              </a:rPr>
              <a:t>What is Quality?</a:t>
            </a:r>
          </a:p>
        </p:txBody>
      </p:sp>
      <p:sp>
        <p:nvSpPr>
          <p:cNvPr id="7171" name="Rectangle 23"/>
          <p:cNvSpPr>
            <a:spLocks noGrp="1" noChangeArrowheads="1"/>
          </p:cNvSpPr>
          <p:nvPr>
            <p:ph type="body" idx="1"/>
          </p:nvPr>
        </p:nvSpPr>
        <p:spPr>
          <a:xfrm>
            <a:off x="467544" y="1628801"/>
            <a:ext cx="8229600" cy="3600400"/>
          </a:xfrm>
          <a:solidFill>
            <a:schemeClr val="accent6">
              <a:lumMod val="75000"/>
            </a:schemeClr>
          </a:solidFill>
        </p:spPr>
        <p:txBody>
          <a:bodyPr>
            <a:noAutofit/>
          </a:bodyPr>
          <a:lstStyle/>
          <a:p>
            <a:pPr eaLnBrk="1" hangingPunct="1">
              <a:lnSpc>
                <a:spcPct val="80000"/>
              </a:lnSpc>
            </a:pPr>
            <a:r>
              <a:rPr lang="en-US" sz="2000" b="1" dirty="0" smtClean="0">
                <a:solidFill>
                  <a:srgbClr val="FFFF00"/>
                </a:solidFill>
              </a:rPr>
              <a:t>Feigenbaum (1951) and Abbott (1955) defined quality as ‘value’, </a:t>
            </a:r>
          </a:p>
          <a:p>
            <a:pPr eaLnBrk="1" hangingPunct="1">
              <a:lnSpc>
                <a:spcPct val="80000"/>
              </a:lnSpc>
            </a:pPr>
            <a:endParaRPr lang="en-US" sz="2000" b="1" dirty="0" smtClean="0">
              <a:solidFill>
                <a:srgbClr val="FFFF00"/>
              </a:solidFill>
            </a:endParaRPr>
          </a:p>
          <a:p>
            <a:pPr eaLnBrk="1" hangingPunct="1">
              <a:lnSpc>
                <a:spcPct val="80000"/>
              </a:lnSpc>
            </a:pPr>
            <a:r>
              <a:rPr lang="en-US" sz="2000" b="1" dirty="0" smtClean="0">
                <a:solidFill>
                  <a:srgbClr val="FFFF00"/>
                </a:solidFill>
              </a:rPr>
              <a:t>Levitt (1972) as ‘conformance to specifications’, </a:t>
            </a:r>
          </a:p>
          <a:p>
            <a:pPr eaLnBrk="1" hangingPunct="1">
              <a:lnSpc>
                <a:spcPct val="80000"/>
              </a:lnSpc>
            </a:pPr>
            <a:endParaRPr lang="en-US" sz="2000" b="1" dirty="0" smtClean="0">
              <a:solidFill>
                <a:srgbClr val="FFFF00"/>
              </a:solidFill>
            </a:endParaRPr>
          </a:p>
          <a:p>
            <a:pPr eaLnBrk="1" hangingPunct="1">
              <a:lnSpc>
                <a:spcPct val="80000"/>
              </a:lnSpc>
            </a:pPr>
            <a:r>
              <a:rPr lang="en-US" sz="2000" b="1" dirty="0" smtClean="0">
                <a:solidFill>
                  <a:srgbClr val="FFFF00"/>
                </a:solidFill>
              </a:rPr>
              <a:t>Juran </a:t>
            </a:r>
            <a:r>
              <a:rPr lang="en-US" sz="2000" b="1" i="1" dirty="0" smtClean="0">
                <a:solidFill>
                  <a:srgbClr val="FFFF00"/>
                </a:solidFill>
              </a:rPr>
              <a:t>et al</a:t>
            </a:r>
            <a:r>
              <a:rPr lang="en-US" sz="2000" b="1" dirty="0" smtClean="0">
                <a:solidFill>
                  <a:srgbClr val="FFFF00"/>
                </a:solidFill>
              </a:rPr>
              <a:t>. (1974) as ‘fitness for use’, </a:t>
            </a:r>
          </a:p>
          <a:p>
            <a:pPr eaLnBrk="1" hangingPunct="1">
              <a:lnSpc>
                <a:spcPct val="80000"/>
              </a:lnSpc>
            </a:pPr>
            <a:endParaRPr lang="en-US" sz="2000" b="1" dirty="0" smtClean="0">
              <a:solidFill>
                <a:srgbClr val="FFFF00"/>
              </a:solidFill>
            </a:endParaRPr>
          </a:p>
          <a:p>
            <a:pPr eaLnBrk="1" hangingPunct="1">
              <a:lnSpc>
                <a:spcPct val="80000"/>
              </a:lnSpc>
            </a:pPr>
            <a:r>
              <a:rPr lang="en-US" sz="2000" b="1" dirty="0" smtClean="0">
                <a:solidFill>
                  <a:srgbClr val="FFFF00"/>
                </a:solidFill>
              </a:rPr>
              <a:t>Crosby (1979) as ‘conformance to requirements’, </a:t>
            </a:r>
          </a:p>
          <a:p>
            <a:pPr eaLnBrk="1" hangingPunct="1">
              <a:lnSpc>
                <a:spcPct val="80000"/>
              </a:lnSpc>
              <a:buNone/>
            </a:pPr>
            <a:endParaRPr lang="en-US" sz="2000" b="1" dirty="0" smtClean="0">
              <a:solidFill>
                <a:srgbClr val="FFFF00"/>
              </a:solidFill>
            </a:endParaRPr>
          </a:p>
          <a:p>
            <a:pPr eaLnBrk="1" hangingPunct="1">
              <a:lnSpc>
                <a:spcPct val="80000"/>
              </a:lnSpc>
            </a:pPr>
            <a:r>
              <a:rPr lang="en-US" sz="2000" b="1" dirty="0" smtClean="0">
                <a:solidFill>
                  <a:srgbClr val="FFFF00"/>
                </a:solidFill>
              </a:rPr>
              <a:t>Reeves and Bednar, (1994) as ‘the extent to which a product or service meets and/or exceeds a customer’s expectations’ which reflects a shift in focus to customer satisfaction.</a:t>
            </a:r>
          </a:p>
        </p:txBody>
      </p:sp>
      <p:sp>
        <p:nvSpPr>
          <p:cNvPr id="4" name="Slide Number Placeholder 3"/>
          <p:cNvSpPr>
            <a:spLocks noGrp="1"/>
          </p:cNvSpPr>
          <p:nvPr>
            <p:ph type="sldNum" sz="quarter" idx="12"/>
          </p:nvPr>
        </p:nvSpPr>
        <p:spPr/>
        <p:txBody>
          <a:bodyPr/>
          <a:lstStyle/>
          <a:p>
            <a:fld id="{A53F5D5C-D35A-4688-8645-CDE03EFBAA9A}" type="slidenum">
              <a:rPr lang="en-US" smtClean="0"/>
              <a:pPr/>
              <a:t>13</a:t>
            </a:fld>
            <a:endParaRPr lang="en-US"/>
          </a:p>
        </p:txBody>
      </p:sp>
      <p:sp>
        <p:nvSpPr>
          <p:cNvPr id="5" name="Rectangle 4"/>
          <p:cNvSpPr/>
          <p:nvPr/>
        </p:nvSpPr>
        <p:spPr>
          <a:xfrm>
            <a:off x="1187624" y="5589240"/>
            <a:ext cx="7272808" cy="369332"/>
          </a:xfrm>
          <a:prstGeom prst="rect">
            <a:avLst/>
          </a:prstGeom>
          <a:solidFill>
            <a:schemeClr val="accent6">
              <a:lumMod val="50000"/>
            </a:schemeClr>
          </a:solidFill>
        </p:spPr>
        <p:txBody>
          <a:bodyPr wrap="square">
            <a:spAutoFit/>
          </a:bodyPr>
          <a:lstStyle/>
          <a:p>
            <a:pPr algn="r" rtl="1"/>
            <a:r>
              <a:rPr lang="ar-IQ" dirty="0" smtClean="0">
                <a:solidFill>
                  <a:srgbClr val="FFC000"/>
                </a:solidFill>
              </a:rPr>
              <a:t>رضا المستفيد من مدى ما يلبيه المنتج او الخدمة( و/ او يفوق ) من توقعاته</a:t>
            </a:r>
            <a:endParaRPr lang="en-US" dirty="0">
              <a:solidFill>
                <a:srgbClr val="FFC000"/>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8"/>
          <p:cNvSpPr>
            <a:spLocks noGrp="1" noChangeArrowheads="1"/>
          </p:cNvSpPr>
          <p:nvPr>
            <p:ph type="title"/>
          </p:nvPr>
        </p:nvSpPr>
        <p:spPr/>
        <p:txBody>
          <a:bodyPr/>
          <a:lstStyle/>
          <a:p>
            <a:pPr algn="ctr" eaLnBrk="1" hangingPunct="1"/>
            <a:r>
              <a:rPr lang="en-US" smtClean="0">
                <a:solidFill>
                  <a:srgbClr val="3333FF"/>
                </a:solidFill>
              </a:rPr>
              <a:t>QUALITY</a:t>
            </a:r>
            <a:r>
              <a:rPr lang="ar-IQ" b="1" smtClean="0">
                <a:solidFill>
                  <a:srgbClr val="3333FF"/>
                </a:solidFill>
              </a:rPr>
              <a:t>الجـــودة </a:t>
            </a:r>
            <a:r>
              <a:rPr lang="en-US" smtClean="0">
                <a:solidFill>
                  <a:srgbClr val="3333FF"/>
                </a:solidFill>
              </a:rPr>
              <a:t> </a:t>
            </a:r>
          </a:p>
        </p:txBody>
      </p:sp>
      <p:graphicFrame>
        <p:nvGraphicFramePr>
          <p:cNvPr id="2051" name="Object 4"/>
          <p:cNvGraphicFramePr>
            <a:graphicFrameLocks noChangeAspect="1"/>
          </p:cNvGraphicFramePr>
          <p:nvPr>
            <p:ph sz="half" idx="1"/>
          </p:nvPr>
        </p:nvGraphicFramePr>
        <p:xfrm>
          <a:off x="533400" y="1371600"/>
          <a:ext cx="2425700" cy="3463925"/>
        </p:xfrm>
        <a:graphic>
          <a:graphicData uri="http://schemas.openxmlformats.org/presentationml/2006/ole">
            <p:oleObj spid="_x0000_s1027" name="Clip" r:id="rId3" imgW="2425680" imgH="3463920" progId="">
              <p:embed/>
            </p:oleObj>
          </a:graphicData>
        </a:graphic>
      </p:graphicFrame>
      <p:graphicFrame>
        <p:nvGraphicFramePr>
          <p:cNvPr id="2050" name="Object 7"/>
          <p:cNvGraphicFramePr>
            <a:graphicFrameLocks noChangeAspect="1"/>
          </p:cNvGraphicFramePr>
          <p:nvPr>
            <p:ph sz="half" idx="2"/>
          </p:nvPr>
        </p:nvGraphicFramePr>
        <p:xfrm>
          <a:off x="304800" y="4509120"/>
          <a:ext cx="3324225" cy="2016223"/>
        </p:xfrm>
        <a:graphic>
          <a:graphicData uri="http://schemas.openxmlformats.org/presentationml/2006/ole">
            <p:oleObj spid="_x0000_s1026" name="Clip" r:id="rId4" imgW="3497040" imgH="2095200" progId="">
              <p:embed/>
            </p:oleObj>
          </a:graphicData>
        </a:graphic>
      </p:graphicFrame>
      <p:sp>
        <p:nvSpPr>
          <p:cNvPr id="2053" name="Text Box 10"/>
          <p:cNvSpPr txBox="1">
            <a:spLocks noChangeArrowheads="1"/>
          </p:cNvSpPr>
          <p:nvPr/>
        </p:nvSpPr>
        <p:spPr bwMode="auto">
          <a:xfrm>
            <a:off x="1066800" y="1828800"/>
            <a:ext cx="1295400" cy="579438"/>
          </a:xfrm>
          <a:prstGeom prst="rect">
            <a:avLst/>
          </a:prstGeom>
          <a:noFill/>
          <a:ln w="9525">
            <a:noFill/>
            <a:miter lim="800000"/>
            <a:headEnd/>
            <a:tailEnd/>
          </a:ln>
        </p:spPr>
        <p:txBody>
          <a:bodyPr>
            <a:spAutoFit/>
          </a:bodyPr>
          <a:lstStyle/>
          <a:p>
            <a:pPr algn="ctr">
              <a:spcBef>
                <a:spcPct val="50000"/>
              </a:spcBef>
            </a:pPr>
            <a:r>
              <a:rPr lang="ar-IQ" sz="3200">
                <a:solidFill>
                  <a:srgbClr val="66FF33"/>
                </a:solidFill>
              </a:rPr>
              <a:t>الجودة</a:t>
            </a:r>
            <a:endParaRPr lang="en-US" sz="3200">
              <a:solidFill>
                <a:srgbClr val="66FF33"/>
              </a:solidFill>
            </a:endParaRPr>
          </a:p>
        </p:txBody>
      </p:sp>
      <p:sp>
        <p:nvSpPr>
          <p:cNvPr id="2054" name="Rectangle 13"/>
          <p:cNvSpPr>
            <a:spLocks noChangeArrowheads="1"/>
          </p:cNvSpPr>
          <p:nvPr/>
        </p:nvSpPr>
        <p:spPr bwMode="auto">
          <a:xfrm>
            <a:off x="3563888" y="2924944"/>
            <a:ext cx="5040560" cy="1200329"/>
          </a:xfrm>
          <a:prstGeom prst="rect">
            <a:avLst/>
          </a:prstGeom>
          <a:solidFill>
            <a:schemeClr val="accent6">
              <a:lumMod val="75000"/>
            </a:schemeClr>
          </a:solidFill>
          <a:ln w="9525">
            <a:noFill/>
            <a:miter lim="800000"/>
            <a:headEnd/>
            <a:tailEnd/>
          </a:ln>
        </p:spPr>
        <p:txBody>
          <a:bodyPr wrap="square">
            <a:spAutoFit/>
          </a:bodyPr>
          <a:lstStyle/>
          <a:p>
            <a:pPr algn="r">
              <a:spcBef>
                <a:spcPct val="20000"/>
              </a:spcBef>
            </a:pPr>
            <a:r>
              <a:rPr lang="ar-SA" sz="2400" b="1" dirty="0">
                <a:solidFill>
                  <a:srgbClr val="DF05B5"/>
                </a:solidFill>
              </a:rPr>
              <a:t>هي </a:t>
            </a:r>
            <a:r>
              <a:rPr lang="ar-SA" sz="2400" b="1" dirty="0" smtClean="0">
                <a:solidFill>
                  <a:srgbClr val="DF05B5"/>
                </a:solidFill>
              </a:rPr>
              <a:t>درجة</a:t>
            </a:r>
            <a:r>
              <a:rPr lang="ar-IQ" sz="2400" b="1" dirty="0" smtClean="0">
                <a:solidFill>
                  <a:srgbClr val="DF05B5"/>
                </a:solidFill>
              </a:rPr>
              <a:t> ملائمة استعمال المنتج او الخدمة للامر الذي صنعت من اجله</a:t>
            </a:r>
            <a:r>
              <a:rPr lang="en-US" sz="2400" b="1" dirty="0" smtClean="0">
                <a:solidFill>
                  <a:srgbClr val="DF05B5"/>
                </a:solidFill>
              </a:rPr>
              <a:t> </a:t>
            </a:r>
            <a:endParaRPr lang="ar-SA" sz="2400" b="1" dirty="0">
              <a:solidFill>
                <a:srgbClr val="FF0000"/>
              </a:solidFill>
            </a:endParaRPr>
          </a:p>
        </p:txBody>
      </p:sp>
      <p:sp>
        <p:nvSpPr>
          <p:cNvPr id="7" name="Slide Number Placeholder 6"/>
          <p:cNvSpPr>
            <a:spLocks noGrp="1"/>
          </p:cNvSpPr>
          <p:nvPr>
            <p:ph type="sldNum" sz="quarter" idx="12"/>
          </p:nvPr>
        </p:nvSpPr>
        <p:spPr/>
        <p:txBody>
          <a:bodyPr/>
          <a:lstStyle/>
          <a:p>
            <a:fld id="{A53F5D5C-D35A-4688-8645-CDE03EFBAA9A}" type="slidenum">
              <a:rPr lang="en-US" smtClean="0"/>
              <a:pPr/>
              <a:t>14</a:t>
            </a:fld>
            <a:endParaRPr 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fill="hold" nodeType="withEffect">
                                  <p:stCondLst>
                                    <p:cond delay="0"/>
                                  </p:stCondLst>
                                  <p:iterate type="lt">
                                    <p:tmPct val="10000"/>
                                  </p:iterate>
                                  <p:childTnLst>
                                    <p:set>
                                      <p:cBhvr override="childStyle">
                                        <p:cTn id="6" dur="500" autoRev="1" fill="hold"/>
                                        <p:tgtEl>
                                          <p:spTgt spid="2054">
                                            <p:txEl>
                                              <p:pRg st="0" end="0"/>
                                            </p:txEl>
                                          </p:spTgt>
                                        </p:tgtEl>
                                        <p:attrNameLst>
                                          <p:attrName>style.color</p:attrName>
                                        </p:attrNameLst>
                                      </p:cBhvr>
                                      <p:to>
                                        <p:clrVal>
                                          <a:schemeClr val="hlink"/>
                                        </p:clrVal>
                                      </p:to>
                                    </p:set>
                                    <p:set>
                                      <p:cBhvr>
                                        <p:cTn id="7" dur="500" autoRev="1" fill="hold"/>
                                        <p:tgtEl>
                                          <p:spTgt spid="2054">
                                            <p:txEl>
                                              <p:pRg st="0" end="0"/>
                                            </p:txEl>
                                          </p:spTgt>
                                        </p:tgtEl>
                                        <p:attrNameLst>
                                          <p:attrName>fillcolor</p:attrName>
                                        </p:attrNameLst>
                                      </p:cBhvr>
                                      <p:to>
                                        <p:clrVal>
                                          <a:schemeClr val="hlink"/>
                                        </p:clrVal>
                                      </p:to>
                                    </p:set>
                                    <p:set>
                                      <p:cBhvr>
                                        <p:cTn id="8" dur="500" autoRev="1" fill="hold"/>
                                        <p:tgtEl>
                                          <p:spTgt spid="205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0200" name="AutoShape 24"/>
          <p:cNvSpPr>
            <a:spLocks noGrp="1" noChangeArrowheads="1"/>
          </p:cNvSpPr>
          <p:nvPr>
            <p:ph type="title" idx="4294967295"/>
          </p:nvPr>
        </p:nvSpPr>
        <p:spPr>
          <a:xfrm>
            <a:off x="2123728" y="188640"/>
            <a:ext cx="3810000" cy="754062"/>
          </a:xfrm>
          <a:prstGeom prst="roundRect">
            <a:avLst>
              <a:gd name="adj" fmla="val 16667"/>
            </a:avLst>
          </a:prstGeom>
          <a:solidFill>
            <a:schemeClr val="accent5">
              <a:lumMod val="20000"/>
              <a:lumOff val="80000"/>
            </a:schemeClr>
          </a:solidFill>
          <a:ln>
            <a:solidFill>
              <a:srgbClr val="333300"/>
            </a:solidFill>
            <a:round/>
          </a:ln>
        </p:spPr>
        <p:txBody>
          <a:bodyPr anchor="b">
            <a:normAutofit/>
          </a:bodyPr>
          <a:lstStyle/>
          <a:p>
            <a:pPr algn="ctr" eaLnBrk="1" hangingPunct="1">
              <a:defRPr/>
            </a:pPr>
            <a:r>
              <a:rPr lang="ar-SA" dirty="0" smtClean="0">
                <a:solidFill>
                  <a:srgbClr val="000000"/>
                </a:solidFill>
                <a:cs typeface="Monotype Koufi" pitchFamily="2" charset="-78"/>
              </a:rPr>
              <a:t> </a:t>
            </a:r>
            <a:r>
              <a:rPr lang="ar-SA" b="1" dirty="0" smtClean="0">
                <a:solidFill>
                  <a:srgbClr val="C00000"/>
                </a:solidFill>
                <a:latin typeface="Arial Unicode MS" pitchFamily="34" charset="-128"/>
                <a:ea typeface="Arial Unicode MS" pitchFamily="34" charset="-128"/>
                <a:cs typeface="Arial Unicode MS" pitchFamily="34" charset="-128"/>
              </a:rPr>
              <a:t>مفهوم  الجودة</a:t>
            </a:r>
          </a:p>
        </p:txBody>
      </p:sp>
      <p:sp>
        <p:nvSpPr>
          <p:cNvPr id="57346" name="Slide Number Placeholder 5"/>
          <p:cNvSpPr txBox="1">
            <a:spLocks noGrp="1"/>
          </p:cNvSpPr>
          <p:nvPr/>
        </p:nvSpPr>
        <p:spPr bwMode="auto">
          <a:xfrm>
            <a:off x="8129588" y="5734050"/>
            <a:ext cx="609600" cy="520700"/>
          </a:xfrm>
          <a:prstGeom prst="rect">
            <a:avLst/>
          </a:prstGeom>
          <a:noFill/>
          <a:ln>
            <a:miter lim="800000"/>
            <a:headEnd/>
            <a:tailEnd/>
          </a:ln>
        </p:spPr>
        <p:txBody>
          <a:bodyPr anchor="ctr"/>
          <a:lstStyle/>
          <a:p>
            <a:pPr algn="ctr" rtl="1">
              <a:defRPr/>
            </a:pPr>
            <a:fld id="{6834F046-D67F-46C1-A097-8AE6AFF59596}" type="slidenum">
              <a:rPr lang="ar-SA" sz="1400" b="1">
                <a:solidFill>
                  <a:srgbClr val="FFFFFF"/>
                </a:solidFill>
                <a:latin typeface="+mn-lt"/>
                <a:cs typeface="+mn-cs"/>
              </a:rPr>
              <a:pPr algn="ctr" rtl="1">
                <a:defRPr/>
              </a:pPr>
              <a:t>15</a:t>
            </a:fld>
            <a:endParaRPr lang="en-US" sz="1400" b="1">
              <a:solidFill>
                <a:srgbClr val="FFFFFF"/>
              </a:solidFill>
              <a:latin typeface="+mn-lt"/>
              <a:cs typeface="Times New Roman" pitchFamily="18" charset="0"/>
            </a:endParaRPr>
          </a:p>
        </p:txBody>
      </p:sp>
      <p:sp>
        <p:nvSpPr>
          <p:cNvPr id="2610179" name="AutoShape 3"/>
          <p:cNvSpPr>
            <a:spLocks noChangeArrowheads="1"/>
          </p:cNvSpPr>
          <p:nvPr/>
        </p:nvSpPr>
        <p:spPr bwMode="auto">
          <a:xfrm>
            <a:off x="4572000" y="4653136"/>
            <a:ext cx="3276600" cy="1930400"/>
          </a:xfrm>
          <a:prstGeom prst="octagon">
            <a:avLst>
              <a:gd name="adj" fmla="val 29287"/>
            </a:avLst>
          </a:prstGeom>
          <a:solidFill>
            <a:srgbClr val="66FF33"/>
          </a:solidFill>
          <a:ln w="38100" cap="sq">
            <a:solidFill>
              <a:schemeClr val="tx1"/>
            </a:solidFill>
            <a:miter lim="800000"/>
            <a:headEnd type="none" w="sm" len="sm"/>
            <a:tailEnd type="none" w="sm" len="sm"/>
          </a:ln>
          <a:effectLst>
            <a:prstShdw prst="shdw17" dist="17961" dir="2700000">
              <a:srgbClr val="000000"/>
            </a:prstShdw>
          </a:effectLst>
        </p:spPr>
        <p:txBody>
          <a:bodyPr wrap="none" anchor="ctr"/>
          <a:lstStyle/>
          <a:p>
            <a:pPr algn="r" rtl="1" fontAlgn="auto">
              <a:spcBef>
                <a:spcPts val="0"/>
              </a:spcBef>
              <a:spcAft>
                <a:spcPts val="0"/>
              </a:spcAft>
              <a:defRPr/>
            </a:pPr>
            <a:endParaRPr lang="ar-SA">
              <a:latin typeface="+mn-lt"/>
              <a:cs typeface="+mn-cs"/>
            </a:endParaRPr>
          </a:p>
        </p:txBody>
      </p:sp>
      <p:sp>
        <p:nvSpPr>
          <p:cNvPr id="2610180" name="AutoShape 4"/>
          <p:cNvSpPr>
            <a:spLocks noChangeArrowheads="1"/>
          </p:cNvSpPr>
          <p:nvPr/>
        </p:nvSpPr>
        <p:spPr bwMode="auto">
          <a:xfrm>
            <a:off x="152400" y="4572000"/>
            <a:ext cx="3098800" cy="1930400"/>
          </a:xfrm>
          <a:prstGeom prst="octagon">
            <a:avLst>
              <a:gd name="adj" fmla="val 29287"/>
            </a:avLst>
          </a:prstGeom>
          <a:solidFill>
            <a:schemeClr val="hlink"/>
          </a:solidFill>
          <a:ln w="38100" cap="sq">
            <a:solidFill>
              <a:schemeClr val="tx1"/>
            </a:solidFill>
            <a:miter lim="800000"/>
            <a:headEnd type="none" w="sm" len="sm"/>
            <a:tailEnd type="none" w="sm" len="sm"/>
          </a:ln>
          <a:effectLst>
            <a:prstShdw prst="shdw17" dist="17961" dir="2700000">
              <a:schemeClr val="tx1">
                <a:gamma/>
                <a:shade val="60000"/>
                <a:invGamma/>
              </a:schemeClr>
            </a:prstShdw>
          </a:effectLst>
        </p:spPr>
        <p:txBody>
          <a:bodyPr wrap="none" anchor="ctr"/>
          <a:lstStyle/>
          <a:p>
            <a:pPr algn="r" rtl="1" fontAlgn="auto">
              <a:spcBef>
                <a:spcPts val="0"/>
              </a:spcBef>
              <a:spcAft>
                <a:spcPts val="0"/>
              </a:spcAft>
              <a:defRPr/>
            </a:pPr>
            <a:endParaRPr lang="ar-SA">
              <a:latin typeface="+mn-lt"/>
              <a:cs typeface="+mn-cs"/>
            </a:endParaRPr>
          </a:p>
        </p:txBody>
      </p:sp>
      <p:sp>
        <p:nvSpPr>
          <p:cNvPr id="2610181" name="AutoShape 5"/>
          <p:cNvSpPr>
            <a:spLocks noChangeArrowheads="1"/>
          </p:cNvSpPr>
          <p:nvPr/>
        </p:nvSpPr>
        <p:spPr bwMode="auto">
          <a:xfrm>
            <a:off x="5029200" y="1447800"/>
            <a:ext cx="2895600" cy="2128838"/>
          </a:xfrm>
          <a:prstGeom prst="octagon">
            <a:avLst>
              <a:gd name="adj" fmla="val 29287"/>
            </a:avLst>
          </a:prstGeom>
          <a:solidFill>
            <a:srgbClr val="FFFF00"/>
          </a:solidFill>
          <a:ln w="38100" cap="sq">
            <a:solidFill>
              <a:schemeClr val="tx1"/>
            </a:solidFill>
            <a:miter lim="800000"/>
            <a:headEnd type="none" w="sm" len="sm"/>
            <a:tailEnd type="none" w="sm" len="sm"/>
          </a:ln>
          <a:effectLst>
            <a:prstShdw prst="shdw17" dist="17961" dir="2700000">
              <a:srgbClr val="000000"/>
            </a:prstShdw>
          </a:effectLst>
        </p:spPr>
        <p:txBody>
          <a:bodyPr wrap="none" anchor="ctr"/>
          <a:lstStyle/>
          <a:p>
            <a:pPr algn="r" rtl="1" fontAlgn="auto">
              <a:spcBef>
                <a:spcPts val="0"/>
              </a:spcBef>
              <a:spcAft>
                <a:spcPts val="0"/>
              </a:spcAft>
              <a:defRPr/>
            </a:pPr>
            <a:endParaRPr lang="en-US" altLang="en-US" sz="2400">
              <a:latin typeface="+mn-lt"/>
              <a:cs typeface="Times New Roman" pitchFamily="18" charset="0"/>
            </a:endParaRPr>
          </a:p>
        </p:txBody>
      </p:sp>
      <p:sp>
        <p:nvSpPr>
          <p:cNvPr id="2610182" name="AutoShape 6"/>
          <p:cNvSpPr>
            <a:spLocks noChangeArrowheads="1"/>
          </p:cNvSpPr>
          <p:nvPr/>
        </p:nvSpPr>
        <p:spPr bwMode="auto">
          <a:xfrm>
            <a:off x="228600" y="1371600"/>
            <a:ext cx="3022600" cy="1716088"/>
          </a:xfrm>
          <a:prstGeom prst="octagon">
            <a:avLst>
              <a:gd name="adj" fmla="val 29287"/>
            </a:avLst>
          </a:prstGeom>
          <a:solidFill>
            <a:srgbClr val="008000"/>
          </a:solidFill>
          <a:ln w="38100" cap="sq">
            <a:solidFill>
              <a:schemeClr val="tx1"/>
            </a:solidFill>
            <a:miter lim="800000"/>
            <a:headEnd type="none" w="sm" len="sm"/>
            <a:tailEnd type="none" w="sm" len="sm"/>
          </a:ln>
          <a:effectLst>
            <a:prstShdw prst="shdw17" dist="17961" dir="2700000">
              <a:schemeClr val="tx1">
                <a:gamma/>
                <a:shade val="60000"/>
                <a:invGamma/>
              </a:schemeClr>
            </a:prstShdw>
          </a:effectLst>
        </p:spPr>
        <p:txBody>
          <a:bodyPr wrap="none" anchor="ctr"/>
          <a:lstStyle/>
          <a:p>
            <a:pPr algn="r" rtl="1" fontAlgn="auto">
              <a:spcBef>
                <a:spcPts val="0"/>
              </a:spcBef>
              <a:spcAft>
                <a:spcPts val="0"/>
              </a:spcAft>
              <a:defRPr/>
            </a:pPr>
            <a:r>
              <a:rPr lang="ar-SA">
                <a:latin typeface="+mn-lt"/>
                <a:cs typeface="+mn-cs"/>
              </a:rPr>
              <a:t>                 </a:t>
            </a:r>
            <a:endParaRPr lang="en-US">
              <a:latin typeface="+mn-lt"/>
              <a:cs typeface="+mn-cs"/>
            </a:endParaRPr>
          </a:p>
        </p:txBody>
      </p:sp>
      <p:sp>
        <p:nvSpPr>
          <p:cNvPr id="2610183" name="AutoShape 7"/>
          <p:cNvSpPr>
            <a:spLocks noChangeArrowheads="1"/>
          </p:cNvSpPr>
          <p:nvPr/>
        </p:nvSpPr>
        <p:spPr bwMode="auto">
          <a:xfrm>
            <a:off x="2438400" y="3048000"/>
            <a:ext cx="2971800" cy="1676400"/>
          </a:xfrm>
          <a:prstGeom prst="octagon">
            <a:avLst>
              <a:gd name="adj" fmla="val 36412"/>
            </a:avLst>
          </a:prstGeom>
          <a:solidFill>
            <a:srgbClr val="66CCFF"/>
          </a:solidFill>
          <a:ln w="38100" cap="sq">
            <a:solidFill>
              <a:srgbClr val="66CCFF"/>
            </a:solidFill>
            <a:miter lim="800000"/>
            <a:headEnd type="none" w="sm" len="sm"/>
            <a:tailEnd type="none" w="sm" len="sm"/>
          </a:ln>
          <a:effectLst>
            <a:prstShdw prst="shdw17" dist="17961" dir="2700000">
              <a:srgbClr val="000000"/>
            </a:prstShdw>
          </a:effectLst>
        </p:spPr>
        <p:txBody>
          <a:bodyPr wrap="none" anchor="ctr"/>
          <a:lstStyle/>
          <a:p>
            <a:pPr algn="r" rtl="1" fontAlgn="auto">
              <a:spcBef>
                <a:spcPts val="0"/>
              </a:spcBef>
              <a:spcAft>
                <a:spcPts val="0"/>
              </a:spcAft>
              <a:defRPr/>
            </a:pPr>
            <a:endParaRPr lang="ar-SA">
              <a:latin typeface="+mn-lt"/>
              <a:cs typeface="+mn-cs"/>
            </a:endParaRPr>
          </a:p>
        </p:txBody>
      </p:sp>
      <p:sp>
        <p:nvSpPr>
          <p:cNvPr id="8201" name="Rectangle 8"/>
          <p:cNvSpPr>
            <a:spLocks noChangeArrowheads="1"/>
          </p:cNvSpPr>
          <p:nvPr/>
        </p:nvSpPr>
        <p:spPr bwMode="auto">
          <a:xfrm>
            <a:off x="5029200" y="2057400"/>
            <a:ext cx="2895600" cy="1569660"/>
          </a:xfrm>
          <a:prstGeom prst="rect">
            <a:avLst/>
          </a:prstGeom>
          <a:noFill/>
          <a:ln w="12700" cap="sq">
            <a:noFill/>
            <a:miter lim="800000"/>
            <a:headEnd type="none" w="sm" len="sm"/>
            <a:tailEnd type="none" w="sm" len="sm"/>
          </a:ln>
        </p:spPr>
        <p:txBody>
          <a:bodyPr>
            <a:spAutoFit/>
          </a:bodyPr>
          <a:lstStyle/>
          <a:p>
            <a:pPr algn="ctr" rtl="1"/>
            <a:r>
              <a:rPr lang="ar-SA" sz="2400" dirty="0">
                <a:solidFill>
                  <a:srgbClr val="FF0000"/>
                </a:solidFill>
                <a:latin typeface="Century Schoolbook" pitchFamily="18" charset="0"/>
                <a:cs typeface="Times New Roman" pitchFamily="18" charset="0"/>
              </a:rPr>
              <a:t>الجودة هي الالتزام  والإيفاء</a:t>
            </a:r>
          </a:p>
          <a:p>
            <a:pPr algn="ctr" rtl="1"/>
            <a:r>
              <a:rPr lang="ar-SA" sz="2400" dirty="0">
                <a:solidFill>
                  <a:srgbClr val="FF0000"/>
                </a:solidFill>
                <a:latin typeface="Century Schoolbook" pitchFamily="18" charset="0"/>
                <a:cs typeface="Times New Roman" pitchFamily="18" charset="0"/>
              </a:rPr>
              <a:t> بمتطلبات وتوقعات المستفيدين</a:t>
            </a:r>
          </a:p>
          <a:p>
            <a:pPr algn="ctr" rtl="1"/>
            <a:r>
              <a:rPr lang="ar-SA" sz="2400" dirty="0">
                <a:solidFill>
                  <a:srgbClr val="FF0000"/>
                </a:solidFill>
                <a:latin typeface="Century Schoolbook" pitchFamily="18" charset="0"/>
                <a:cs typeface="Times New Roman" pitchFamily="18" charset="0"/>
              </a:rPr>
              <a:t>  بصفة دائمة</a:t>
            </a:r>
          </a:p>
        </p:txBody>
      </p:sp>
      <p:sp>
        <p:nvSpPr>
          <p:cNvPr id="8202" name="Rectangle 9"/>
          <p:cNvSpPr>
            <a:spLocks noChangeArrowheads="1"/>
          </p:cNvSpPr>
          <p:nvPr/>
        </p:nvSpPr>
        <p:spPr bwMode="auto">
          <a:xfrm>
            <a:off x="2743200" y="3657600"/>
            <a:ext cx="2327275" cy="984885"/>
          </a:xfrm>
          <a:prstGeom prst="rect">
            <a:avLst/>
          </a:prstGeom>
          <a:noFill/>
          <a:ln w="12700" cap="sq">
            <a:noFill/>
            <a:miter lim="800000"/>
            <a:headEnd type="none" w="sm" len="sm"/>
            <a:tailEnd type="none" w="sm" len="sm"/>
          </a:ln>
        </p:spPr>
        <p:txBody>
          <a:bodyPr>
            <a:spAutoFit/>
          </a:bodyPr>
          <a:lstStyle/>
          <a:p>
            <a:pPr algn="r" rtl="1"/>
            <a:r>
              <a:rPr lang="ar-SA" sz="2900" dirty="0">
                <a:solidFill>
                  <a:srgbClr val="7030A0"/>
                </a:solidFill>
                <a:latin typeface="Century Schoolbook" pitchFamily="18" charset="0"/>
                <a:cs typeface="Times New Roman" pitchFamily="18" charset="0"/>
              </a:rPr>
              <a:t>تقاس الجودة بمدى</a:t>
            </a:r>
          </a:p>
          <a:p>
            <a:pPr algn="r" rtl="1"/>
            <a:r>
              <a:rPr lang="ar-SA" sz="2900" dirty="0">
                <a:solidFill>
                  <a:srgbClr val="7030A0"/>
                </a:solidFill>
                <a:latin typeface="Century Schoolbook" pitchFamily="18" charset="0"/>
                <a:cs typeface="Times New Roman" pitchFamily="18" charset="0"/>
              </a:rPr>
              <a:t> رضا المستفيدين </a:t>
            </a:r>
            <a:endParaRPr lang="en-US" sz="2900" dirty="0">
              <a:solidFill>
                <a:srgbClr val="7030A0"/>
              </a:solidFill>
              <a:latin typeface="Century Schoolbook" pitchFamily="18" charset="0"/>
              <a:cs typeface="Times New Roman" pitchFamily="18" charset="0"/>
            </a:endParaRPr>
          </a:p>
        </p:txBody>
      </p:sp>
      <p:sp>
        <p:nvSpPr>
          <p:cNvPr id="8203" name="Rectangle 10"/>
          <p:cNvSpPr>
            <a:spLocks noChangeArrowheads="1"/>
          </p:cNvSpPr>
          <p:nvPr/>
        </p:nvSpPr>
        <p:spPr bwMode="auto">
          <a:xfrm>
            <a:off x="0" y="1828800"/>
            <a:ext cx="3454400" cy="1187450"/>
          </a:xfrm>
          <a:prstGeom prst="rect">
            <a:avLst/>
          </a:prstGeom>
          <a:noFill/>
          <a:ln w="12700" cap="sq">
            <a:noFill/>
            <a:miter lim="800000"/>
            <a:headEnd type="none" w="sm" len="sm"/>
            <a:tailEnd type="none" w="sm" len="sm"/>
          </a:ln>
        </p:spPr>
        <p:txBody>
          <a:bodyPr>
            <a:spAutoFit/>
          </a:bodyPr>
          <a:lstStyle/>
          <a:p>
            <a:pPr algn="ctr" rtl="1"/>
            <a:r>
              <a:rPr lang="ar-SA" sz="2400">
                <a:solidFill>
                  <a:schemeClr val="bg1"/>
                </a:solidFill>
                <a:latin typeface="Century Schoolbook" pitchFamily="18" charset="0"/>
                <a:cs typeface="Times New Roman" pitchFamily="18" charset="0"/>
              </a:rPr>
              <a:t>الهدف هو تحقيق أو تجاوز توقعات المستفيدين في جميع  الأوقات</a:t>
            </a:r>
            <a:endParaRPr lang="en-US" sz="2400">
              <a:solidFill>
                <a:schemeClr val="bg1"/>
              </a:solidFill>
              <a:latin typeface="Century Schoolbook" pitchFamily="18" charset="0"/>
              <a:cs typeface="Times New Roman" pitchFamily="18" charset="0"/>
            </a:endParaRPr>
          </a:p>
        </p:txBody>
      </p:sp>
      <p:sp>
        <p:nvSpPr>
          <p:cNvPr id="8204" name="Rectangle 11"/>
          <p:cNvSpPr>
            <a:spLocks noChangeArrowheads="1"/>
          </p:cNvSpPr>
          <p:nvPr/>
        </p:nvSpPr>
        <p:spPr bwMode="auto">
          <a:xfrm>
            <a:off x="4572000" y="5105400"/>
            <a:ext cx="3200400" cy="1015663"/>
          </a:xfrm>
          <a:prstGeom prst="rect">
            <a:avLst/>
          </a:prstGeom>
          <a:noFill/>
          <a:ln w="12700" cap="sq">
            <a:noFill/>
            <a:miter lim="800000"/>
            <a:headEnd type="none" w="sm" len="sm"/>
            <a:tailEnd type="none" w="sm" len="sm"/>
          </a:ln>
        </p:spPr>
        <p:txBody>
          <a:bodyPr>
            <a:spAutoFit/>
          </a:bodyPr>
          <a:lstStyle/>
          <a:p>
            <a:pPr algn="ctr" rtl="1"/>
            <a:r>
              <a:rPr lang="ar-SA" sz="2000" dirty="0">
                <a:solidFill>
                  <a:srgbClr val="000000"/>
                </a:solidFill>
                <a:latin typeface="Tahoma" pitchFamily="34" charset="0"/>
                <a:cs typeface="Tahoma" pitchFamily="34" charset="0"/>
              </a:rPr>
              <a:t>تتحقق الجودة من خلال الوقاية </a:t>
            </a:r>
          </a:p>
          <a:p>
            <a:pPr algn="ctr" rtl="1"/>
            <a:r>
              <a:rPr lang="ar-SA" sz="2000" dirty="0">
                <a:solidFill>
                  <a:srgbClr val="000000"/>
                </a:solidFill>
                <a:latin typeface="Tahoma" pitchFamily="34" charset="0"/>
                <a:cs typeface="Tahoma" pitchFamily="34" charset="0"/>
              </a:rPr>
              <a:t>ومنع حدوث العيوب و الأخطاء</a:t>
            </a:r>
            <a:endParaRPr lang="en-US" sz="2000" dirty="0">
              <a:solidFill>
                <a:srgbClr val="000000"/>
              </a:solidFill>
              <a:latin typeface="Tahoma" pitchFamily="34" charset="0"/>
              <a:cs typeface="Tahoma" pitchFamily="34" charset="0"/>
            </a:endParaRPr>
          </a:p>
        </p:txBody>
      </p:sp>
      <p:sp>
        <p:nvSpPr>
          <p:cNvPr id="2610188" name="Rectangle 12"/>
          <p:cNvSpPr>
            <a:spLocks noChangeArrowheads="1"/>
          </p:cNvSpPr>
          <p:nvPr/>
        </p:nvSpPr>
        <p:spPr bwMode="auto">
          <a:xfrm>
            <a:off x="0" y="5029200"/>
            <a:ext cx="3255963" cy="1015663"/>
          </a:xfrm>
          <a:prstGeom prst="rect">
            <a:avLst/>
          </a:prstGeom>
          <a:noFill/>
          <a:ln w="12700" cap="sq">
            <a:noFill/>
            <a:miter lim="800000"/>
            <a:headEnd type="none" w="sm" len="sm"/>
            <a:tailEnd type="none" w="sm" len="sm"/>
          </a:ln>
          <a:effectLst/>
        </p:spPr>
        <p:txBody>
          <a:bodyPr>
            <a:spAutoFit/>
          </a:bodyPr>
          <a:lstStyle/>
          <a:p>
            <a:pPr algn="ctr" rtl="1" fontAlgn="auto">
              <a:spcBef>
                <a:spcPts val="0"/>
              </a:spcBef>
              <a:spcAft>
                <a:spcPts val="0"/>
              </a:spcAft>
              <a:defRPr/>
            </a:pPr>
            <a:r>
              <a:rPr lang="ar-SA" sz="2000" dirty="0">
                <a:solidFill>
                  <a:srgbClr val="000000"/>
                </a:solidFill>
                <a:latin typeface="+mn-lt"/>
                <a:cs typeface="+mn-cs"/>
              </a:rPr>
              <a:t>تطبيق الجودة يتم من خلال التزام ومشاركة القيادة</a:t>
            </a:r>
          </a:p>
          <a:p>
            <a:pPr algn="ctr" rtl="1" fontAlgn="auto">
              <a:spcBef>
                <a:spcPts val="0"/>
              </a:spcBef>
              <a:spcAft>
                <a:spcPts val="0"/>
              </a:spcAft>
              <a:defRPr/>
            </a:pPr>
            <a:r>
              <a:rPr lang="ar-SA" sz="2000" dirty="0">
                <a:solidFill>
                  <a:srgbClr val="000000"/>
                </a:solidFill>
                <a:latin typeface="+mn-lt"/>
                <a:cs typeface="+mn-cs"/>
              </a:rPr>
              <a:t> العليا  بصفة مستمرة</a:t>
            </a:r>
            <a:r>
              <a:rPr lang="ar-SA" sz="1600" dirty="0">
                <a:solidFill>
                  <a:srgbClr val="000000"/>
                </a:solidFill>
                <a:effectLst>
                  <a:outerShdw blurRad="38100" dist="38100" dir="2700000" algn="tl">
                    <a:srgbClr val="FFFFFF"/>
                  </a:outerShdw>
                </a:effectLst>
                <a:latin typeface="+mn-lt"/>
                <a:cs typeface="Arial" pitchFamily="34" charset="0"/>
              </a:rPr>
              <a:t>     </a:t>
            </a:r>
            <a:endParaRPr lang="en-US" sz="1600" dirty="0">
              <a:solidFill>
                <a:srgbClr val="000000"/>
              </a:solidFill>
              <a:effectLst>
                <a:outerShdw blurRad="38100" dist="38100" dir="2700000" algn="tl">
                  <a:srgbClr val="FFFFFF"/>
                </a:outerShdw>
              </a:effectLst>
              <a:latin typeface="+mn-lt"/>
              <a:cs typeface="Arial" pitchFamily="34" charset="0"/>
            </a:endParaRPr>
          </a:p>
        </p:txBody>
      </p:sp>
      <p:sp>
        <p:nvSpPr>
          <p:cNvPr id="8206" name="Oval 13"/>
          <p:cNvSpPr>
            <a:spLocks noChangeArrowheads="1"/>
          </p:cNvSpPr>
          <p:nvPr/>
        </p:nvSpPr>
        <p:spPr bwMode="auto">
          <a:xfrm>
            <a:off x="1522413" y="1455738"/>
            <a:ext cx="534987" cy="481012"/>
          </a:xfrm>
          <a:prstGeom prst="ellipse">
            <a:avLst/>
          </a:prstGeom>
          <a:gradFill rotWithShape="0">
            <a:gsLst>
              <a:gs pos="0">
                <a:srgbClr val="761800"/>
              </a:gs>
              <a:gs pos="50000">
                <a:srgbClr val="FF3300"/>
              </a:gs>
              <a:gs pos="100000">
                <a:srgbClr val="761800"/>
              </a:gs>
            </a:gsLst>
            <a:lin ang="5400000" scaled="1"/>
          </a:gradFill>
          <a:ln w="12700" cap="sq">
            <a:noFill/>
            <a:round/>
            <a:headEnd type="none" w="sm" len="sm"/>
            <a:tailEnd type="none" w="sm" len="sm"/>
          </a:ln>
        </p:spPr>
        <p:txBody>
          <a:bodyPr>
            <a:spAutoFit/>
          </a:bodyPr>
          <a:lstStyle/>
          <a:p>
            <a:pPr algn="r" rtl="1"/>
            <a:endParaRPr lang="ar-SA">
              <a:latin typeface="Century Schoolbook" pitchFamily="18" charset="0"/>
              <a:cs typeface="Times New Roman" pitchFamily="18" charset="0"/>
            </a:endParaRPr>
          </a:p>
        </p:txBody>
      </p:sp>
      <p:sp>
        <p:nvSpPr>
          <p:cNvPr id="8207" name="Text Box 14"/>
          <p:cNvSpPr txBox="1">
            <a:spLocks noChangeArrowheads="1"/>
          </p:cNvSpPr>
          <p:nvPr/>
        </p:nvSpPr>
        <p:spPr bwMode="auto">
          <a:xfrm>
            <a:off x="1447800" y="1295400"/>
            <a:ext cx="558800" cy="1311275"/>
          </a:xfrm>
          <a:prstGeom prst="rect">
            <a:avLst/>
          </a:prstGeom>
          <a:noFill/>
          <a:ln w="12700" cap="sq">
            <a:noFill/>
            <a:miter lim="800000"/>
            <a:headEnd type="none" w="sm" len="sm"/>
            <a:tailEnd type="none" w="sm" len="sm"/>
          </a:ln>
        </p:spPr>
        <p:txBody>
          <a:bodyPr>
            <a:spAutoFit/>
          </a:bodyPr>
          <a:lstStyle/>
          <a:p>
            <a:pPr algn="r" rtl="1"/>
            <a:r>
              <a:rPr lang="en-US" altLang="en-US" sz="4000">
                <a:solidFill>
                  <a:srgbClr val="FFFFFF"/>
                </a:solidFill>
                <a:latin typeface="Century Schoolbook" pitchFamily="18" charset="0"/>
                <a:cs typeface="Times New Roman" pitchFamily="18" charset="0"/>
              </a:rPr>
              <a:t>2   </a:t>
            </a:r>
          </a:p>
        </p:txBody>
      </p:sp>
      <p:sp>
        <p:nvSpPr>
          <p:cNvPr id="8208" name="Oval 15"/>
          <p:cNvSpPr>
            <a:spLocks noChangeArrowheads="1"/>
          </p:cNvSpPr>
          <p:nvPr/>
        </p:nvSpPr>
        <p:spPr bwMode="auto">
          <a:xfrm>
            <a:off x="6475413" y="1531938"/>
            <a:ext cx="534987" cy="481012"/>
          </a:xfrm>
          <a:prstGeom prst="ellipse">
            <a:avLst/>
          </a:prstGeom>
          <a:gradFill rotWithShape="0">
            <a:gsLst>
              <a:gs pos="0">
                <a:srgbClr val="761800"/>
              </a:gs>
              <a:gs pos="50000">
                <a:srgbClr val="FF3300"/>
              </a:gs>
              <a:gs pos="100000">
                <a:srgbClr val="761800"/>
              </a:gs>
            </a:gsLst>
            <a:lin ang="5400000" scaled="1"/>
          </a:gradFill>
          <a:ln w="12700" cap="sq">
            <a:noFill/>
            <a:round/>
            <a:headEnd type="none" w="sm" len="sm"/>
            <a:tailEnd type="none" w="sm" len="sm"/>
          </a:ln>
        </p:spPr>
        <p:txBody>
          <a:bodyPr>
            <a:spAutoFit/>
          </a:bodyPr>
          <a:lstStyle/>
          <a:p>
            <a:pPr algn="r" rtl="1"/>
            <a:endParaRPr lang="ar-SA">
              <a:latin typeface="Century Schoolbook" pitchFamily="18" charset="0"/>
              <a:cs typeface="Times New Roman" pitchFamily="18" charset="0"/>
            </a:endParaRPr>
          </a:p>
        </p:txBody>
      </p:sp>
      <p:sp>
        <p:nvSpPr>
          <p:cNvPr id="8209" name="Text Box 16"/>
          <p:cNvSpPr txBox="1">
            <a:spLocks noChangeArrowheads="1"/>
          </p:cNvSpPr>
          <p:nvPr/>
        </p:nvSpPr>
        <p:spPr bwMode="auto">
          <a:xfrm>
            <a:off x="6530975" y="1371600"/>
            <a:ext cx="466725" cy="701675"/>
          </a:xfrm>
          <a:prstGeom prst="rect">
            <a:avLst/>
          </a:prstGeom>
          <a:noFill/>
          <a:ln w="12700" cap="sq">
            <a:noFill/>
            <a:miter lim="800000"/>
            <a:headEnd type="none" w="sm" len="sm"/>
            <a:tailEnd type="none" w="sm" len="sm"/>
          </a:ln>
        </p:spPr>
        <p:txBody>
          <a:bodyPr wrap="none">
            <a:spAutoFit/>
          </a:bodyPr>
          <a:lstStyle/>
          <a:p>
            <a:pPr algn="r" rtl="1"/>
            <a:r>
              <a:rPr lang="en-US" altLang="en-US" sz="4000">
                <a:solidFill>
                  <a:srgbClr val="FFFFFF"/>
                </a:solidFill>
                <a:latin typeface="Century Schoolbook" pitchFamily="18" charset="0"/>
                <a:cs typeface="Times New Roman" pitchFamily="18" charset="0"/>
              </a:rPr>
              <a:t>1</a:t>
            </a:r>
          </a:p>
        </p:txBody>
      </p:sp>
      <p:sp>
        <p:nvSpPr>
          <p:cNvPr id="8210" name="Oval 17"/>
          <p:cNvSpPr>
            <a:spLocks noChangeArrowheads="1"/>
          </p:cNvSpPr>
          <p:nvPr/>
        </p:nvSpPr>
        <p:spPr bwMode="auto">
          <a:xfrm>
            <a:off x="3808413" y="3132138"/>
            <a:ext cx="534987" cy="481012"/>
          </a:xfrm>
          <a:prstGeom prst="ellipse">
            <a:avLst/>
          </a:prstGeom>
          <a:gradFill rotWithShape="0">
            <a:gsLst>
              <a:gs pos="0">
                <a:srgbClr val="761800"/>
              </a:gs>
              <a:gs pos="50000">
                <a:srgbClr val="FF3300"/>
              </a:gs>
              <a:gs pos="100000">
                <a:srgbClr val="761800"/>
              </a:gs>
            </a:gsLst>
            <a:lin ang="5400000" scaled="1"/>
          </a:gradFill>
          <a:ln w="12700" cap="sq">
            <a:noFill/>
            <a:round/>
            <a:headEnd type="none" w="sm" len="sm"/>
            <a:tailEnd type="none" w="sm" len="sm"/>
          </a:ln>
        </p:spPr>
        <p:txBody>
          <a:bodyPr>
            <a:spAutoFit/>
          </a:bodyPr>
          <a:lstStyle/>
          <a:p>
            <a:pPr algn="r" rtl="1"/>
            <a:endParaRPr lang="ar-SA">
              <a:latin typeface="Century Schoolbook" pitchFamily="18" charset="0"/>
              <a:cs typeface="Times New Roman" pitchFamily="18" charset="0"/>
            </a:endParaRPr>
          </a:p>
        </p:txBody>
      </p:sp>
      <p:sp>
        <p:nvSpPr>
          <p:cNvPr id="8211" name="Text Box 18"/>
          <p:cNvSpPr txBox="1">
            <a:spLocks noChangeArrowheads="1"/>
          </p:cNvSpPr>
          <p:nvPr/>
        </p:nvSpPr>
        <p:spPr bwMode="auto">
          <a:xfrm>
            <a:off x="3863975" y="3048000"/>
            <a:ext cx="466725" cy="701675"/>
          </a:xfrm>
          <a:prstGeom prst="rect">
            <a:avLst/>
          </a:prstGeom>
          <a:noFill/>
          <a:ln w="12700" cap="sq">
            <a:noFill/>
            <a:miter lim="800000"/>
            <a:headEnd type="none" w="sm" len="sm"/>
            <a:tailEnd type="none" w="sm" len="sm"/>
          </a:ln>
        </p:spPr>
        <p:txBody>
          <a:bodyPr wrap="none">
            <a:spAutoFit/>
          </a:bodyPr>
          <a:lstStyle/>
          <a:p>
            <a:pPr algn="r" rtl="1"/>
            <a:r>
              <a:rPr lang="en-US" altLang="en-US" sz="4000">
                <a:solidFill>
                  <a:srgbClr val="FFFFFF"/>
                </a:solidFill>
                <a:latin typeface="Century Schoolbook" pitchFamily="18" charset="0"/>
                <a:cs typeface="Times New Roman" pitchFamily="18" charset="0"/>
              </a:rPr>
              <a:t>3</a:t>
            </a:r>
          </a:p>
        </p:txBody>
      </p:sp>
      <p:sp>
        <p:nvSpPr>
          <p:cNvPr id="8212" name="Oval 19"/>
          <p:cNvSpPr>
            <a:spLocks noChangeArrowheads="1"/>
          </p:cNvSpPr>
          <p:nvPr/>
        </p:nvSpPr>
        <p:spPr bwMode="auto">
          <a:xfrm>
            <a:off x="6096000" y="4648200"/>
            <a:ext cx="534988" cy="481013"/>
          </a:xfrm>
          <a:prstGeom prst="ellipse">
            <a:avLst/>
          </a:prstGeom>
          <a:gradFill rotWithShape="0">
            <a:gsLst>
              <a:gs pos="0">
                <a:srgbClr val="761800"/>
              </a:gs>
              <a:gs pos="50000">
                <a:srgbClr val="FF3300"/>
              </a:gs>
              <a:gs pos="100000">
                <a:srgbClr val="761800"/>
              </a:gs>
            </a:gsLst>
            <a:lin ang="5400000" scaled="1"/>
          </a:gradFill>
          <a:ln w="12700" cap="sq">
            <a:noFill/>
            <a:round/>
            <a:headEnd type="none" w="sm" len="sm"/>
            <a:tailEnd type="none" w="sm" len="sm"/>
          </a:ln>
        </p:spPr>
        <p:txBody>
          <a:bodyPr>
            <a:spAutoFit/>
          </a:bodyPr>
          <a:lstStyle/>
          <a:p>
            <a:pPr algn="r" rtl="1"/>
            <a:endParaRPr lang="ar-SA">
              <a:latin typeface="Century Schoolbook" pitchFamily="18" charset="0"/>
              <a:cs typeface="Times New Roman" pitchFamily="18" charset="0"/>
            </a:endParaRPr>
          </a:p>
        </p:txBody>
      </p:sp>
      <p:sp>
        <p:nvSpPr>
          <p:cNvPr id="8213" name="Text Box 20"/>
          <p:cNvSpPr txBox="1">
            <a:spLocks noChangeArrowheads="1"/>
          </p:cNvSpPr>
          <p:nvPr/>
        </p:nvSpPr>
        <p:spPr bwMode="auto">
          <a:xfrm>
            <a:off x="5791200" y="4572000"/>
            <a:ext cx="812800" cy="701675"/>
          </a:xfrm>
          <a:prstGeom prst="rect">
            <a:avLst/>
          </a:prstGeom>
          <a:noFill/>
          <a:ln w="12700" cap="sq">
            <a:noFill/>
            <a:miter lim="800000"/>
            <a:headEnd type="none" w="sm" len="sm"/>
            <a:tailEnd type="none" w="sm" len="sm"/>
          </a:ln>
        </p:spPr>
        <p:txBody>
          <a:bodyPr>
            <a:spAutoFit/>
          </a:bodyPr>
          <a:lstStyle/>
          <a:p>
            <a:pPr algn="r" rtl="1"/>
            <a:r>
              <a:rPr lang="en-US" altLang="en-US" sz="4000">
                <a:solidFill>
                  <a:srgbClr val="FFFFFF"/>
                </a:solidFill>
                <a:latin typeface="Century Schoolbook" pitchFamily="18" charset="0"/>
                <a:cs typeface="Times New Roman" pitchFamily="18" charset="0"/>
              </a:rPr>
              <a:t>4</a:t>
            </a:r>
          </a:p>
        </p:txBody>
      </p:sp>
      <p:sp>
        <p:nvSpPr>
          <p:cNvPr id="8214" name="Oval 21"/>
          <p:cNvSpPr>
            <a:spLocks noChangeArrowheads="1"/>
          </p:cNvSpPr>
          <p:nvPr/>
        </p:nvSpPr>
        <p:spPr bwMode="auto">
          <a:xfrm>
            <a:off x="1293813" y="4656138"/>
            <a:ext cx="534987" cy="481012"/>
          </a:xfrm>
          <a:prstGeom prst="ellipse">
            <a:avLst/>
          </a:prstGeom>
          <a:gradFill rotWithShape="0">
            <a:gsLst>
              <a:gs pos="0">
                <a:srgbClr val="761800"/>
              </a:gs>
              <a:gs pos="50000">
                <a:srgbClr val="FF3300"/>
              </a:gs>
              <a:gs pos="100000">
                <a:srgbClr val="761800"/>
              </a:gs>
            </a:gsLst>
            <a:lin ang="5400000" scaled="1"/>
          </a:gradFill>
          <a:ln w="12700" cap="sq">
            <a:noFill/>
            <a:round/>
            <a:headEnd type="none" w="sm" len="sm"/>
            <a:tailEnd type="none" w="sm" len="sm"/>
          </a:ln>
        </p:spPr>
        <p:txBody>
          <a:bodyPr>
            <a:spAutoFit/>
          </a:bodyPr>
          <a:lstStyle/>
          <a:p>
            <a:pPr algn="r" rtl="1"/>
            <a:endParaRPr lang="ar-SA">
              <a:latin typeface="Century Schoolbook" pitchFamily="18" charset="0"/>
              <a:cs typeface="Times New Roman" pitchFamily="18" charset="0"/>
            </a:endParaRPr>
          </a:p>
        </p:txBody>
      </p:sp>
      <p:sp>
        <p:nvSpPr>
          <p:cNvPr id="8215" name="Text Box 22"/>
          <p:cNvSpPr txBox="1">
            <a:spLocks noChangeArrowheads="1"/>
          </p:cNvSpPr>
          <p:nvPr/>
        </p:nvSpPr>
        <p:spPr bwMode="auto">
          <a:xfrm>
            <a:off x="1349375" y="4495800"/>
            <a:ext cx="466725" cy="701675"/>
          </a:xfrm>
          <a:prstGeom prst="rect">
            <a:avLst/>
          </a:prstGeom>
          <a:noFill/>
          <a:ln w="12700" cap="sq">
            <a:noFill/>
            <a:miter lim="800000"/>
            <a:headEnd type="none" w="sm" len="sm"/>
            <a:tailEnd type="none" w="sm" len="sm"/>
          </a:ln>
        </p:spPr>
        <p:txBody>
          <a:bodyPr wrap="none">
            <a:spAutoFit/>
          </a:bodyPr>
          <a:lstStyle/>
          <a:p>
            <a:pPr algn="r" rtl="1"/>
            <a:r>
              <a:rPr lang="en-US" altLang="en-US" sz="4000">
                <a:solidFill>
                  <a:srgbClr val="FFFFFF"/>
                </a:solidFill>
                <a:latin typeface="Century Schoolbook" pitchFamily="18" charset="0"/>
                <a:cs typeface="Times New Roman" pitchFamily="18" charset="0"/>
              </a:rPr>
              <a:t>5</a:t>
            </a:r>
          </a:p>
        </p:txBody>
      </p:sp>
      <p:sp>
        <p:nvSpPr>
          <p:cNvPr id="24" name="Slide Number Placeholder 23"/>
          <p:cNvSpPr>
            <a:spLocks noGrp="1"/>
          </p:cNvSpPr>
          <p:nvPr>
            <p:ph type="sldNum" sz="quarter" idx="12"/>
          </p:nvPr>
        </p:nvSpPr>
        <p:spPr/>
        <p:txBody>
          <a:bodyPr/>
          <a:lstStyle/>
          <a:p>
            <a:fld id="{A53F5D5C-D35A-4688-8645-CDE03EFBAA9A}" type="slidenum">
              <a:rPr lang="en-US" smtClean="0"/>
              <a:pPr/>
              <a:t>15</a:t>
            </a:fld>
            <a:endParaRPr lang="en-US"/>
          </a:p>
        </p:txBody>
      </p:sp>
    </p:spTree>
  </p:cSld>
  <p:clrMapOvr>
    <a:masterClrMapping/>
  </p:clrMapOvr>
  <p:transition spd="slow">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3F5D5C-D35A-4688-8645-CDE03EFBAA9A}" type="slidenum">
              <a:rPr lang="en-US" smtClean="0"/>
              <a:pPr/>
              <a:t>16</a:t>
            </a:fld>
            <a:endParaRPr lang="en-US"/>
          </a:p>
        </p:txBody>
      </p:sp>
      <p:sp>
        <p:nvSpPr>
          <p:cNvPr id="4" name="Rectangle 3"/>
          <p:cNvSpPr/>
          <p:nvPr/>
        </p:nvSpPr>
        <p:spPr>
          <a:xfrm>
            <a:off x="539552" y="548680"/>
            <a:ext cx="8064896" cy="4893647"/>
          </a:xfrm>
          <a:prstGeom prst="rect">
            <a:avLst/>
          </a:prstGeom>
          <a:solidFill>
            <a:schemeClr val="bg2">
              <a:lumMod val="75000"/>
            </a:schemeClr>
          </a:solidFill>
        </p:spPr>
        <p:txBody>
          <a:bodyPr wrap="square">
            <a:spAutoFit/>
          </a:bodyPr>
          <a:lstStyle/>
          <a:p>
            <a:endParaRPr lang="ar-IQ" dirty="0" smtClean="0"/>
          </a:p>
          <a:p>
            <a:endParaRPr lang="ar-IQ" dirty="0" smtClean="0"/>
          </a:p>
          <a:p>
            <a:pPr algn="just" rtl="1"/>
            <a:r>
              <a:rPr lang="ar-IQ" sz="2400" b="1" dirty="0" smtClean="0">
                <a:solidFill>
                  <a:srgbClr val="FF0000"/>
                </a:solidFill>
              </a:rPr>
              <a:t>النوعية والاستدامة</a:t>
            </a:r>
          </a:p>
          <a:p>
            <a:pPr algn="just" rtl="1"/>
            <a:r>
              <a:rPr lang="ar-IQ" sz="2400" b="1" dirty="0" smtClean="0">
                <a:solidFill>
                  <a:srgbClr val="FF0000"/>
                </a:solidFill>
              </a:rPr>
              <a:t> </a:t>
            </a:r>
          </a:p>
          <a:p>
            <a:pPr algn="just" rtl="1"/>
            <a:r>
              <a:rPr lang="ar-IQ" sz="2400" dirty="0" smtClean="0"/>
              <a:t>بسبب التغيرات التي طرأت على المناخ والبيئة, فقد ازداد مؤخرا الاخذ بالاعتبارات البيئية بشكل كبير في الشركات الصناعية المتنافسة . وفي هذه الايام فان الشركات الصناعية تعترف بالحاجة إلى تقليل التأثيرات البيئية لنشاطاتها.وقد كان تركيز الوعي البيئي في السابق على </a:t>
            </a:r>
            <a:endParaRPr lang="en-US" sz="2400" dirty="0" smtClean="0"/>
          </a:p>
          <a:p>
            <a:pPr algn="just" rtl="1"/>
            <a:r>
              <a:rPr lang="en-US" sz="2400" dirty="0" smtClean="0">
                <a:solidFill>
                  <a:srgbClr val="C00000"/>
                </a:solidFill>
              </a:rPr>
              <a:t>       </a:t>
            </a:r>
            <a:r>
              <a:rPr lang="ar-IQ" sz="2400" dirty="0" smtClean="0">
                <a:solidFill>
                  <a:srgbClr val="C00000"/>
                </a:solidFill>
              </a:rPr>
              <a:t>حلول نهاية الطريق</a:t>
            </a:r>
            <a:r>
              <a:rPr lang="en-US" sz="2400" b="1" dirty="0" smtClean="0">
                <a:solidFill>
                  <a:srgbClr val="C00000"/>
                </a:solidFill>
                <a:latin typeface="Lucida Sans Unicode" pitchFamily="34" charset="0"/>
                <a:cs typeface="Lucida Sans Unicode" pitchFamily="34" charset="0"/>
              </a:rPr>
              <a:t> end of pipe solutions</a:t>
            </a:r>
            <a:r>
              <a:rPr lang="en-US" sz="2400" dirty="0" smtClean="0">
                <a:solidFill>
                  <a:srgbClr val="C00000"/>
                </a:solidFill>
              </a:rPr>
              <a:t>  </a:t>
            </a:r>
            <a:r>
              <a:rPr lang="ar-IQ" sz="2400" dirty="0" smtClean="0">
                <a:solidFill>
                  <a:srgbClr val="C00000"/>
                </a:solidFill>
              </a:rPr>
              <a:t> </a:t>
            </a:r>
            <a:endParaRPr lang="en-US" sz="2400" dirty="0" smtClean="0">
              <a:solidFill>
                <a:srgbClr val="C00000"/>
              </a:solidFill>
            </a:endParaRPr>
          </a:p>
          <a:p>
            <a:pPr algn="just" rtl="1"/>
            <a:r>
              <a:rPr lang="ar-IQ" sz="2400" dirty="0" smtClean="0"/>
              <a:t>اي الحلول التي تهدف إلى خفض كمية الانبعاثات والمواد الضارة بعد التصنيع</a:t>
            </a:r>
            <a:r>
              <a:rPr lang="ar-IQ" sz="2000" dirty="0" smtClean="0"/>
              <a:t>.</a:t>
            </a:r>
          </a:p>
          <a:p>
            <a:pPr algn="just" rtl="1"/>
            <a:endParaRPr lang="ar-IQ" dirty="0" smtClean="0"/>
          </a:p>
          <a:p>
            <a:pPr algn="just" rtl="1"/>
            <a:endParaRPr lang="ar-IQ" dirty="0" smtClean="0"/>
          </a:p>
        </p:txBody>
      </p:sp>
      <p:sp>
        <p:nvSpPr>
          <p:cNvPr id="5" name="Rectangle 4"/>
          <p:cNvSpPr/>
          <p:nvPr/>
        </p:nvSpPr>
        <p:spPr>
          <a:xfrm>
            <a:off x="395536" y="5445224"/>
            <a:ext cx="8208912" cy="646331"/>
          </a:xfrm>
          <a:prstGeom prst="rect">
            <a:avLst/>
          </a:prstGeom>
        </p:spPr>
        <p:txBody>
          <a:bodyPr wrap="square">
            <a:spAutoFit/>
          </a:bodyPr>
          <a:lstStyle/>
          <a:p>
            <a:r>
              <a:rPr lang="en-US" b="1" dirty="0" smtClean="0">
                <a:solidFill>
                  <a:srgbClr val="C00000"/>
                </a:solidFill>
                <a:latin typeface="Lucida Sans Unicode" pitchFamily="34" charset="0"/>
                <a:cs typeface="Lucida Sans Unicode" pitchFamily="34" charset="0"/>
              </a:rPr>
              <a:t>end of pipe solutions </a:t>
            </a:r>
            <a:r>
              <a:rPr lang="en-US" b="1" dirty="0" smtClean="0">
                <a:latin typeface="Lucida Sans Unicode" pitchFamily="34" charset="0"/>
                <a:cs typeface="Lucida Sans Unicode" pitchFamily="34" charset="0"/>
              </a:rPr>
              <a:t>i.e. reducing the amount of hazardous</a:t>
            </a:r>
            <a:r>
              <a:rPr lang="ar-IQ" b="1" dirty="0" smtClean="0">
                <a:latin typeface="Lucida Sans Unicode" pitchFamily="34" charset="0"/>
                <a:cs typeface="Lucida Sans Unicode" pitchFamily="34" charset="0"/>
              </a:rPr>
              <a:t> </a:t>
            </a:r>
            <a:r>
              <a:rPr lang="en-US" b="1" dirty="0" smtClean="0">
                <a:latin typeface="Lucida Sans Unicode" pitchFamily="34" charset="0"/>
                <a:cs typeface="Lucida Sans Unicode" pitchFamily="34" charset="0"/>
              </a:rPr>
              <a:t>emissions and substances after manufacturing</a:t>
            </a:r>
            <a:endParaRPr lang="en-US" b="1" dirty="0">
              <a:latin typeface="Lucida Sans Unicode" pitchFamily="34" charset="0"/>
              <a:cs typeface="Lucida Sans Unicod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iterate type="lt">
                                    <p:tmPct val="10000"/>
                                  </p:iterate>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anim calcmode="lin" valueType="num">
                                      <p:cBhvr>
                                        <p:cTn id="8" dur="500" fill="hold"/>
                                        <p:tgtEl>
                                          <p:spTgt spid="4">
                                            <p:txEl>
                                              <p:pRg st="4" end="4"/>
                                            </p:txEl>
                                          </p:spTgt>
                                        </p:tgtEl>
                                        <p:attrNameLst>
                                          <p:attrName>ppt_w</p:attrName>
                                        </p:attrNameLst>
                                      </p:cBhvr>
                                      <p:tavLst>
                                        <p:tav tm="0" fmla="#ppt_w*sin(2.5*pi*$)">
                                          <p:val>
                                            <p:fltVal val="0"/>
                                          </p:val>
                                        </p:tav>
                                        <p:tav tm="100000">
                                          <p:val>
                                            <p:fltVal val="1"/>
                                          </p:val>
                                        </p:tav>
                                      </p:tavLst>
                                    </p:anim>
                                    <p:anim calcmode="lin" valueType="num">
                                      <p:cBhvr>
                                        <p:cTn id="9" dur="500" fill="hold"/>
                                        <p:tgtEl>
                                          <p:spTgt spid="4">
                                            <p:txEl>
                                              <p:pRg st="4" end="4"/>
                                            </p:txEl>
                                          </p:spTgt>
                                        </p:tgtEl>
                                        <p:attrNameLst>
                                          <p:attrName>ppt_h</p:attrName>
                                        </p:attrNameLst>
                                      </p:cBhvr>
                                      <p:tavLst>
                                        <p:tav tm="0">
                                          <p:val>
                                            <p:strVal val="#ppt_h"/>
                                          </p:val>
                                        </p:tav>
                                        <p:tav tm="100000">
                                          <p:val>
                                            <p:strVal val="#ppt_h"/>
                                          </p:val>
                                        </p:tav>
                                      </p:tavLst>
                                    </p:anim>
                                  </p:childTnLst>
                                </p:cTn>
                              </p:par>
                            </p:childTnLst>
                          </p:cTn>
                        </p:par>
                        <p:par>
                          <p:cTn id="10" fill="hold">
                            <p:stCondLst>
                              <p:cond delay="11300"/>
                            </p:stCondLst>
                            <p:childTnLst>
                              <p:par>
                                <p:cTn id="11" presetID="45" presetClass="entr" presetSubtype="0" fill="hold" nodeType="afterEffect">
                                  <p:stCondLst>
                                    <p:cond delay="0"/>
                                  </p:stCondLst>
                                  <p:iterate type="lt">
                                    <p:tmPct val="10000"/>
                                  </p:iterate>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anim calcmode="lin" valueType="num">
                                      <p:cBhvr>
                                        <p:cTn id="14" dur="500" fill="hold"/>
                                        <p:tgtEl>
                                          <p:spTgt spid="4">
                                            <p:txEl>
                                              <p:pRg st="5" end="5"/>
                                            </p:txEl>
                                          </p:spTgt>
                                        </p:tgtEl>
                                        <p:attrNameLst>
                                          <p:attrName>ppt_w</p:attrName>
                                        </p:attrNameLst>
                                      </p:cBhvr>
                                      <p:tavLst>
                                        <p:tav tm="0" fmla="#ppt_w*sin(2.5*pi*$)">
                                          <p:val>
                                            <p:fltVal val="0"/>
                                          </p:val>
                                        </p:tav>
                                        <p:tav tm="100000">
                                          <p:val>
                                            <p:fltVal val="1"/>
                                          </p:val>
                                        </p:tav>
                                      </p:tavLst>
                                    </p:anim>
                                    <p:anim calcmode="lin" valueType="num">
                                      <p:cBhvr>
                                        <p:cTn id="15" dur="500" fill="hold"/>
                                        <p:tgtEl>
                                          <p:spTgt spid="4">
                                            <p:txEl>
                                              <p:pRg st="5" end="5"/>
                                            </p:txEl>
                                          </p:spTgt>
                                        </p:tgtEl>
                                        <p:attrNameLst>
                                          <p:attrName>ppt_h</p:attrName>
                                        </p:attrNameLst>
                                      </p:cBhvr>
                                      <p:tavLst>
                                        <p:tav tm="0">
                                          <p:val>
                                            <p:strVal val="#ppt_h"/>
                                          </p:val>
                                        </p:tav>
                                        <p:tav tm="100000">
                                          <p:val>
                                            <p:strVal val="#ppt_h"/>
                                          </p:val>
                                        </p:tav>
                                      </p:tavLst>
                                    </p:anim>
                                  </p:childTnLst>
                                </p:cTn>
                              </p:par>
                            </p:childTnLst>
                          </p:cTn>
                        </p:par>
                        <p:par>
                          <p:cTn id="16" fill="hold">
                            <p:stCondLst>
                              <p:cond delay="13400"/>
                            </p:stCondLst>
                            <p:childTnLst>
                              <p:par>
                                <p:cTn id="17" presetID="45" presetClass="entr" presetSubtype="0" fill="hold" nodeType="afterEffect">
                                  <p:stCondLst>
                                    <p:cond delay="0"/>
                                  </p:stCondLst>
                                  <p:iterate type="lt">
                                    <p:tmPct val="10000"/>
                                  </p:iterate>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500"/>
                                        <p:tgtEl>
                                          <p:spTgt spid="4">
                                            <p:txEl>
                                              <p:pRg st="6" end="6"/>
                                            </p:txEl>
                                          </p:spTgt>
                                        </p:tgtEl>
                                      </p:cBhvr>
                                    </p:animEffect>
                                    <p:anim calcmode="lin" valueType="num">
                                      <p:cBhvr>
                                        <p:cTn id="20" dur="500" fill="hold"/>
                                        <p:tgtEl>
                                          <p:spTgt spid="4">
                                            <p:txEl>
                                              <p:pRg st="6" end="6"/>
                                            </p:txEl>
                                          </p:spTgt>
                                        </p:tgtEl>
                                        <p:attrNameLst>
                                          <p:attrName>ppt_w</p:attrName>
                                        </p:attrNameLst>
                                      </p:cBhvr>
                                      <p:tavLst>
                                        <p:tav tm="0" fmla="#ppt_w*sin(2.5*pi*$)">
                                          <p:val>
                                            <p:fltVal val="0"/>
                                          </p:val>
                                        </p:tav>
                                        <p:tav tm="100000">
                                          <p:val>
                                            <p:fltVal val="1"/>
                                          </p:val>
                                        </p:tav>
                                      </p:tavLst>
                                    </p:anim>
                                    <p:anim calcmode="lin" valueType="num">
                                      <p:cBhvr>
                                        <p:cTn id="21" dur="500" fill="hold"/>
                                        <p:tgtEl>
                                          <p:spTgt spid="4">
                                            <p:txEl>
                                              <p:pRg st="6" end="6"/>
                                            </p:txEl>
                                          </p:spTgt>
                                        </p:tgtEl>
                                        <p:attrNameLst>
                                          <p:attrName>ppt_h</p:attrName>
                                        </p:attrNameLst>
                                      </p:cBhvr>
                                      <p:tavLst>
                                        <p:tav tm="0">
                                          <p:val>
                                            <p:strVal val="#ppt_h"/>
                                          </p:val>
                                        </p:tav>
                                        <p:tav tm="100000">
                                          <p:val>
                                            <p:strVal val="#ppt_h"/>
                                          </p:val>
                                        </p:tav>
                                      </p:tavLst>
                                    </p:anim>
                                  </p:childTnLst>
                                </p:cTn>
                              </p:par>
                            </p:childTnLst>
                          </p:cTn>
                        </p:par>
                        <p:par>
                          <p:cTn id="22" fill="hold">
                            <p:stCondLst>
                              <p:cond delay="16850"/>
                            </p:stCondLst>
                            <p:childTnLst>
                              <p:par>
                                <p:cTn id="23" presetID="2" presetClass="entr" presetSubtype="4" fill="hold" nodeType="after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3F5D5C-D35A-4688-8645-CDE03EFBAA9A}" type="slidenum">
              <a:rPr lang="en-US" smtClean="0"/>
              <a:pPr/>
              <a:t>17</a:t>
            </a:fld>
            <a:endParaRPr lang="en-US"/>
          </a:p>
        </p:txBody>
      </p:sp>
      <p:sp>
        <p:nvSpPr>
          <p:cNvPr id="3" name="Rectangle 2"/>
          <p:cNvSpPr/>
          <p:nvPr/>
        </p:nvSpPr>
        <p:spPr>
          <a:xfrm>
            <a:off x="683568" y="908720"/>
            <a:ext cx="7632848" cy="5262979"/>
          </a:xfrm>
          <a:prstGeom prst="rect">
            <a:avLst/>
          </a:prstGeom>
        </p:spPr>
        <p:txBody>
          <a:bodyPr wrap="square">
            <a:spAutoFit/>
          </a:bodyPr>
          <a:lstStyle/>
          <a:p>
            <a:pPr algn="r" rtl="1"/>
            <a:r>
              <a:rPr lang="ar-IQ" sz="2400" b="1" dirty="0" smtClean="0">
                <a:solidFill>
                  <a:srgbClr val="FF0000"/>
                </a:solidFill>
              </a:rPr>
              <a:t>النوعية والاستدامة:</a:t>
            </a:r>
            <a:r>
              <a:rPr lang="ar-IQ" sz="2400" b="1" dirty="0" smtClean="0"/>
              <a:t>تكملة</a:t>
            </a:r>
          </a:p>
          <a:p>
            <a:pPr algn="just" rtl="1"/>
            <a:r>
              <a:rPr lang="ar-IQ" sz="2400" dirty="0" smtClean="0">
                <a:solidFill>
                  <a:schemeClr val="bg2">
                    <a:lumMod val="10000"/>
                  </a:schemeClr>
                </a:solidFill>
              </a:rPr>
              <a:t>وقد تبدل التركيز من حلول نهاية الطريق إلى الأداء البيئي للمنتجات وبالتالي فان عملية تطوير المنتجات قد أصبحت ذات أهمية بالغة لان الأداء البيئي للمنتجات يحُدد خلال عملية تطوير المنتج.</a:t>
            </a:r>
          </a:p>
          <a:p>
            <a:pPr algn="just" rtl="1"/>
            <a:endParaRPr lang="ar-IQ" sz="2400" dirty="0" smtClean="0">
              <a:solidFill>
                <a:schemeClr val="bg2">
                  <a:lumMod val="10000"/>
                </a:schemeClr>
              </a:solidFill>
            </a:endParaRPr>
          </a:p>
          <a:p>
            <a:pPr algn="just" rtl="1"/>
            <a:r>
              <a:rPr lang="ar-IQ" sz="2400" dirty="0" smtClean="0">
                <a:solidFill>
                  <a:srgbClr val="C00000"/>
                </a:solidFill>
              </a:rPr>
              <a:t>وخلال العقدين الماضيين فقد توجهت البحوث نحو التصميم   الايكولوجي والذي يشير إلى الفعاليات المتخذة في تطوير المنتج التي تهدف إلى خفض التأثير البيئي خلال دورة حياته</a:t>
            </a:r>
          </a:p>
          <a:p>
            <a:pPr algn="just" rtl="1"/>
            <a:r>
              <a:rPr lang="ar-IQ" sz="2400" dirty="0" smtClean="0">
                <a:solidFill>
                  <a:srgbClr val="C00000"/>
                </a:solidFill>
              </a:rPr>
              <a:t>الكلية,وبدون تسوية المعايير الأساسية الاخرى للمنتج مثل الأداء والكلفة.</a:t>
            </a:r>
          </a:p>
          <a:p>
            <a:pPr algn="just" rtl="1"/>
            <a:r>
              <a:rPr lang="ar-IQ" sz="2400" dirty="0" smtClean="0">
                <a:solidFill>
                  <a:schemeClr val="accent6">
                    <a:lumMod val="75000"/>
                  </a:schemeClr>
                </a:solidFill>
              </a:rPr>
              <a:t>و يغطي مجال الأبحاث في التصميم الايكولوجي مساحة  واسعة ولمواضيع مختلفة.احد هذه المواضيع هو كيف يمكن دمج التصميم الايكولوجي مع عملية تطوير المنتج.</a:t>
            </a:r>
            <a:endParaRPr lang="en-US" sz="2400" dirty="0">
              <a:solidFill>
                <a:schemeClr val="accent6">
                  <a:lumMod val="75000"/>
                </a:schemeClr>
              </a:solidFill>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3F5D5C-D35A-4688-8645-CDE03EFBAA9A}" type="slidenum">
              <a:rPr lang="en-US" smtClean="0"/>
              <a:pPr/>
              <a:t>18</a:t>
            </a:fld>
            <a:endParaRPr lang="en-US"/>
          </a:p>
        </p:txBody>
      </p:sp>
      <p:sp>
        <p:nvSpPr>
          <p:cNvPr id="3" name="Rectangle 2"/>
          <p:cNvSpPr/>
          <p:nvPr/>
        </p:nvSpPr>
        <p:spPr>
          <a:xfrm>
            <a:off x="539552" y="836712"/>
            <a:ext cx="7848872" cy="3847207"/>
          </a:xfrm>
          <a:prstGeom prst="rect">
            <a:avLst/>
          </a:prstGeom>
          <a:solidFill>
            <a:schemeClr val="bg2">
              <a:lumMod val="75000"/>
            </a:schemeClr>
          </a:solidFill>
        </p:spPr>
        <p:txBody>
          <a:bodyPr wrap="square">
            <a:spAutoFit/>
          </a:bodyPr>
          <a:lstStyle/>
          <a:p>
            <a:pPr algn="just" rtl="1"/>
            <a:r>
              <a:rPr lang="ar-IQ" sz="2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التصميم الايكولوجي</a:t>
            </a:r>
            <a:r>
              <a:rPr lang="en-US" sz="2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cs typeface="Times New Roman" pitchFamily="18" charset="0"/>
              </a:rPr>
              <a:t>Eco – Design      </a:t>
            </a:r>
            <a:endParaRPr lang="ar-IQ" sz="2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cs typeface="Times New Roman" pitchFamily="18" charset="0"/>
            </a:endParaRPr>
          </a:p>
          <a:p>
            <a:pPr algn="just" rtl="1"/>
            <a:endParaRPr lang="ar-IQ" sz="2400" b="1" dirty="0" smtClean="0">
              <a:solidFill>
                <a:srgbClr val="C00000"/>
              </a:solidFill>
            </a:endParaRPr>
          </a:p>
          <a:p>
            <a:pPr algn="just" rtl="1"/>
            <a:r>
              <a:rPr lang="ar-IQ" sz="2800" dirty="0" smtClean="0">
                <a:solidFill>
                  <a:srgbClr val="C00000"/>
                </a:solidFill>
              </a:rPr>
              <a:t>يعرف التصميم الايكولوجي بانه اسلوب منظومي لدمج الاعتبارات البيئية في عملية تصميم المنتج والعملية التصنيعية مع الأداء والكلفة والقوانين والصحة والمتطلبات الجمالية.فجميع هذه المتطلبات تشكل التصميم النهائي للمنتج والعملية ،ويجب ان تتوافق الاعتبارات البيئية في عملية التصميم مع العوامل الاخرى.</a:t>
            </a:r>
            <a:endParaRPr lang="en-US" sz="2000" dirty="0">
              <a:solidFill>
                <a:srgbClr val="C00000"/>
              </a:solidFill>
            </a:endParaRPr>
          </a:p>
        </p:txBody>
      </p:sp>
      <p:sp>
        <p:nvSpPr>
          <p:cNvPr id="4" name="Rectangle 3"/>
          <p:cNvSpPr/>
          <p:nvPr/>
        </p:nvSpPr>
        <p:spPr>
          <a:xfrm>
            <a:off x="755576" y="4869160"/>
            <a:ext cx="7488832" cy="1631216"/>
          </a:xfrm>
          <a:prstGeom prst="rect">
            <a:avLst/>
          </a:prstGeom>
        </p:spPr>
        <p:txBody>
          <a:bodyPr wrap="square">
            <a:spAutoFit/>
          </a:bodyPr>
          <a:lstStyle/>
          <a:p>
            <a:r>
              <a:rPr lang="en-US" sz="2000" b="1" i="1" dirty="0" smtClean="0">
                <a:latin typeface="Times New Roman" pitchFamily="18" charset="0"/>
                <a:cs typeface="Times New Roman" pitchFamily="18" charset="0"/>
              </a:rPr>
              <a:t>Definition: Eco-Design </a:t>
            </a:r>
          </a:p>
          <a:p>
            <a:pPr rtl="1"/>
            <a:r>
              <a:rPr lang="en-US" sz="2000" b="1" dirty="0" smtClean="0">
                <a:latin typeface="Times New Roman" pitchFamily="18" charset="0"/>
                <a:cs typeface="Times New Roman" pitchFamily="18" charset="0"/>
              </a:rPr>
              <a:t>Eco-Design is the integration of environmental considerations at the design phase, considering the whole product life cycle from raw materials acquisition to final disposal. The syllable "eco" refers to</a:t>
            </a:r>
            <a:r>
              <a:rPr lang="ar-IQ"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both economy and ecology. </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9"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3F5D5C-D35A-4688-8645-CDE03EFBAA9A}" type="slidenum">
              <a:rPr lang="en-US" smtClean="0"/>
              <a:pPr/>
              <a:t>19</a:t>
            </a:fld>
            <a:endParaRPr lang="en-US"/>
          </a:p>
        </p:txBody>
      </p:sp>
      <p:sp>
        <p:nvSpPr>
          <p:cNvPr id="3" name="Rectangle 2"/>
          <p:cNvSpPr/>
          <p:nvPr/>
        </p:nvSpPr>
        <p:spPr>
          <a:xfrm>
            <a:off x="827584" y="980728"/>
            <a:ext cx="7560840" cy="2677656"/>
          </a:xfrm>
          <a:prstGeom prst="rect">
            <a:avLst/>
          </a:prstGeom>
          <a:solidFill>
            <a:schemeClr val="accent6">
              <a:lumMod val="60000"/>
              <a:lumOff val="40000"/>
            </a:schemeClr>
          </a:solidFill>
        </p:spPr>
        <p:txBody>
          <a:bodyPr wrap="square">
            <a:spAutoFit/>
          </a:bodyPr>
          <a:lstStyle/>
          <a:p>
            <a:pPr algn="just" rtl="1"/>
            <a:r>
              <a:rPr lang="ar-IQ" sz="2800" dirty="0" smtClean="0"/>
              <a:t>يعرف التصميم الايكولوجي بعدة تسميات مختلفة مثل:</a:t>
            </a:r>
            <a:endParaRPr lang="en-US" sz="2800" dirty="0" smtClean="0"/>
          </a:p>
          <a:p>
            <a:pPr algn="just" rtl="1"/>
            <a:r>
              <a:rPr lang="ar-IQ" sz="2800" dirty="0" smtClean="0"/>
              <a:t>التصميم المستدام</a:t>
            </a:r>
            <a:r>
              <a:rPr lang="en-US" sz="2800" dirty="0" smtClean="0"/>
              <a:t>Sustainable Design                   </a:t>
            </a:r>
            <a:endParaRPr lang="ar-IQ" sz="2800" dirty="0" smtClean="0"/>
          </a:p>
          <a:p>
            <a:pPr algn="just" rtl="1"/>
            <a:r>
              <a:rPr lang="ar-IQ" sz="2800" dirty="0" smtClean="0"/>
              <a:t>والتصميم الأخضر </a:t>
            </a:r>
            <a:r>
              <a:rPr lang="en-US" sz="2800" dirty="0" smtClean="0"/>
              <a:t>Green Design                               </a:t>
            </a:r>
          </a:p>
          <a:p>
            <a:pPr algn="just" rtl="1"/>
            <a:r>
              <a:rPr lang="ar-IQ" sz="2800" dirty="0" smtClean="0"/>
              <a:t>والتصميم للبيئة</a:t>
            </a:r>
            <a:r>
              <a:rPr lang="en-US" sz="2800" dirty="0" smtClean="0"/>
              <a:t> (DfE) (Design for Environment )             </a:t>
            </a:r>
            <a:r>
              <a:rPr lang="ar-IQ" sz="2800" dirty="0" smtClean="0"/>
              <a:t>الخ.....</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268760"/>
            <a:ext cx="8686800" cy="3960440"/>
          </a:xfrm>
        </p:spPr>
        <p:txBody>
          <a:bodyPr>
            <a:normAutofit fontScale="90000"/>
          </a:bodyPr>
          <a:lstStyle/>
          <a:p>
            <a:pPr algn="ctr" rtl="1"/>
            <a:r>
              <a:rPr lang="ar-IQ" b="1" dirty="0" smtClean="0">
                <a:solidFill>
                  <a:srgbClr val="7030A0"/>
                </a:solidFill>
              </a:rPr>
              <a:t>بسم اللــه الرحمـــن الرحيــــــــم</a:t>
            </a:r>
            <a:r>
              <a:rPr lang="ar-IQ" sz="4400" b="1" dirty="0" smtClean="0">
                <a:solidFill>
                  <a:srgbClr val="7030A0"/>
                </a:solidFill>
              </a:rPr>
              <a:t/>
            </a:r>
            <a:br>
              <a:rPr lang="ar-IQ" sz="4400" b="1" dirty="0" smtClean="0">
                <a:solidFill>
                  <a:srgbClr val="7030A0"/>
                </a:solidFill>
              </a:rPr>
            </a:br>
            <a:r>
              <a:rPr lang="ar-IQ" sz="4400" b="1" dirty="0" smtClean="0">
                <a:solidFill>
                  <a:srgbClr val="7030A0"/>
                </a:solidFill>
              </a:rPr>
              <a:t/>
            </a:r>
            <a:br>
              <a:rPr lang="ar-IQ" sz="4400" b="1" dirty="0" smtClean="0">
                <a:solidFill>
                  <a:srgbClr val="7030A0"/>
                </a:solidFill>
              </a:rPr>
            </a:br>
            <a:r>
              <a:rPr lang="ar-IQ" sz="4400" b="1" dirty="0" smtClean="0">
                <a:solidFill>
                  <a:srgbClr val="FF0000"/>
                </a:solidFill>
              </a:rPr>
              <a:t> </a:t>
            </a:r>
            <a:r>
              <a:rPr lang="ar-IQ" sz="6000" b="1" dirty="0" smtClean="0">
                <a:solidFill>
                  <a:srgbClr val="FF0000"/>
                </a:solidFill>
              </a:rPr>
              <a:t>[ </a:t>
            </a:r>
            <a:r>
              <a:rPr lang="ar-IQ" sz="6000" b="1" dirty="0" smtClean="0">
                <a:solidFill>
                  <a:srgbClr val="FF0000"/>
                </a:solidFill>
                <a:latin typeface="ALW Cool Hijon." pitchFamily="2" charset="0"/>
                <a:cs typeface="Kufi" pitchFamily="2" charset="-78"/>
              </a:rPr>
              <a:t>وفوق كل ذي علم عليـــم </a:t>
            </a:r>
            <a:r>
              <a:rPr lang="ar-IQ" sz="6000" b="1" dirty="0" smtClean="0">
                <a:solidFill>
                  <a:srgbClr val="FF0000"/>
                </a:solidFill>
              </a:rPr>
              <a:t>]</a:t>
            </a:r>
            <a:r>
              <a:rPr lang="ar-IQ" sz="4400" b="1" dirty="0" smtClean="0">
                <a:solidFill>
                  <a:srgbClr val="FF0000"/>
                </a:solidFill>
              </a:rPr>
              <a:t/>
            </a:r>
            <a:br>
              <a:rPr lang="ar-IQ" sz="4400" b="1" dirty="0" smtClean="0">
                <a:solidFill>
                  <a:srgbClr val="FF0000"/>
                </a:solidFill>
              </a:rPr>
            </a:br>
            <a:r>
              <a:rPr lang="ar-IQ" sz="4400" b="1" dirty="0" smtClean="0">
                <a:solidFill>
                  <a:srgbClr val="FF0000"/>
                </a:solidFill>
              </a:rPr>
              <a:t/>
            </a:r>
            <a:br>
              <a:rPr lang="ar-IQ" sz="4400" b="1" dirty="0" smtClean="0">
                <a:solidFill>
                  <a:srgbClr val="FF0000"/>
                </a:solidFill>
              </a:rPr>
            </a:br>
            <a:r>
              <a:rPr lang="ar-IQ" sz="4400" b="1" dirty="0" smtClean="0">
                <a:solidFill>
                  <a:srgbClr val="FF0000"/>
                </a:solidFill>
              </a:rPr>
              <a:t>                             </a:t>
            </a:r>
            <a:r>
              <a:rPr lang="ar-IQ" sz="2000" b="1" dirty="0" smtClean="0">
                <a:solidFill>
                  <a:srgbClr val="7030A0"/>
                </a:solidFill>
              </a:rPr>
              <a:t>صدق الله العلي العظيــــــم</a:t>
            </a:r>
            <a:endParaRPr lang="en-US" sz="4400" b="1" dirty="0">
              <a:solidFill>
                <a:srgbClr val="7030A0"/>
              </a:solidFill>
            </a:endParaRPr>
          </a:p>
        </p:txBody>
      </p:sp>
      <p:sp>
        <p:nvSpPr>
          <p:cNvPr id="3" name="Slide Number Placeholder 2"/>
          <p:cNvSpPr>
            <a:spLocks noGrp="1"/>
          </p:cNvSpPr>
          <p:nvPr>
            <p:ph type="sldNum" sz="quarter" idx="12"/>
          </p:nvPr>
        </p:nvSpPr>
        <p:spPr/>
        <p:txBody>
          <a:bodyPr/>
          <a:lstStyle/>
          <a:p>
            <a:fld id="{A53F5D5C-D35A-4688-8645-CDE03EFBAA9A}" type="slidenum">
              <a:rPr lang="en-US" smtClean="0"/>
              <a:pPr/>
              <a:t>2</a:t>
            </a:fld>
            <a:endParaRPr lang="en-US"/>
          </a:p>
        </p:txBody>
      </p:sp>
    </p:spTree>
  </p:cSld>
  <p:clrMapOvr>
    <a:masterClrMapping/>
  </p:clrMapOvr>
  <p:transition spd="slow">
    <p:zoom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3F5D5C-D35A-4688-8645-CDE03EFBAA9A}" type="slidenum">
              <a:rPr lang="en-US" smtClean="0"/>
              <a:pPr/>
              <a:t>20</a:t>
            </a:fld>
            <a:endParaRPr lang="en-US"/>
          </a:p>
        </p:txBody>
      </p:sp>
      <p:pic>
        <p:nvPicPr>
          <p:cNvPr id="3" name="Picture 2"/>
          <p:cNvPicPr>
            <a:picLocks noChangeAspect="1" noChangeArrowheads="1"/>
          </p:cNvPicPr>
          <p:nvPr/>
        </p:nvPicPr>
        <p:blipFill>
          <a:blip r:embed="rId2" cstate="print"/>
          <a:srcRect/>
          <a:stretch>
            <a:fillRect/>
          </a:stretch>
        </p:blipFill>
        <p:spPr bwMode="auto">
          <a:xfrm>
            <a:off x="467544" y="548680"/>
            <a:ext cx="8258175" cy="5572125"/>
          </a:xfrm>
          <a:prstGeom prst="rect">
            <a:avLst/>
          </a:prstGeom>
          <a:noFill/>
          <a:ln w="9525">
            <a:noFill/>
            <a:miter lim="800000"/>
            <a:headEnd/>
            <a:tailEnd/>
          </a:ln>
        </p:spPr>
      </p:pic>
      <p:sp>
        <p:nvSpPr>
          <p:cNvPr id="4" name="Rectangle 3"/>
          <p:cNvSpPr/>
          <p:nvPr/>
        </p:nvSpPr>
        <p:spPr>
          <a:xfrm>
            <a:off x="2339752" y="332656"/>
            <a:ext cx="3744416" cy="1169551"/>
          </a:xfrm>
          <a:prstGeom prst="rect">
            <a:avLst/>
          </a:prstGeom>
        </p:spPr>
        <p:txBody>
          <a:bodyPr wrap="square">
            <a:spAutoFit/>
          </a:bodyPr>
          <a:lstStyle/>
          <a:p>
            <a:pPr marL="450850" lvl="4" algn="just">
              <a:defRPr/>
            </a:pPr>
            <a:r>
              <a:rPr lang="en-US" sz="1400" dirty="0" smtClean="0">
                <a:latin typeface="+mj-lt"/>
              </a:rPr>
              <a:t>Ex. detergents needing  hot water cost billions of kilowatt hours of electricity</a:t>
            </a:r>
          </a:p>
          <a:p>
            <a:pPr marL="450850" lvl="5" algn="just">
              <a:defRPr/>
            </a:pPr>
            <a:r>
              <a:rPr lang="en-US" sz="1400" dirty="0" smtClean="0">
                <a:latin typeface="+mj-lt"/>
              </a:rPr>
              <a:t>Developed cold water detergent saving </a:t>
            </a:r>
            <a:r>
              <a:rPr lang="en-US" sz="1400" dirty="0" smtClean="0">
                <a:solidFill>
                  <a:srgbClr val="FF0000"/>
                </a:solidFill>
                <a:latin typeface="+mj-lt"/>
              </a:rPr>
              <a:t>80 billion kilowatt hours </a:t>
            </a:r>
            <a:r>
              <a:rPr lang="en-US" sz="1400" dirty="0" smtClean="0">
                <a:latin typeface="+mj-lt"/>
              </a:rPr>
              <a:t>of electricity and </a:t>
            </a:r>
            <a:r>
              <a:rPr lang="en-US" sz="1400" dirty="0" smtClean="0">
                <a:solidFill>
                  <a:srgbClr val="FF0000"/>
                </a:solidFill>
                <a:latin typeface="+mj-lt"/>
              </a:rPr>
              <a:t>34 million tons </a:t>
            </a:r>
            <a:r>
              <a:rPr lang="en-US" sz="1400" dirty="0" smtClean="0">
                <a:latin typeface="+mj-lt"/>
              </a:rPr>
              <a:t>of carbon dioxide</a:t>
            </a:r>
          </a:p>
        </p:txBody>
      </p:sp>
    </p:spTree>
  </p:cSld>
  <p:clrMapOvr>
    <a:masterClrMapping/>
  </p:clrMapOvr>
  <p:transition spd="slow">
    <p:zoom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53F5D5C-D35A-4688-8645-CDE03EFBAA9A}" type="slidenum">
              <a:rPr lang="en-US" smtClean="0"/>
              <a:pPr/>
              <a:t>21</a:t>
            </a:fld>
            <a:endParaRPr lang="en-US"/>
          </a:p>
        </p:txBody>
      </p:sp>
      <p:sp>
        <p:nvSpPr>
          <p:cNvPr id="4" name="Rectangle 3"/>
          <p:cNvSpPr/>
          <p:nvPr/>
        </p:nvSpPr>
        <p:spPr>
          <a:xfrm>
            <a:off x="467544" y="980728"/>
            <a:ext cx="7920880" cy="4154984"/>
          </a:xfrm>
          <a:prstGeom prst="rect">
            <a:avLst/>
          </a:prstGeom>
        </p:spPr>
        <p:txBody>
          <a:bodyPr wrap="square">
            <a:spAutoFit/>
          </a:bodyPr>
          <a:lstStyle/>
          <a:p>
            <a:pPr algn="just"/>
            <a:r>
              <a:rPr lang="en-US" sz="2400" dirty="0" smtClean="0">
                <a:latin typeface="Times New Roman" pitchFamily="18" charset="0"/>
                <a:cs typeface="Times New Roman" pitchFamily="18" charset="0"/>
              </a:rPr>
              <a:t>The concept of eco-efficiency, which can be generally defined as combined economic and ecological efficiency. The following definition is now widely referenced “eco-efficiency is reached by the delivery of competitively priced goods and services that satisfy human needs and bring quality of life, while progressively reducing impacts and resources intensity throughout the life cycle, to a level at least in line with the </a:t>
            </a:r>
            <a:r>
              <a:rPr lang="ar-IQ"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earth’s carrying capacity.</a:t>
            </a:r>
          </a:p>
          <a:p>
            <a:pPr algn="just" rtl="1"/>
            <a:endParaRPr lang="en-US" dirty="0" smtClean="0"/>
          </a:p>
          <a:p>
            <a:pPr algn="just" rtl="1"/>
            <a:endParaRPr lang="en-US" dirty="0" smtClean="0"/>
          </a:p>
          <a:p>
            <a:pPr algn="just" rtl="1"/>
            <a:endParaRPr lang="en-US" dirty="0" smtClean="0"/>
          </a:p>
          <a:p>
            <a:pPr algn="just" rtl="1"/>
            <a:endParaRPr lang="en-US" dirty="0"/>
          </a:p>
        </p:txBody>
      </p:sp>
      <p:sp>
        <p:nvSpPr>
          <p:cNvPr id="5" name="Rectangle 4"/>
          <p:cNvSpPr/>
          <p:nvPr/>
        </p:nvSpPr>
        <p:spPr>
          <a:xfrm>
            <a:off x="899592" y="4221088"/>
            <a:ext cx="7200800" cy="1754326"/>
          </a:xfrm>
          <a:prstGeom prst="rect">
            <a:avLst/>
          </a:prstGeom>
          <a:solidFill>
            <a:schemeClr val="accent6">
              <a:lumMod val="75000"/>
            </a:schemeClr>
          </a:solidFill>
        </p:spPr>
        <p:txBody>
          <a:bodyPr wrap="square">
            <a:spAutoFit/>
          </a:bodyPr>
          <a:lstStyle/>
          <a:p>
            <a:pPr algn="just" rtl="1"/>
            <a:r>
              <a:rPr lang="ar-IQ" b="1" dirty="0" smtClean="0">
                <a:solidFill>
                  <a:schemeClr val="accent4">
                    <a:lumMod val="20000"/>
                    <a:lumOff val="80000"/>
                  </a:schemeClr>
                </a:solidFill>
              </a:rPr>
              <a:t>ان مفهوم الكفاءة البيئية والذي يمكن تعريفه بانه الكفاءة الاقتصادية والبيئية المشتركة . التعريف التالي هو الاوسع انتشارا ” الكفاءة البيئية  قد امتدت الى تسليم سلع وخدمات ذات اسعار تنافسية والتي تشبع رغبات الناس ويؤدي الى جودة الحياة. بينما يخفض قوة التأثيرات والموارد خلال دورة الحياة,الى مستوى هي على الاقل على طول الخط مع الطاقة الاستيعابية للارض.  </a:t>
            </a:r>
            <a:endParaRPr lang="en-US" b="1" dirty="0">
              <a:solidFill>
                <a:schemeClr val="accent4">
                  <a:lumMod val="20000"/>
                  <a:lumOff val="80000"/>
                </a:schemeClr>
              </a:solidFill>
            </a:endParaRPr>
          </a:p>
        </p:txBody>
      </p:sp>
      <p:sp>
        <p:nvSpPr>
          <p:cNvPr id="6" name="Rectangle 5"/>
          <p:cNvSpPr/>
          <p:nvPr/>
        </p:nvSpPr>
        <p:spPr>
          <a:xfrm>
            <a:off x="4644008" y="476672"/>
            <a:ext cx="3772123" cy="523220"/>
          </a:xfrm>
          <a:prstGeom prst="rect">
            <a:avLst/>
          </a:prstGeom>
        </p:spPr>
        <p:txBody>
          <a:bodyPr wrap="none">
            <a:spAutoFit/>
          </a:bodyPr>
          <a:lstStyle/>
          <a:p>
            <a:r>
              <a:rPr lang="en-US" sz="2800" dirty="0" smtClean="0">
                <a:solidFill>
                  <a:srgbClr val="FF0000"/>
                </a:solidFill>
                <a:latin typeface="Times New Roman" pitchFamily="18" charset="0"/>
                <a:cs typeface="Times New Roman" pitchFamily="18" charset="0"/>
              </a:rPr>
              <a:t>eco-efficiency</a:t>
            </a:r>
            <a:r>
              <a:rPr lang="ar-IQ" sz="2800" dirty="0" smtClean="0">
                <a:solidFill>
                  <a:srgbClr val="FF0000"/>
                </a:solidFill>
                <a:latin typeface="Times New Roman" pitchFamily="18" charset="0"/>
                <a:cs typeface="Times New Roman" pitchFamily="18" charset="0"/>
              </a:rPr>
              <a:t>الكفاءة البيئية</a:t>
            </a:r>
            <a:r>
              <a:rPr lang="ar-IQ" sz="2800" b="1" dirty="0" smtClean="0">
                <a:solidFill>
                  <a:srgbClr val="FF0000"/>
                </a:solidFill>
              </a:rPr>
              <a:t> </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53F5D5C-D35A-4688-8645-CDE03EFBAA9A}" type="slidenum">
              <a:rPr lang="en-US" smtClean="0"/>
              <a:pPr/>
              <a:t>22</a:t>
            </a:fld>
            <a:endParaRPr lang="en-US"/>
          </a:p>
        </p:txBody>
      </p:sp>
      <p:pic>
        <p:nvPicPr>
          <p:cNvPr id="30722" name="Picture 2"/>
          <p:cNvPicPr>
            <a:picLocks noChangeAspect="1" noChangeArrowheads="1"/>
          </p:cNvPicPr>
          <p:nvPr/>
        </p:nvPicPr>
        <p:blipFill>
          <a:blip r:embed="rId2" cstate="print"/>
          <a:srcRect/>
          <a:stretch>
            <a:fillRect/>
          </a:stretch>
        </p:blipFill>
        <p:spPr bwMode="auto">
          <a:xfrm>
            <a:off x="1763688" y="260648"/>
            <a:ext cx="5040560" cy="4971747"/>
          </a:xfrm>
          <a:prstGeom prst="rect">
            <a:avLst/>
          </a:prstGeom>
          <a:noFill/>
          <a:ln w="9525">
            <a:noFill/>
            <a:miter lim="800000"/>
            <a:headEnd/>
            <a:tailEnd/>
          </a:ln>
        </p:spPr>
      </p:pic>
      <p:sp>
        <p:nvSpPr>
          <p:cNvPr id="5" name="TextBox 4"/>
          <p:cNvSpPr txBox="1"/>
          <p:nvPr/>
        </p:nvSpPr>
        <p:spPr>
          <a:xfrm>
            <a:off x="611560" y="5661248"/>
            <a:ext cx="7632848" cy="461665"/>
          </a:xfrm>
          <a:prstGeom prst="rect">
            <a:avLst/>
          </a:prstGeom>
          <a:noFill/>
        </p:spPr>
        <p:txBody>
          <a:bodyPr wrap="square" rtlCol="0">
            <a:spAutoFit/>
          </a:bodyPr>
          <a:lstStyle/>
          <a:p>
            <a:r>
              <a:rPr lang="ar-IQ" sz="2400" dirty="0" smtClean="0"/>
              <a:t>قرارات التصميم تؤثر على كل مرحلة من مراحل عمر المنتج</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3000" fill="hold"/>
                                        <p:tgtEl>
                                          <p:spTgt spid="30722"/>
                                        </p:tgtEl>
                                        <p:attrNameLst>
                                          <p:attrName>ppt_x</p:attrName>
                                        </p:attrNameLst>
                                      </p:cBhvr>
                                      <p:tavLst>
                                        <p:tav tm="0">
                                          <p:val>
                                            <p:strVal val="#ppt_x"/>
                                          </p:val>
                                        </p:tav>
                                        <p:tav tm="100000">
                                          <p:val>
                                            <p:strVal val="#ppt_x"/>
                                          </p:val>
                                        </p:tav>
                                      </p:tavLst>
                                    </p:anim>
                                    <p:anim calcmode="lin" valueType="num">
                                      <p:cBhvr additive="base">
                                        <p:cTn id="8" dur="3000" fill="hold"/>
                                        <p:tgtEl>
                                          <p:spTgt spid="307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53F5D5C-D35A-4688-8645-CDE03EFBAA9A}" type="slidenum">
              <a:rPr lang="en-US" smtClean="0"/>
              <a:pPr/>
              <a:t>23</a:t>
            </a:fld>
            <a:endParaRPr lang="en-US"/>
          </a:p>
        </p:txBody>
      </p:sp>
      <p:sp>
        <p:nvSpPr>
          <p:cNvPr id="5" name="Rectangle 4"/>
          <p:cNvSpPr/>
          <p:nvPr/>
        </p:nvSpPr>
        <p:spPr>
          <a:xfrm>
            <a:off x="611560" y="1124744"/>
            <a:ext cx="8064896" cy="1938992"/>
          </a:xfrm>
          <a:prstGeom prst="rect">
            <a:avLst/>
          </a:prstGeom>
          <a:solidFill>
            <a:schemeClr val="bg2">
              <a:lumMod val="75000"/>
            </a:schemeClr>
          </a:solidFill>
        </p:spPr>
        <p:txBody>
          <a:bodyPr wrap="square">
            <a:spAutoFit/>
          </a:bodyPr>
          <a:lstStyle/>
          <a:p>
            <a:pPr algn="just" rtl="1"/>
            <a:r>
              <a:rPr lang="ar-IQ" sz="2400" dirty="0" smtClean="0">
                <a:solidFill>
                  <a:srgbClr val="FFFF00"/>
                </a:solidFill>
              </a:rPr>
              <a:t>بشكل عام فان 80 % من التأثيرات البيئية المتعلقة بالمنتج يتم تحديدها خلال طور تصميم المنتج. وكذلك فان الوضع نفسه لتكاليف دورة الحياة . ولذلك فان من المهم جدا الاخذ بنظر الاعتبار الجوانب البيئية والاقتصادية بشكل صحيح منذ البداية كجزء مكمل لتصميم المنتج .</a:t>
            </a:r>
            <a:endParaRPr lang="en-US" sz="2400" dirty="0">
              <a:solidFill>
                <a:srgbClr val="FFFF00"/>
              </a:solidFill>
            </a:endParaRPr>
          </a:p>
        </p:txBody>
      </p:sp>
      <p:sp>
        <p:nvSpPr>
          <p:cNvPr id="6" name="Rectangle 5"/>
          <p:cNvSpPr/>
          <p:nvPr/>
        </p:nvSpPr>
        <p:spPr>
          <a:xfrm>
            <a:off x="683568" y="3501008"/>
            <a:ext cx="7992888" cy="2677656"/>
          </a:xfrm>
          <a:prstGeom prst="rect">
            <a:avLst/>
          </a:prstGeom>
          <a:solidFill>
            <a:schemeClr val="accent1">
              <a:lumMod val="60000"/>
              <a:lumOff val="40000"/>
            </a:schemeClr>
          </a:solidFill>
        </p:spPr>
        <p:txBody>
          <a:bodyPr wrap="square">
            <a:spAutoFit/>
          </a:bodyPr>
          <a:lstStyle/>
          <a:p>
            <a:pPr algn="just" rtl="1"/>
            <a:r>
              <a:rPr lang="ar-IQ" sz="2400" dirty="0" smtClean="0"/>
              <a:t>وبالاضافة إلى الكفاءة العالية للمنتجات المصممة ايكولوجيا,ًفان هذه المنتجات تزيد من سلامة الزبائن وذات جودة ومعولية أفضل.ففي معظم الحالات فان الإستراتيجيات البيئية لاتكلف أكثر من غيرها للشركات لان وسائل التصميم الايكولوجي توفر الكلفة,على سبيل المثال:فان هناك منفعة مباشرة للشركة من خلال تقليل استهلاك المواد والتلف في الإنتاج وإنتاج المنتجات باستهلاك طاقة اقل.</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53F5D5C-D35A-4688-8645-CDE03EFBAA9A}" type="slidenum">
              <a:rPr lang="en-US" smtClean="0"/>
              <a:pPr/>
              <a:t>24</a:t>
            </a:fld>
            <a:endParaRPr lang="en-US"/>
          </a:p>
        </p:txBody>
      </p:sp>
      <p:sp>
        <p:nvSpPr>
          <p:cNvPr id="4" name="Rectangle 3"/>
          <p:cNvSpPr/>
          <p:nvPr/>
        </p:nvSpPr>
        <p:spPr>
          <a:xfrm>
            <a:off x="827584" y="1052736"/>
            <a:ext cx="7488832" cy="2308324"/>
          </a:xfrm>
          <a:prstGeom prst="rect">
            <a:avLst/>
          </a:prstGeom>
          <a:solidFill>
            <a:schemeClr val="accent3">
              <a:lumMod val="40000"/>
              <a:lumOff val="60000"/>
            </a:schemeClr>
          </a:solidFill>
        </p:spPr>
        <p:txBody>
          <a:bodyPr wrap="square">
            <a:spAutoFit/>
          </a:bodyPr>
          <a:lstStyle/>
          <a:p>
            <a:pPr algn="just" rtl="1"/>
            <a:r>
              <a:rPr lang="ar-IQ" sz="2400" dirty="0" smtClean="0">
                <a:solidFill>
                  <a:srgbClr val="FF0000"/>
                </a:solidFill>
              </a:rPr>
              <a:t>ومن جانب آخر تقليل الخطورة الداخلية المتعلقة بالعمال وتحفيزهم للعمل.وكذلك فان إستراتيجية التصميم الايكولوجي هو لتطوير ابتكارات لتحديث المنتجات وزيادة كفاءتها.</a:t>
            </a:r>
          </a:p>
          <a:p>
            <a:pPr algn="just" rtl="1"/>
            <a:r>
              <a:rPr lang="ar-IQ" sz="2400" dirty="0" smtClean="0">
                <a:solidFill>
                  <a:srgbClr val="FF0000"/>
                </a:solidFill>
              </a:rPr>
              <a:t>واخيرا فان التصميم الايكولوجي يمثل اسلوبا استباقيا نحو الاستجابة للتشريعات في هذا المجال</a:t>
            </a:r>
            <a:endParaRPr lang="en-US" dirty="0">
              <a:solidFill>
                <a:srgbClr val="FF0000"/>
              </a:solidFill>
            </a:endParaRPr>
          </a:p>
        </p:txBody>
      </p:sp>
      <p:sp>
        <p:nvSpPr>
          <p:cNvPr id="5" name="Rectangle 4"/>
          <p:cNvSpPr/>
          <p:nvPr/>
        </p:nvSpPr>
        <p:spPr>
          <a:xfrm>
            <a:off x="611560" y="3645024"/>
            <a:ext cx="7920880" cy="1384995"/>
          </a:xfrm>
          <a:prstGeom prst="rect">
            <a:avLst/>
          </a:prstGeom>
          <a:solidFill>
            <a:schemeClr val="accent1">
              <a:lumMod val="60000"/>
              <a:lumOff val="40000"/>
            </a:schemeClr>
          </a:solidFill>
        </p:spPr>
        <p:txBody>
          <a:bodyPr wrap="square">
            <a:spAutoFit/>
          </a:bodyPr>
          <a:lstStyle/>
          <a:p>
            <a:pPr algn="just" rtl="1"/>
            <a:r>
              <a:rPr lang="ar-IQ" sz="2800" dirty="0" smtClean="0">
                <a:solidFill>
                  <a:schemeClr val="accent6">
                    <a:lumMod val="50000"/>
                  </a:schemeClr>
                </a:solidFill>
              </a:rPr>
              <a:t>ان دمج الابعاد البيئية في التصميم يجب ان تكون بعملية تحسين مستمرة حيث ان التأثيرات يتم تخفيضها بينما يتقدم التجديد مع الخبرة.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ppt_x"/>
                                          </p:val>
                                        </p:tav>
                                        <p:tav tm="100000">
                                          <p:val>
                                            <p:strVal val="#ppt_x"/>
                                          </p:val>
                                        </p:tav>
                                      </p:tavLst>
                                    </p:anim>
                                    <p:anim calcmode="lin" valueType="num">
                                      <p:cBhvr additive="base">
                                        <p:cTn id="14"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3F5D5C-D35A-4688-8645-CDE03EFBAA9A}" type="slidenum">
              <a:rPr lang="en-US" smtClean="0"/>
              <a:pPr/>
              <a:t>25</a:t>
            </a:fld>
            <a:endParaRPr lang="en-US"/>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496368"/>
            <a:ext cx="7696200" cy="6056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3F5D5C-D35A-4688-8645-CDE03EFBAA9A}" type="slidenum">
              <a:rPr lang="en-US" smtClean="0"/>
              <a:pPr/>
              <a:t>26</a:t>
            </a:fld>
            <a:endParaRPr lang="en-US"/>
          </a:p>
        </p:txBody>
      </p:sp>
      <p:sp>
        <p:nvSpPr>
          <p:cNvPr id="3" name="Rectangle 2"/>
          <p:cNvSpPr/>
          <p:nvPr/>
        </p:nvSpPr>
        <p:spPr>
          <a:xfrm>
            <a:off x="683568" y="1997839"/>
            <a:ext cx="7776864" cy="2308324"/>
          </a:xfrm>
          <a:prstGeom prst="rect">
            <a:avLst/>
          </a:prstGeom>
          <a:solidFill>
            <a:schemeClr val="accent1">
              <a:lumMod val="75000"/>
            </a:schemeClr>
          </a:solidFill>
          <a:ln>
            <a:solidFill>
              <a:schemeClr val="accent5">
                <a:lumMod val="60000"/>
                <a:lumOff val="40000"/>
              </a:schemeClr>
            </a:solidFill>
          </a:ln>
        </p:spPr>
        <p:txBody>
          <a:bodyPr wrap="square">
            <a:spAutoFit/>
          </a:bodyPr>
          <a:lstStyle/>
          <a:p>
            <a:pPr algn="just" rtl="1"/>
            <a:r>
              <a:rPr lang="ar-IQ" sz="2400" dirty="0" smtClean="0">
                <a:solidFill>
                  <a:schemeClr val="bg1"/>
                </a:solidFill>
              </a:rPr>
              <a:t>في هذا المجال بعض مشاريع المنتجات الجديدة تهدف إلى دراسة مفاهيم جديدة باستخدام مواد وتكنولوجيات تسهم بشكل مباشر بتقليل النفايات والهدر وكذلك تخفيض ملموس للتأثير البيئي الكلي للمنتجات (ويشمل خفض استهلاك الطاقة وكمية المواد المستعملة في المنتج والعملية وازالة المواد السامة أو الاصباغ ) .</a:t>
            </a:r>
            <a:endParaRPr lang="en-US" dirty="0">
              <a:solidFill>
                <a:schemeClr val="bg1"/>
              </a:solidFill>
            </a:endParaRPr>
          </a:p>
        </p:txBody>
      </p:sp>
      <p:sp>
        <p:nvSpPr>
          <p:cNvPr id="4" name="Rectangle 3"/>
          <p:cNvSpPr/>
          <p:nvPr/>
        </p:nvSpPr>
        <p:spPr>
          <a:xfrm>
            <a:off x="3995936" y="692696"/>
            <a:ext cx="4104456" cy="461665"/>
          </a:xfrm>
          <a:prstGeom prst="rect">
            <a:avLst/>
          </a:prstGeom>
        </p:spPr>
        <p:txBody>
          <a:bodyPr wrap="square">
            <a:spAutoFit/>
          </a:bodyPr>
          <a:lstStyle/>
          <a:p>
            <a:pPr algn="r" rtl="1"/>
            <a:r>
              <a:rPr lang="en-US" sz="2400" b="1" dirty="0" smtClean="0">
                <a:solidFill>
                  <a:srgbClr val="FF0000"/>
                </a:solidFill>
              </a:rPr>
              <a:t>Re- think</a:t>
            </a:r>
            <a:endParaRPr 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3F5D5C-D35A-4688-8645-CDE03EFBAA9A}" type="slidenum">
              <a:rPr lang="en-US" smtClean="0"/>
              <a:pPr/>
              <a:t>27</a:t>
            </a:fld>
            <a:endParaRPr lang="en-US"/>
          </a:p>
        </p:txBody>
      </p:sp>
      <p:sp>
        <p:nvSpPr>
          <p:cNvPr id="3" name="Rectangle 2"/>
          <p:cNvSpPr/>
          <p:nvPr/>
        </p:nvSpPr>
        <p:spPr>
          <a:xfrm>
            <a:off x="755576" y="692696"/>
            <a:ext cx="7632848" cy="4893647"/>
          </a:xfrm>
          <a:prstGeom prst="rect">
            <a:avLst/>
          </a:prstGeom>
          <a:solidFill>
            <a:schemeClr val="accent2">
              <a:lumMod val="60000"/>
              <a:lumOff val="40000"/>
            </a:schemeClr>
          </a:solidFill>
        </p:spPr>
        <p:txBody>
          <a:bodyPr wrap="square">
            <a:spAutoFit/>
          </a:bodyPr>
          <a:lstStyle/>
          <a:p>
            <a:pPr algn="just" rtl="1"/>
            <a:r>
              <a:rPr lang="ar-IQ" sz="2400" dirty="0" smtClean="0">
                <a:solidFill>
                  <a:srgbClr val="FFFF00"/>
                </a:solidFill>
              </a:rPr>
              <a:t>ومن القواعد المستخدمة في هذا المجال :</a:t>
            </a:r>
            <a:endParaRPr lang="ar-IQ" sz="3200" dirty="0" smtClean="0">
              <a:solidFill>
                <a:srgbClr val="FFFF00"/>
              </a:solidFill>
            </a:endParaRPr>
          </a:p>
          <a:p>
            <a:pPr algn="just" rtl="1"/>
            <a:r>
              <a:rPr lang="ar-IQ" sz="2400" dirty="0" smtClean="0"/>
              <a:t>1. ضمان إعادة التدوير الفني والاقتصادي للاجزاء البلاستيكية الرئيسية.</a:t>
            </a:r>
          </a:p>
          <a:p>
            <a:pPr algn="just" rtl="1"/>
            <a:r>
              <a:rPr lang="ar-IQ" sz="2400" dirty="0" smtClean="0"/>
              <a:t>2.استخدام نسبة متزايدة من المواد المدورة.</a:t>
            </a:r>
          </a:p>
          <a:p>
            <a:pPr algn="just" rtl="1"/>
            <a:r>
              <a:rPr lang="ar-IQ" sz="2400" dirty="0" smtClean="0"/>
              <a:t>3. عدم استخدام المواد الضارة.</a:t>
            </a:r>
          </a:p>
          <a:p>
            <a:pPr algn="just" rtl="1"/>
            <a:r>
              <a:rPr lang="ar-IQ" sz="2400" dirty="0" smtClean="0"/>
              <a:t>4. استخدام تقنيات القولبة كلما كان مقبولا من الناحية الجمالية.</a:t>
            </a:r>
          </a:p>
          <a:p>
            <a:pPr algn="just" rtl="1"/>
            <a:r>
              <a:rPr lang="ar-IQ" sz="2400" dirty="0" smtClean="0"/>
              <a:t>5ـ. اذا كان الطلاء مطلوبا فيتم استخدام الطلاء ذو الأساس المائي في الإنتاج.</a:t>
            </a:r>
          </a:p>
          <a:p>
            <a:pPr algn="just" rtl="1"/>
            <a:r>
              <a:rPr lang="ar-IQ" sz="2400" dirty="0" smtClean="0"/>
              <a:t>6. تجديد استهلاك الطاقة خلال مختلف مراحل دورة الحياة للمنتج.</a:t>
            </a:r>
          </a:p>
          <a:p>
            <a:pPr algn="just" rtl="1"/>
            <a:r>
              <a:rPr lang="ar-IQ" sz="2400" dirty="0" smtClean="0"/>
              <a:t>7. تخفيض وزن المواد للمنتج نفسه ولعناصر التغليف.مع توفير السلامة المُثلى والنوعية</a:t>
            </a:r>
            <a:r>
              <a:rPr lang="en-US" sz="2400" dirty="0" smtClean="0"/>
              <a:t> </a:t>
            </a:r>
            <a:r>
              <a:rPr lang="ar-IQ" sz="2400" dirty="0" smtClean="0"/>
              <a:t>والخدمات للزبائن.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3F5D5C-D35A-4688-8645-CDE03EFBAA9A}" type="slidenum">
              <a:rPr lang="en-US" smtClean="0"/>
              <a:pPr/>
              <a:t>28</a:t>
            </a:fld>
            <a:endParaRPr lang="en-US"/>
          </a:p>
        </p:txBody>
      </p:sp>
      <p:sp>
        <p:nvSpPr>
          <p:cNvPr id="3" name="Rectangle 2"/>
          <p:cNvSpPr/>
          <p:nvPr/>
        </p:nvSpPr>
        <p:spPr>
          <a:xfrm>
            <a:off x="323528" y="764704"/>
            <a:ext cx="8424936" cy="1938992"/>
          </a:xfrm>
          <a:prstGeom prst="rect">
            <a:avLst/>
          </a:prstGeom>
          <a:solidFill>
            <a:schemeClr val="accent3">
              <a:lumMod val="60000"/>
              <a:lumOff val="40000"/>
            </a:schemeClr>
          </a:solidFill>
        </p:spPr>
        <p:txBody>
          <a:bodyPr wrap="square">
            <a:spAutoFit/>
          </a:bodyPr>
          <a:lstStyle/>
          <a:p>
            <a:pPr algn="just" rtl="1"/>
            <a:r>
              <a:rPr lang="ar-IQ" sz="2400" dirty="0" smtClean="0">
                <a:solidFill>
                  <a:schemeClr val="bg2">
                    <a:lumMod val="25000"/>
                  </a:schemeClr>
                </a:solidFill>
              </a:rPr>
              <a:t>وكما يتوضح بان دمج الاعتبارات البيئية في عملية تطوير المنتج يعتبر حيويا للنجاح في التصميم الايكولوجي وحتى لتطوير المنتج بشكل عام.ويجب عدم النظر إلى التصميم الايكولوجي على انه مطلب اضافي،ولكن في الواقع كعنصر توسيع يمكن ان يعزز الإنتاج و</a:t>
            </a:r>
          </a:p>
          <a:p>
            <a:pPr algn="just" rtl="1"/>
            <a:r>
              <a:rPr lang="ar-IQ" sz="2400" dirty="0" smtClean="0">
                <a:solidFill>
                  <a:schemeClr val="bg2">
                    <a:lumMod val="25000"/>
                  </a:schemeClr>
                </a:solidFill>
              </a:rPr>
              <a:t>الاستعمال ومراحل نهاية العمر للمنتجات</a:t>
            </a:r>
            <a:endParaRPr lang="en-US" dirty="0">
              <a:solidFill>
                <a:schemeClr val="bg2">
                  <a:lumMod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3F5D5C-D35A-4688-8645-CDE03EFBAA9A}" type="slidenum">
              <a:rPr lang="en-US" smtClean="0"/>
              <a:pPr/>
              <a:t>29</a:t>
            </a:fld>
            <a:endParaRPr lang="en-US"/>
          </a:p>
        </p:txBody>
      </p:sp>
      <p:sp>
        <p:nvSpPr>
          <p:cNvPr id="3" name="Rectangle 2"/>
          <p:cNvSpPr/>
          <p:nvPr/>
        </p:nvSpPr>
        <p:spPr>
          <a:xfrm>
            <a:off x="3995936" y="260648"/>
            <a:ext cx="4572000" cy="738664"/>
          </a:xfrm>
          <a:prstGeom prst="rect">
            <a:avLst/>
          </a:prstGeom>
        </p:spPr>
        <p:txBody>
          <a:bodyPr>
            <a:spAutoFit/>
          </a:bodyPr>
          <a:lstStyle/>
          <a:p>
            <a:pPr algn="just" rtl="1"/>
            <a:r>
              <a:rPr lang="ar-IQ" sz="2400" dirty="0" smtClean="0">
                <a:solidFill>
                  <a:schemeClr val="accent2">
                    <a:lumMod val="75000"/>
                  </a:schemeClr>
                </a:solidFill>
              </a:rPr>
              <a:t>استراتيجيات التصميم الايكولوجي</a:t>
            </a:r>
          </a:p>
          <a:p>
            <a:pPr algn="just" rtl="1"/>
            <a:endParaRPr lang="en-US" dirty="0"/>
          </a:p>
        </p:txBody>
      </p:sp>
      <p:sp>
        <p:nvSpPr>
          <p:cNvPr id="48129" name="Rectangle 1"/>
          <p:cNvSpPr>
            <a:spLocks noChangeArrowheads="1"/>
          </p:cNvSpPr>
          <p:nvPr/>
        </p:nvSpPr>
        <p:spPr bwMode="auto">
          <a:xfrm>
            <a:off x="611560" y="836712"/>
            <a:ext cx="7776864" cy="5509200"/>
          </a:xfrm>
          <a:prstGeom prst="rect">
            <a:avLst/>
          </a:prstGeom>
          <a:solidFill>
            <a:schemeClr val="accent5">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900113" algn="l"/>
              </a:tabLst>
            </a:pPr>
            <a:r>
              <a:rPr kumimoji="0" lang="en-US" sz="280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Ecodesign Strategies</a:t>
            </a:r>
            <a:endParaRPr kumimoji="0" lang="en-US" sz="140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900113" algn="l"/>
              </a:tabLst>
            </a:pPr>
            <a:r>
              <a:rPr kumimoji="0" lang="en-US" sz="240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The following general strategies may be followed to design a </a:t>
            </a:r>
            <a:r>
              <a:rPr kumimoji="0" lang="en-US" sz="240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t>
            </a:r>
            <a:r>
              <a:rPr kumimoji="0" lang="en-US" sz="240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green product”</a:t>
            </a:r>
            <a:endParaRPr kumimoji="0" lang="en-US" sz="140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900113" algn="l"/>
              </a:tabLst>
            </a:pPr>
            <a:r>
              <a:rPr kumimoji="0" lang="en-US" sz="2800" i="1"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1. New concept development</a:t>
            </a:r>
            <a:endParaRPr kumimoji="0" lang="en-US" sz="1400"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900113" algn="l"/>
              </a:tabLst>
            </a:pPr>
            <a:r>
              <a:rPr kumimoji="0" lang="en-US" sz="2800" i="1" u="none" strike="noStrike" cap="none" normalizeH="0" baseline="0" dirty="0" smtClean="0">
                <a:ln>
                  <a:noFill/>
                </a:ln>
                <a:solidFill>
                  <a:schemeClr val="accent2">
                    <a:lumMod val="20000"/>
                    <a:lumOff val="80000"/>
                  </a:schemeClr>
                </a:solidFill>
                <a:effectLst/>
                <a:latin typeface="Times New Roman" pitchFamily="18" charset="0"/>
                <a:ea typeface="Times New Roman" pitchFamily="18" charset="0"/>
                <a:cs typeface="Times New Roman" pitchFamily="18" charset="0"/>
              </a:rPr>
              <a:t>2.  Physical optimization:</a:t>
            </a:r>
            <a:endParaRPr kumimoji="0" lang="en-US" sz="1400" i="0" u="none" strike="noStrike" cap="none" normalizeH="0" baseline="0" dirty="0" smtClean="0">
              <a:ln>
                <a:noFill/>
              </a:ln>
              <a:solidFill>
                <a:schemeClr val="accent2">
                  <a:lumMod val="20000"/>
                  <a:lumOff val="80000"/>
                </a:schemeClr>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900113" algn="l"/>
              </a:tabLst>
            </a:pPr>
            <a:r>
              <a:rPr kumimoji="0" lang="en-US" sz="2400" i="0" u="none" strike="noStrike" cap="none" normalizeH="0" baseline="0" dirty="0" smtClean="0">
                <a:ln>
                  <a:noFill/>
                </a:ln>
                <a:solidFill>
                  <a:schemeClr val="accent2">
                    <a:lumMod val="20000"/>
                    <a:lumOff val="80000"/>
                  </a:schemeClr>
                </a:solidFill>
                <a:effectLst/>
                <a:latin typeface="Times New Roman" pitchFamily="18" charset="0"/>
                <a:ea typeface="Times New Roman" pitchFamily="18" charset="0"/>
                <a:cs typeface="Times New Roman" pitchFamily="18" charset="0"/>
              </a:rPr>
              <a:t>Increase of product life and reliability</a:t>
            </a:r>
            <a:endParaRPr kumimoji="0" lang="en-US" sz="1400" i="0" u="none" strike="noStrike" cap="none" normalizeH="0" baseline="0" dirty="0" smtClean="0">
              <a:ln>
                <a:noFill/>
              </a:ln>
              <a:solidFill>
                <a:schemeClr val="accent2">
                  <a:lumMod val="20000"/>
                  <a:lumOff val="80000"/>
                </a:schemeClr>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900113" algn="l"/>
              </a:tabLst>
            </a:pPr>
            <a:r>
              <a:rPr kumimoji="0" lang="en-US" sz="2400" i="0" u="none" strike="noStrike" cap="none" normalizeH="0" baseline="0" dirty="0" smtClean="0">
                <a:ln>
                  <a:noFill/>
                </a:ln>
                <a:solidFill>
                  <a:schemeClr val="accent2">
                    <a:lumMod val="20000"/>
                    <a:lumOff val="80000"/>
                  </a:schemeClr>
                </a:solidFill>
                <a:effectLst/>
                <a:latin typeface="Times New Roman" pitchFamily="18" charset="0"/>
                <a:ea typeface="Times New Roman" pitchFamily="18" charset="0"/>
                <a:cs typeface="Times New Roman" pitchFamily="18" charset="0"/>
              </a:rPr>
              <a:t>Optimization and integration of functions</a:t>
            </a:r>
            <a:endParaRPr kumimoji="0" lang="en-US" sz="1400" i="0" u="none" strike="noStrike" cap="none" normalizeH="0" baseline="0" dirty="0" smtClean="0">
              <a:ln>
                <a:noFill/>
              </a:ln>
              <a:solidFill>
                <a:schemeClr val="accent2">
                  <a:lumMod val="20000"/>
                  <a:lumOff val="80000"/>
                </a:schemeClr>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900113" algn="l"/>
              </a:tabLst>
            </a:pPr>
            <a:r>
              <a:rPr kumimoji="0" lang="en-US" sz="2400" i="0" u="none" strike="noStrike" cap="none" normalizeH="0" baseline="0" dirty="0" smtClean="0">
                <a:ln>
                  <a:noFill/>
                </a:ln>
                <a:solidFill>
                  <a:schemeClr val="accent2">
                    <a:lumMod val="20000"/>
                    <a:lumOff val="80000"/>
                  </a:schemeClr>
                </a:solidFill>
                <a:effectLst/>
                <a:latin typeface="Times New Roman" pitchFamily="18" charset="0"/>
                <a:ea typeface="Times New Roman" pitchFamily="18" charset="0"/>
                <a:cs typeface="Times New Roman" pitchFamily="18" charset="0"/>
              </a:rPr>
              <a:t>Easy maintenance and repair</a:t>
            </a:r>
            <a:endParaRPr kumimoji="0" lang="en-US" sz="1400" i="0" u="none" strike="noStrike" cap="none" normalizeH="0" baseline="0" dirty="0" smtClean="0">
              <a:ln>
                <a:noFill/>
              </a:ln>
              <a:solidFill>
                <a:schemeClr val="accent2">
                  <a:lumMod val="20000"/>
                  <a:lumOff val="80000"/>
                </a:schemeClr>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900113" algn="l"/>
              </a:tabLst>
            </a:pPr>
            <a:r>
              <a:rPr kumimoji="0" lang="en-US" sz="2800" i="1" u="none" strike="noStrike" cap="none" normalizeH="0" baseline="0" dirty="0" smtClean="0">
                <a:ln>
                  <a:noFill/>
                </a:ln>
                <a:solidFill>
                  <a:srgbClr val="FFC000"/>
                </a:solidFill>
                <a:effectLst/>
                <a:latin typeface="Times New Roman" pitchFamily="18" charset="0"/>
                <a:ea typeface="Times New Roman" pitchFamily="18" charset="0"/>
                <a:cs typeface="Times New Roman" pitchFamily="18" charset="0"/>
              </a:rPr>
              <a:t>3.  Material selection:</a:t>
            </a:r>
            <a:endParaRPr kumimoji="0" lang="en-US" sz="1400" i="0" u="none" strike="noStrike" cap="none" normalizeH="0" baseline="0" dirty="0" smtClean="0">
              <a:ln>
                <a:noFill/>
              </a:ln>
              <a:solidFill>
                <a:srgbClr val="FFC0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900113" algn="l"/>
              </a:tabLst>
            </a:pPr>
            <a:r>
              <a:rPr kumimoji="0" lang="en-US" sz="2400" i="0" u="none" strike="noStrike" cap="none" normalizeH="0" baseline="0" dirty="0" smtClean="0">
                <a:ln>
                  <a:noFill/>
                </a:ln>
                <a:solidFill>
                  <a:srgbClr val="FFC000"/>
                </a:solidFill>
                <a:effectLst/>
                <a:latin typeface="Times New Roman" pitchFamily="18" charset="0"/>
                <a:ea typeface="Times New Roman" pitchFamily="18" charset="0"/>
                <a:cs typeface="Times New Roman" pitchFamily="18" charset="0"/>
              </a:rPr>
              <a:t>Recycled and recyclable materials</a:t>
            </a:r>
            <a:endParaRPr kumimoji="0" lang="en-US" sz="1400" i="0" u="none" strike="noStrike" cap="none" normalizeH="0" baseline="0" dirty="0" smtClean="0">
              <a:ln>
                <a:noFill/>
              </a:ln>
              <a:solidFill>
                <a:srgbClr val="FFC0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900113" algn="l"/>
              </a:tabLst>
            </a:pPr>
            <a:r>
              <a:rPr kumimoji="0" lang="en-US" sz="2400" i="0" u="none" strike="noStrike" cap="none" normalizeH="0" baseline="0" dirty="0" smtClean="0">
                <a:ln>
                  <a:noFill/>
                </a:ln>
                <a:solidFill>
                  <a:srgbClr val="FFC000"/>
                </a:solidFill>
                <a:effectLst/>
                <a:latin typeface="Times New Roman" pitchFamily="18" charset="0"/>
                <a:ea typeface="Times New Roman" pitchFamily="18" charset="0"/>
                <a:cs typeface="Times New Roman" pitchFamily="18" charset="0"/>
              </a:rPr>
              <a:t>Renewable materials</a:t>
            </a:r>
            <a:endParaRPr kumimoji="0" lang="en-US" sz="1400" i="0" u="none" strike="noStrike" cap="none" normalizeH="0" baseline="0" dirty="0" smtClean="0">
              <a:ln>
                <a:noFill/>
              </a:ln>
              <a:solidFill>
                <a:srgbClr val="FFC0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900113" algn="l"/>
              </a:tabLst>
            </a:pPr>
            <a:r>
              <a:rPr kumimoji="0" lang="en-US" sz="2400" i="0" u="none" strike="noStrike" cap="none" normalizeH="0" baseline="0" dirty="0" smtClean="0">
                <a:ln>
                  <a:noFill/>
                </a:ln>
                <a:solidFill>
                  <a:srgbClr val="FFC000"/>
                </a:solidFill>
                <a:effectLst/>
                <a:latin typeface="Times New Roman" pitchFamily="18" charset="0"/>
                <a:ea typeface="Times New Roman" pitchFamily="18" charset="0"/>
                <a:cs typeface="Times New Roman" pitchFamily="18" charset="0"/>
              </a:rPr>
              <a:t>Less material use</a:t>
            </a:r>
            <a:endParaRPr kumimoji="0" lang="en-US" sz="1400" i="0" u="none" strike="noStrike" cap="none" normalizeH="0" baseline="0" dirty="0" smtClean="0">
              <a:ln>
                <a:noFill/>
              </a:ln>
              <a:solidFill>
                <a:srgbClr val="FFC0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900113" algn="l"/>
              </a:tabLst>
            </a:pPr>
            <a:r>
              <a:rPr kumimoji="0" lang="en-US" sz="2400" i="0" u="none" strike="noStrike" cap="none" normalizeH="0" baseline="0" dirty="0" smtClean="0">
                <a:ln>
                  <a:noFill/>
                </a:ln>
                <a:solidFill>
                  <a:srgbClr val="FFC000"/>
                </a:solidFill>
                <a:effectLst/>
                <a:latin typeface="Times New Roman" pitchFamily="18" charset="0"/>
                <a:ea typeface="Times New Roman" pitchFamily="18" charset="0"/>
                <a:cs typeface="Times New Roman" pitchFamily="18" charset="0"/>
              </a:rPr>
              <a:t>Low energy content materials</a:t>
            </a:r>
            <a:endParaRPr kumimoji="0" lang="en-US" sz="1400" i="0" u="none" strike="noStrike" cap="none" normalizeH="0" baseline="0" dirty="0" smtClean="0">
              <a:ln>
                <a:noFill/>
              </a:ln>
              <a:solidFill>
                <a:srgbClr val="FFC0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900113" algn="l"/>
              </a:tabLst>
            </a:pPr>
            <a:r>
              <a:rPr kumimoji="0" lang="en-US" sz="2400" i="0" u="none" strike="noStrike" cap="none" normalizeH="0" baseline="0" dirty="0" smtClean="0">
                <a:ln>
                  <a:noFill/>
                </a:ln>
                <a:solidFill>
                  <a:srgbClr val="FFC000"/>
                </a:solidFill>
                <a:effectLst/>
                <a:latin typeface="Times New Roman" pitchFamily="18" charset="0"/>
                <a:ea typeface="Times New Roman" pitchFamily="18" charset="0"/>
                <a:cs typeface="Times New Roman" pitchFamily="18" charset="0"/>
              </a:rPr>
              <a:t>Use of low impact materials</a:t>
            </a:r>
            <a:endParaRPr kumimoji="0" lang="en-US" sz="3600" i="0" u="none" strike="noStrike" cap="none" normalizeH="0" baseline="0" dirty="0" smtClean="0">
              <a:ln>
                <a:noFill/>
              </a:ln>
              <a:solidFill>
                <a:srgbClr val="FFC00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129">
                                            <p:txEl>
                                              <p:pRg st="2" end="2"/>
                                            </p:txEl>
                                          </p:spTgt>
                                        </p:tgtEl>
                                        <p:attrNameLst>
                                          <p:attrName>style.visibility</p:attrName>
                                        </p:attrNameLst>
                                      </p:cBhvr>
                                      <p:to>
                                        <p:strVal val="visible"/>
                                      </p:to>
                                    </p:set>
                                    <p:anim calcmode="lin" valueType="num">
                                      <p:cBhvr additive="base">
                                        <p:cTn id="7" dur="1000" fill="hold"/>
                                        <p:tgtEl>
                                          <p:spTgt spid="48129">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81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8129">
                                            <p:txEl>
                                              <p:pRg st="3" end="3"/>
                                            </p:txEl>
                                          </p:spTgt>
                                        </p:tgtEl>
                                        <p:attrNameLst>
                                          <p:attrName>style.visibility</p:attrName>
                                        </p:attrNameLst>
                                      </p:cBhvr>
                                      <p:to>
                                        <p:strVal val="visible"/>
                                      </p:to>
                                    </p:set>
                                    <p:anim calcmode="lin" valueType="num">
                                      <p:cBhvr additive="base">
                                        <p:cTn id="13" dur="1000" fill="hold"/>
                                        <p:tgtEl>
                                          <p:spTgt spid="48129">
                                            <p:txEl>
                                              <p:pRg st="3" end="3"/>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48129">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8129">
                                            <p:txEl>
                                              <p:pRg st="4" end="4"/>
                                            </p:txEl>
                                          </p:spTgt>
                                        </p:tgtEl>
                                        <p:attrNameLst>
                                          <p:attrName>style.visibility</p:attrName>
                                        </p:attrNameLst>
                                      </p:cBhvr>
                                      <p:to>
                                        <p:strVal val="visible"/>
                                      </p:to>
                                    </p:set>
                                    <p:anim calcmode="lin" valueType="num">
                                      <p:cBhvr additive="base">
                                        <p:cTn id="17" dur="1000" fill="hold"/>
                                        <p:tgtEl>
                                          <p:spTgt spid="48129">
                                            <p:txEl>
                                              <p:pRg st="4" end="4"/>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48129">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8129">
                                            <p:txEl>
                                              <p:pRg st="5" end="5"/>
                                            </p:txEl>
                                          </p:spTgt>
                                        </p:tgtEl>
                                        <p:attrNameLst>
                                          <p:attrName>style.visibility</p:attrName>
                                        </p:attrNameLst>
                                      </p:cBhvr>
                                      <p:to>
                                        <p:strVal val="visible"/>
                                      </p:to>
                                    </p:set>
                                    <p:anim calcmode="lin" valueType="num">
                                      <p:cBhvr additive="base">
                                        <p:cTn id="21" dur="1000" fill="hold"/>
                                        <p:tgtEl>
                                          <p:spTgt spid="48129">
                                            <p:txEl>
                                              <p:pRg st="5" end="5"/>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48129">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8129">
                                            <p:txEl>
                                              <p:pRg st="6" end="6"/>
                                            </p:txEl>
                                          </p:spTgt>
                                        </p:tgtEl>
                                        <p:attrNameLst>
                                          <p:attrName>style.visibility</p:attrName>
                                        </p:attrNameLst>
                                      </p:cBhvr>
                                      <p:to>
                                        <p:strVal val="visible"/>
                                      </p:to>
                                    </p:set>
                                    <p:anim calcmode="lin" valueType="num">
                                      <p:cBhvr additive="base">
                                        <p:cTn id="25" dur="1000" fill="hold"/>
                                        <p:tgtEl>
                                          <p:spTgt spid="48129">
                                            <p:txEl>
                                              <p:pRg st="6" end="6"/>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4812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8129">
                                            <p:txEl>
                                              <p:pRg st="7" end="7"/>
                                            </p:txEl>
                                          </p:spTgt>
                                        </p:tgtEl>
                                        <p:attrNameLst>
                                          <p:attrName>style.visibility</p:attrName>
                                        </p:attrNameLst>
                                      </p:cBhvr>
                                      <p:to>
                                        <p:strVal val="visible"/>
                                      </p:to>
                                    </p:set>
                                    <p:anim calcmode="lin" valueType="num">
                                      <p:cBhvr additive="base">
                                        <p:cTn id="31" dur="1000" fill="hold"/>
                                        <p:tgtEl>
                                          <p:spTgt spid="48129">
                                            <p:txEl>
                                              <p:pRg st="7" end="7"/>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48129">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8129">
                                            <p:txEl>
                                              <p:pRg st="8" end="8"/>
                                            </p:txEl>
                                          </p:spTgt>
                                        </p:tgtEl>
                                        <p:attrNameLst>
                                          <p:attrName>style.visibility</p:attrName>
                                        </p:attrNameLst>
                                      </p:cBhvr>
                                      <p:to>
                                        <p:strVal val="visible"/>
                                      </p:to>
                                    </p:set>
                                    <p:anim calcmode="lin" valueType="num">
                                      <p:cBhvr additive="base">
                                        <p:cTn id="35" dur="1000" fill="hold"/>
                                        <p:tgtEl>
                                          <p:spTgt spid="48129">
                                            <p:txEl>
                                              <p:pRg st="8" end="8"/>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48129">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8129">
                                            <p:txEl>
                                              <p:pRg st="9" end="9"/>
                                            </p:txEl>
                                          </p:spTgt>
                                        </p:tgtEl>
                                        <p:attrNameLst>
                                          <p:attrName>style.visibility</p:attrName>
                                        </p:attrNameLst>
                                      </p:cBhvr>
                                      <p:to>
                                        <p:strVal val="visible"/>
                                      </p:to>
                                    </p:set>
                                    <p:anim calcmode="lin" valueType="num">
                                      <p:cBhvr additive="base">
                                        <p:cTn id="39" dur="1000" fill="hold"/>
                                        <p:tgtEl>
                                          <p:spTgt spid="48129">
                                            <p:txEl>
                                              <p:pRg st="9" end="9"/>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48129">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8129">
                                            <p:txEl>
                                              <p:pRg st="10" end="10"/>
                                            </p:txEl>
                                          </p:spTgt>
                                        </p:tgtEl>
                                        <p:attrNameLst>
                                          <p:attrName>style.visibility</p:attrName>
                                        </p:attrNameLst>
                                      </p:cBhvr>
                                      <p:to>
                                        <p:strVal val="visible"/>
                                      </p:to>
                                    </p:set>
                                    <p:anim calcmode="lin" valueType="num">
                                      <p:cBhvr additive="base">
                                        <p:cTn id="43" dur="1000" fill="hold"/>
                                        <p:tgtEl>
                                          <p:spTgt spid="48129">
                                            <p:txEl>
                                              <p:pRg st="10" end="10"/>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48129">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8129">
                                            <p:txEl>
                                              <p:pRg st="11" end="11"/>
                                            </p:txEl>
                                          </p:spTgt>
                                        </p:tgtEl>
                                        <p:attrNameLst>
                                          <p:attrName>style.visibility</p:attrName>
                                        </p:attrNameLst>
                                      </p:cBhvr>
                                      <p:to>
                                        <p:strVal val="visible"/>
                                      </p:to>
                                    </p:set>
                                    <p:anim calcmode="lin" valueType="num">
                                      <p:cBhvr additive="base">
                                        <p:cTn id="47" dur="1000" fill="hold"/>
                                        <p:tgtEl>
                                          <p:spTgt spid="48129">
                                            <p:txEl>
                                              <p:pRg st="11" end="11"/>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48129">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8129">
                                            <p:txEl>
                                              <p:pRg st="12" end="12"/>
                                            </p:txEl>
                                          </p:spTgt>
                                        </p:tgtEl>
                                        <p:attrNameLst>
                                          <p:attrName>style.visibility</p:attrName>
                                        </p:attrNameLst>
                                      </p:cBhvr>
                                      <p:to>
                                        <p:strVal val="visible"/>
                                      </p:to>
                                    </p:set>
                                    <p:anim calcmode="lin" valueType="num">
                                      <p:cBhvr additive="base">
                                        <p:cTn id="51" dur="1000" fill="hold"/>
                                        <p:tgtEl>
                                          <p:spTgt spid="48129">
                                            <p:txEl>
                                              <p:pRg st="12" end="12"/>
                                            </p:txEl>
                                          </p:spTgt>
                                        </p:tgtEl>
                                        <p:attrNameLst>
                                          <p:attrName>ppt_x</p:attrName>
                                        </p:attrNameLst>
                                      </p:cBhvr>
                                      <p:tavLst>
                                        <p:tav tm="0">
                                          <p:val>
                                            <p:strVal val="#ppt_x"/>
                                          </p:val>
                                        </p:tav>
                                        <p:tav tm="100000">
                                          <p:val>
                                            <p:strVal val="#ppt_x"/>
                                          </p:val>
                                        </p:tav>
                                      </p:tavLst>
                                    </p:anim>
                                    <p:anim calcmode="lin" valueType="num">
                                      <p:cBhvr additive="base">
                                        <p:cTn id="52" dur="1000" fill="hold"/>
                                        <p:tgtEl>
                                          <p:spTgt spid="48129">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3F5D5C-D35A-4688-8645-CDE03EFBAA9A}" type="slidenum">
              <a:rPr lang="en-US" smtClean="0"/>
              <a:pPr/>
              <a:t>3</a:t>
            </a:fld>
            <a:endParaRPr lang="en-US"/>
          </a:p>
        </p:txBody>
      </p:sp>
      <p:pic>
        <p:nvPicPr>
          <p:cNvPr id="30723" name="Picture 3"/>
          <p:cNvPicPr>
            <a:picLocks noChangeAspect="1" noChangeArrowheads="1"/>
          </p:cNvPicPr>
          <p:nvPr/>
        </p:nvPicPr>
        <p:blipFill>
          <a:blip r:embed="rId2" cstate="print"/>
          <a:srcRect/>
          <a:stretch>
            <a:fillRect/>
          </a:stretch>
        </p:blipFill>
        <p:spPr bwMode="auto">
          <a:xfrm>
            <a:off x="755576" y="1484784"/>
            <a:ext cx="7760646" cy="4942047"/>
          </a:xfrm>
          <a:prstGeom prst="rect">
            <a:avLst/>
          </a:prstGeom>
          <a:noFill/>
          <a:ln w="9525">
            <a:noFill/>
            <a:miter lim="800000"/>
            <a:headEnd/>
            <a:tailEnd/>
          </a:ln>
        </p:spPr>
      </p:pic>
      <p:sp>
        <p:nvSpPr>
          <p:cNvPr id="5" name="Rectangle 4"/>
          <p:cNvSpPr/>
          <p:nvPr/>
        </p:nvSpPr>
        <p:spPr>
          <a:xfrm>
            <a:off x="1475656" y="764704"/>
            <a:ext cx="6048672" cy="369332"/>
          </a:xfrm>
          <a:prstGeom prst="rect">
            <a:avLst/>
          </a:prstGeom>
        </p:spPr>
        <p:txBody>
          <a:bodyPr wrap="square">
            <a:spAutoFit/>
          </a:bodyPr>
          <a:lstStyle/>
          <a:p>
            <a:r>
              <a:rPr lang="ar-IQ" dirty="0" smtClean="0"/>
              <a:t>(الَّذِي أَحْسَنَ كُلَّ شَيْءٍ خَلَقَهُ وَبَدَأَ خَلْقَ الْإِنسَانِ مِن طِينٍ )</a:t>
            </a:r>
            <a:endParaRPr lang="ar-IQ" dirty="0"/>
          </a:p>
        </p:txBody>
      </p:sp>
      <p:sp>
        <p:nvSpPr>
          <p:cNvPr id="6" name="Rectangle 5"/>
          <p:cNvSpPr/>
          <p:nvPr/>
        </p:nvSpPr>
        <p:spPr>
          <a:xfrm>
            <a:off x="6084168" y="1772816"/>
            <a:ext cx="2304256" cy="646331"/>
          </a:xfrm>
          <a:prstGeom prst="rect">
            <a:avLst/>
          </a:prstGeom>
        </p:spPr>
        <p:txBody>
          <a:bodyPr wrap="square">
            <a:spAutoFit/>
          </a:bodyPr>
          <a:lstStyle/>
          <a:p>
            <a:pPr algn="r"/>
            <a:r>
              <a:rPr lang="ar-IQ" dirty="0" smtClean="0">
                <a:solidFill>
                  <a:srgbClr val="FF0000"/>
                </a:solidFill>
              </a:rPr>
              <a:t>هذا الكوكب الجميل ...</a:t>
            </a:r>
          </a:p>
          <a:p>
            <a:pPr algn="r"/>
            <a:r>
              <a:rPr lang="ar-IQ" dirty="0" smtClean="0">
                <a:solidFill>
                  <a:srgbClr val="FF0000"/>
                </a:solidFill>
              </a:rPr>
              <a:t>كيف نحافظ عليه؟</a:t>
            </a:r>
            <a:endParaRPr lang="ar-IQ" dirty="0">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3F5D5C-D35A-4688-8645-CDE03EFBAA9A}" type="slidenum">
              <a:rPr lang="en-US" smtClean="0"/>
              <a:pPr/>
              <a:t>30</a:t>
            </a:fld>
            <a:endParaRPr lang="en-US"/>
          </a:p>
        </p:txBody>
      </p:sp>
      <p:sp>
        <p:nvSpPr>
          <p:cNvPr id="66561" name="Rectangle 1"/>
          <p:cNvSpPr>
            <a:spLocks noChangeArrowheads="1"/>
          </p:cNvSpPr>
          <p:nvPr/>
        </p:nvSpPr>
        <p:spPr bwMode="auto">
          <a:xfrm>
            <a:off x="251520" y="1196752"/>
            <a:ext cx="8657159" cy="4955203"/>
          </a:xfrm>
          <a:prstGeom prst="rect">
            <a:avLst/>
          </a:prstGeom>
          <a:solidFill>
            <a:schemeClr val="accent5">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900113" algn="l"/>
              </a:tabLst>
            </a:pPr>
            <a:r>
              <a:rPr kumimoji="0" lang="en-US" sz="320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4.  Production optimization:</a:t>
            </a:r>
            <a:endParaRPr kumimoji="0" lang="en-US" sz="160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900113" algn="l"/>
              </a:tabLst>
            </a:pPr>
            <a:r>
              <a:rPr kumimoji="0" lang="en-US" sz="280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Alternative production processes</a:t>
            </a:r>
            <a:endParaRPr kumimoji="0" lang="en-US" sz="160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900113" algn="l"/>
              </a:tabLst>
            </a:pPr>
            <a:r>
              <a:rPr kumimoji="0" lang="en-US" sz="280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Fewer production steps and improved process layout</a:t>
            </a:r>
            <a:endParaRPr kumimoji="0" lang="en-US" sz="160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900113" algn="l"/>
              </a:tabLst>
            </a:pPr>
            <a:r>
              <a:rPr kumimoji="0" lang="en-US" sz="280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Process control</a:t>
            </a:r>
            <a:endParaRPr kumimoji="0" lang="en-US" sz="160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900113" algn="l"/>
              </a:tabLst>
            </a:pPr>
            <a:r>
              <a:rPr kumimoji="0" lang="en-US" sz="280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Less energy consumption</a:t>
            </a:r>
            <a:endParaRPr kumimoji="0" lang="en-US" sz="160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900113" algn="l"/>
              </a:tabLst>
            </a:pPr>
            <a:r>
              <a:rPr kumimoji="0" lang="en-US" sz="280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Lower waste production</a:t>
            </a:r>
            <a:endParaRPr kumimoji="0" lang="en-US" sz="160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900113" algn="l"/>
              </a:tabLst>
            </a:pPr>
            <a:r>
              <a:rPr kumimoji="0" lang="en-US" sz="280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Renewable energy utilization</a:t>
            </a:r>
            <a:endParaRPr kumimoji="0" lang="en-US" sz="160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900113" algn="l"/>
              </a:tabLst>
            </a:pPr>
            <a:r>
              <a:rPr kumimoji="0" lang="en-US" sz="3200" i="1" u="none" strike="noStrike" cap="none" normalizeH="0" baseline="0" dirty="0" smtClean="0">
                <a:ln>
                  <a:noFill/>
                </a:ln>
                <a:solidFill>
                  <a:srgbClr val="FFC000"/>
                </a:solidFill>
                <a:effectLst/>
                <a:latin typeface="Times New Roman" pitchFamily="18" charset="0"/>
                <a:ea typeface="Times New Roman" pitchFamily="18" charset="0"/>
                <a:cs typeface="Times New Roman" pitchFamily="18" charset="0"/>
              </a:rPr>
              <a:t>5.  Distribution optimization  </a:t>
            </a:r>
            <a:endParaRPr kumimoji="0" lang="en-US" sz="1600" i="0" u="none" strike="noStrike" cap="none" normalizeH="0" baseline="0" dirty="0" smtClean="0">
              <a:ln>
                <a:noFill/>
              </a:ln>
              <a:solidFill>
                <a:srgbClr val="FFC0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900113" algn="l"/>
              </a:tabLst>
            </a:pPr>
            <a:r>
              <a:rPr kumimoji="0" lang="en-US" sz="2800" i="0" u="none" strike="noStrike" cap="none" normalizeH="0" baseline="0" dirty="0" smtClean="0">
                <a:ln>
                  <a:noFill/>
                </a:ln>
                <a:solidFill>
                  <a:srgbClr val="FFC000"/>
                </a:solidFill>
                <a:effectLst/>
                <a:latin typeface="Times New Roman" pitchFamily="18" charset="0"/>
                <a:ea typeface="Times New Roman" pitchFamily="18" charset="0"/>
                <a:cs typeface="Times New Roman" pitchFamily="18" charset="0"/>
              </a:rPr>
              <a:t>Packaging</a:t>
            </a:r>
            <a:endParaRPr kumimoji="0" lang="en-US" sz="1600" i="0" u="none" strike="noStrike" cap="none" normalizeH="0" baseline="0" dirty="0" smtClean="0">
              <a:ln>
                <a:noFill/>
              </a:ln>
              <a:solidFill>
                <a:srgbClr val="FFC0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900113" algn="l"/>
              </a:tabLst>
            </a:pPr>
            <a:r>
              <a:rPr kumimoji="0" lang="en-US" sz="2800" i="0" u="none" strike="noStrike" cap="none" normalizeH="0" baseline="0" dirty="0" smtClean="0">
                <a:ln>
                  <a:noFill/>
                </a:ln>
                <a:solidFill>
                  <a:srgbClr val="FFC000"/>
                </a:solidFill>
                <a:effectLst/>
                <a:latin typeface="Times New Roman" pitchFamily="18" charset="0"/>
                <a:ea typeface="Times New Roman" pitchFamily="18" charset="0"/>
                <a:cs typeface="Times New Roman" pitchFamily="18" charset="0"/>
              </a:rPr>
              <a:t>Material substitution</a:t>
            </a:r>
            <a:endParaRPr kumimoji="0" lang="en-US" sz="1600" i="0" u="none" strike="noStrike" cap="none" normalizeH="0" baseline="0" dirty="0" smtClean="0">
              <a:ln>
                <a:noFill/>
              </a:ln>
              <a:solidFill>
                <a:srgbClr val="FFC0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900113" algn="l"/>
              </a:tabLst>
            </a:pPr>
            <a:r>
              <a:rPr kumimoji="0" lang="en-US" sz="2800" i="0" u="none" strike="noStrike" cap="none" normalizeH="0" baseline="0" dirty="0" smtClean="0">
                <a:ln>
                  <a:noFill/>
                </a:ln>
                <a:solidFill>
                  <a:srgbClr val="FFC000"/>
                </a:solidFill>
                <a:effectLst/>
                <a:latin typeface="Times New Roman" pitchFamily="18" charset="0"/>
                <a:ea typeface="Times New Roman" pitchFamily="18" charset="0"/>
                <a:cs typeface="Times New Roman" pitchFamily="18" charset="0"/>
              </a:rPr>
              <a:t>Transportation</a:t>
            </a:r>
            <a:endParaRPr kumimoji="0" lang="en-US" sz="4000" i="0" u="none" strike="noStrike" cap="none" normalizeH="0" baseline="0" dirty="0" smtClean="0">
              <a:ln>
                <a:noFill/>
              </a:ln>
              <a:solidFill>
                <a:srgbClr val="FFC000"/>
              </a:solidFill>
              <a:effectLst/>
              <a:latin typeface="Arial" pitchFamily="34" charset="0"/>
              <a:cs typeface="Arial" pitchFamily="34" charset="0"/>
            </a:endParaRPr>
          </a:p>
        </p:txBody>
      </p:sp>
      <p:sp>
        <p:nvSpPr>
          <p:cNvPr id="4" name="Rectangle 3"/>
          <p:cNvSpPr/>
          <p:nvPr/>
        </p:nvSpPr>
        <p:spPr>
          <a:xfrm>
            <a:off x="2699792" y="260648"/>
            <a:ext cx="5868144" cy="738664"/>
          </a:xfrm>
          <a:prstGeom prst="rect">
            <a:avLst/>
          </a:prstGeom>
        </p:spPr>
        <p:txBody>
          <a:bodyPr wrap="square">
            <a:spAutoFit/>
          </a:bodyPr>
          <a:lstStyle/>
          <a:p>
            <a:pPr algn="just" rtl="1"/>
            <a:r>
              <a:rPr lang="ar-IQ" sz="2400" dirty="0" smtClean="0">
                <a:solidFill>
                  <a:schemeClr val="accent2">
                    <a:lumMod val="75000"/>
                  </a:schemeClr>
                </a:solidFill>
              </a:rPr>
              <a:t>استراتيجيات التصميم الايكولوجي . </a:t>
            </a:r>
            <a:r>
              <a:rPr lang="ar-IQ" sz="2400" dirty="0" smtClean="0"/>
              <a:t>تكملة</a:t>
            </a:r>
          </a:p>
          <a:p>
            <a:pPr algn="just" rt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6561">
                                            <p:txEl>
                                              <p:pRg st="0" end="0"/>
                                            </p:txEl>
                                          </p:spTgt>
                                        </p:tgtEl>
                                        <p:attrNameLst>
                                          <p:attrName>style.visibility</p:attrName>
                                        </p:attrNameLst>
                                      </p:cBhvr>
                                      <p:to>
                                        <p:strVal val="visible"/>
                                      </p:to>
                                    </p:set>
                                    <p:anim calcmode="lin" valueType="num">
                                      <p:cBhvr additive="base">
                                        <p:cTn id="7" dur="2000" fill="hold"/>
                                        <p:tgtEl>
                                          <p:spTgt spid="66561">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6656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6561">
                                            <p:txEl>
                                              <p:pRg st="1" end="1"/>
                                            </p:txEl>
                                          </p:spTgt>
                                        </p:tgtEl>
                                        <p:attrNameLst>
                                          <p:attrName>style.visibility</p:attrName>
                                        </p:attrNameLst>
                                      </p:cBhvr>
                                      <p:to>
                                        <p:strVal val="visible"/>
                                      </p:to>
                                    </p:set>
                                    <p:anim calcmode="lin" valueType="num">
                                      <p:cBhvr additive="base">
                                        <p:cTn id="11" dur="2000" fill="hold"/>
                                        <p:tgtEl>
                                          <p:spTgt spid="66561">
                                            <p:txEl>
                                              <p:pRg st="1" end="1"/>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6656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6561">
                                            <p:txEl>
                                              <p:pRg st="2" end="2"/>
                                            </p:txEl>
                                          </p:spTgt>
                                        </p:tgtEl>
                                        <p:attrNameLst>
                                          <p:attrName>style.visibility</p:attrName>
                                        </p:attrNameLst>
                                      </p:cBhvr>
                                      <p:to>
                                        <p:strVal val="visible"/>
                                      </p:to>
                                    </p:set>
                                    <p:anim calcmode="lin" valueType="num">
                                      <p:cBhvr additive="base">
                                        <p:cTn id="15" dur="2000" fill="hold"/>
                                        <p:tgtEl>
                                          <p:spTgt spid="66561">
                                            <p:txEl>
                                              <p:pRg st="2" end="2"/>
                                            </p:txEl>
                                          </p:spTgt>
                                        </p:tgtEl>
                                        <p:attrNameLst>
                                          <p:attrName>ppt_x</p:attrName>
                                        </p:attrNameLst>
                                      </p:cBhvr>
                                      <p:tavLst>
                                        <p:tav tm="0">
                                          <p:val>
                                            <p:strVal val="1+#ppt_w/2"/>
                                          </p:val>
                                        </p:tav>
                                        <p:tav tm="100000">
                                          <p:val>
                                            <p:strVal val="#ppt_x"/>
                                          </p:val>
                                        </p:tav>
                                      </p:tavLst>
                                    </p:anim>
                                    <p:anim calcmode="lin" valueType="num">
                                      <p:cBhvr additive="base">
                                        <p:cTn id="16" dur="2000" fill="hold"/>
                                        <p:tgtEl>
                                          <p:spTgt spid="66561">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66561">
                                            <p:txEl>
                                              <p:pRg st="3" end="3"/>
                                            </p:txEl>
                                          </p:spTgt>
                                        </p:tgtEl>
                                        <p:attrNameLst>
                                          <p:attrName>style.visibility</p:attrName>
                                        </p:attrNameLst>
                                      </p:cBhvr>
                                      <p:to>
                                        <p:strVal val="visible"/>
                                      </p:to>
                                    </p:set>
                                    <p:anim calcmode="lin" valueType="num">
                                      <p:cBhvr additive="base">
                                        <p:cTn id="19" dur="2000" fill="hold"/>
                                        <p:tgtEl>
                                          <p:spTgt spid="66561">
                                            <p:txEl>
                                              <p:pRg st="3" end="3"/>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66561">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66561">
                                            <p:txEl>
                                              <p:pRg st="4" end="4"/>
                                            </p:txEl>
                                          </p:spTgt>
                                        </p:tgtEl>
                                        <p:attrNameLst>
                                          <p:attrName>style.visibility</p:attrName>
                                        </p:attrNameLst>
                                      </p:cBhvr>
                                      <p:to>
                                        <p:strVal val="visible"/>
                                      </p:to>
                                    </p:set>
                                    <p:anim calcmode="lin" valueType="num">
                                      <p:cBhvr additive="base">
                                        <p:cTn id="23" dur="2000" fill="hold"/>
                                        <p:tgtEl>
                                          <p:spTgt spid="66561">
                                            <p:txEl>
                                              <p:pRg st="4" end="4"/>
                                            </p:txEl>
                                          </p:spTgt>
                                        </p:tgtEl>
                                        <p:attrNameLst>
                                          <p:attrName>ppt_x</p:attrName>
                                        </p:attrNameLst>
                                      </p:cBhvr>
                                      <p:tavLst>
                                        <p:tav tm="0">
                                          <p:val>
                                            <p:strVal val="1+#ppt_w/2"/>
                                          </p:val>
                                        </p:tav>
                                        <p:tav tm="100000">
                                          <p:val>
                                            <p:strVal val="#ppt_x"/>
                                          </p:val>
                                        </p:tav>
                                      </p:tavLst>
                                    </p:anim>
                                    <p:anim calcmode="lin" valueType="num">
                                      <p:cBhvr additive="base">
                                        <p:cTn id="24" dur="2000" fill="hold"/>
                                        <p:tgtEl>
                                          <p:spTgt spid="66561">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66561">
                                            <p:txEl>
                                              <p:pRg st="5" end="5"/>
                                            </p:txEl>
                                          </p:spTgt>
                                        </p:tgtEl>
                                        <p:attrNameLst>
                                          <p:attrName>style.visibility</p:attrName>
                                        </p:attrNameLst>
                                      </p:cBhvr>
                                      <p:to>
                                        <p:strVal val="visible"/>
                                      </p:to>
                                    </p:set>
                                    <p:anim calcmode="lin" valueType="num">
                                      <p:cBhvr additive="base">
                                        <p:cTn id="27" dur="2000" fill="hold"/>
                                        <p:tgtEl>
                                          <p:spTgt spid="66561">
                                            <p:txEl>
                                              <p:pRg st="5" end="5"/>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66561">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66561">
                                            <p:txEl>
                                              <p:pRg st="6" end="6"/>
                                            </p:txEl>
                                          </p:spTgt>
                                        </p:tgtEl>
                                        <p:attrNameLst>
                                          <p:attrName>style.visibility</p:attrName>
                                        </p:attrNameLst>
                                      </p:cBhvr>
                                      <p:to>
                                        <p:strVal val="visible"/>
                                      </p:to>
                                    </p:set>
                                    <p:anim calcmode="lin" valueType="num">
                                      <p:cBhvr additive="base">
                                        <p:cTn id="31" dur="2000" fill="hold"/>
                                        <p:tgtEl>
                                          <p:spTgt spid="66561">
                                            <p:txEl>
                                              <p:pRg st="6" end="6"/>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6656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nodeType="clickEffect">
                                  <p:stCondLst>
                                    <p:cond delay="0"/>
                                  </p:stCondLst>
                                  <p:childTnLst>
                                    <p:set>
                                      <p:cBhvr>
                                        <p:cTn id="36" dur="1" fill="hold">
                                          <p:stCondLst>
                                            <p:cond delay="0"/>
                                          </p:stCondLst>
                                        </p:cTn>
                                        <p:tgtEl>
                                          <p:spTgt spid="66561">
                                            <p:txEl>
                                              <p:pRg st="7" end="7"/>
                                            </p:txEl>
                                          </p:spTgt>
                                        </p:tgtEl>
                                        <p:attrNameLst>
                                          <p:attrName>style.visibility</p:attrName>
                                        </p:attrNameLst>
                                      </p:cBhvr>
                                      <p:to>
                                        <p:strVal val="visible"/>
                                      </p:to>
                                    </p:set>
                                    <p:anim calcmode="lin" valueType="num">
                                      <p:cBhvr additive="base">
                                        <p:cTn id="37" dur="2000" fill="hold"/>
                                        <p:tgtEl>
                                          <p:spTgt spid="66561">
                                            <p:txEl>
                                              <p:pRg st="7" end="7"/>
                                            </p:txEl>
                                          </p:spTgt>
                                        </p:tgtEl>
                                        <p:attrNameLst>
                                          <p:attrName>ppt_x</p:attrName>
                                        </p:attrNameLst>
                                      </p:cBhvr>
                                      <p:tavLst>
                                        <p:tav tm="0">
                                          <p:val>
                                            <p:strVal val="1+#ppt_w/2"/>
                                          </p:val>
                                        </p:tav>
                                        <p:tav tm="100000">
                                          <p:val>
                                            <p:strVal val="#ppt_x"/>
                                          </p:val>
                                        </p:tav>
                                      </p:tavLst>
                                    </p:anim>
                                    <p:anim calcmode="lin" valueType="num">
                                      <p:cBhvr additive="base">
                                        <p:cTn id="38" dur="2000" fill="hold"/>
                                        <p:tgtEl>
                                          <p:spTgt spid="66561">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6" fill="hold" nodeType="withEffect">
                                  <p:stCondLst>
                                    <p:cond delay="0"/>
                                  </p:stCondLst>
                                  <p:childTnLst>
                                    <p:set>
                                      <p:cBhvr>
                                        <p:cTn id="40" dur="1" fill="hold">
                                          <p:stCondLst>
                                            <p:cond delay="0"/>
                                          </p:stCondLst>
                                        </p:cTn>
                                        <p:tgtEl>
                                          <p:spTgt spid="66561">
                                            <p:txEl>
                                              <p:pRg st="8" end="8"/>
                                            </p:txEl>
                                          </p:spTgt>
                                        </p:tgtEl>
                                        <p:attrNameLst>
                                          <p:attrName>style.visibility</p:attrName>
                                        </p:attrNameLst>
                                      </p:cBhvr>
                                      <p:to>
                                        <p:strVal val="visible"/>
                                      </p:to>
                                    </p:set>
                                    <p:anim calcmode="lin" valueType="num">
                                      <p:cBhvr additive="base">
                                        <p:cTn id="41" dur="2000" fill="hold"/>
                                        <p:tgtEl>
                                          <p:spTgt spid="66561">
                                            <p:txEl>
                                              <p:pRg st="8" end="8"/>
                                            </p:txEl>
                                          </p:spTgt>
                                        </p:tgtEl>
                                        <p:attrNameLst>
                                          <p:attrName>ppt_x</p:attrName>
                                        </p:attrNameLst>
                                      </p:cBhvr>
                                      <p:tavLst>
                                        <p:tav tm="0">
                                          <p:val>
                                            <p:strVal val="1+#ppt_w/2"/>
                                          </p:val>
                                        </p:tav>
                                        <p:tav tm="100000">
                                          <p:val>
                                            <p:strVal val="#ppt_x"/>
                                          </p:val>
                                        </p:tav>
                                      </p:tavLst>
                                    </p:anim>
                                    <p:anim calcmode="lin" valueType="num">
                                      <p:cBhvr additive="base">
                                        <p:cTn id="42" dur="2000" fill="hold"/>
                                        <p:tgtEl>
                                          <p:spTgt spid="66561">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6" fill="hold" nodeType="withEffect">
                                  <p:stCondLst>
                                    <p:cond delay="0"/>
                                  </p:stCondLst>
                                  <p:childTnLst>
                                    <p:set>
                                      <p:cBhvr>
                                        <p:cTn id="44" dur="1" fill="hold">
                                          <p:stCondLst>
                                            <p:cond delay="0"/>
                                          </p:stCondLst>
                                        </p:cTn>
                                        <p:tgtEl>
                                          <p:spTgt spid="66561">
                                            <p:txEl>
                                              <p:pRg st="9" end="9"/>
                                            </p:txEl>
                                          </p:spTgt>
                                        </p:tgtEl>
                                        <p:attrNameLst>
                                          <p:attrName>style.visibility</p:attrName>
                                        </p:attrNameLst>
                                      </p:cBhvr>
                                      <p:to>
                                        <p:strVal val="visible"/>
                                      </p:to>
                                    </p:set>
                                    <p:anim calcmode="lin" valueType="num">
                                      <p:cBhvr additive="base">
                                        <p:cTn id="45" dur="2000" fill="hold"/>
                                        <p:tgtEl>
                                          <p:spTgt spid="66561">
                                            <p:txEl>
                                              <p:pRg st="9" end="9"/>
                                            </p:txEl>
                                          </p:spTgt>
                                        </p:tgtEl>
                                        <p:attrNameLst>
                                          <p:attrName>ppt_x</p:attrName>
                                        </p:attrNameLst>
                                      </p:cBhvr>
                                      <p:tavLst>
                                        <p:tav tm="0">
                                          <p:val>
                                            <p:strVal val="1+#ppt_w/2"/>
                                          </p:val>
                                        </p:tav>
                                        <p:tav tm="100000">
                                          <p:val>
                                            <p:strVal val="#ppt_x"/>
                                          </p:val>
                                        </p:tav>
                                      </p:tavLst>
                                    </p:anim>
                                    <p:anim calcmode="lin" valueType="num">
                                      <p:cBhvr additive="base">
                                        <p:cTn id="46" dur="2000" fill="hold"/>
                                        <p:tgtEl>
                                          <p:spTgt spid="66561">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6" fill="hold" nodeType="withEffect">
                                  <p:stCondLst>
                                    <p:cond delay="0"/>
                                  </p:stCondLst>
                                  <p:childTnLst>
                                    <p:set>
                                      <p:cBhvr>
                                        <p:cTn id="48" dur="1" fill="hold">
                                          <p:stCondLst>
                                            <p:cond delay="0"/>
                                          </p:stCondLst>
                                        </p:cTn>
                                        <p:tgtEl>
                                          <p:spTgt spid="66561">
                                            <p:txEl>
                                              <p:pRg st="10" end="10"/>
                                            </p:txEl>
                                          </p:spTgt>
                                        </p:tgtEl>
                                        <p:attrNameLst>
                                          <p:attrName>style.visibility</p:attrName>
                                        </p:attrNameLst>
                                      </p:cBhvr>
                                      <p:to>
                                        <p:strVal val="visible"/>
                                      </p:to>
                                    </p:set>
                                    <p:anim calcmode="lin" valueType="num">
                                      <p:cBhvr additive="base">
                                        <p:cTn id="49" dur="2000" fill="hold"/>
                                        <p:tgtEl>
                                          <p:spTgt spid="66561">
                                            <p:txEl>
                                              <p:pRg st="10" end="10"/>
                                            </p:txEl>
                                          </p:spTgt>
                                        </p:tgtEl>
                                        <p:attrNameLst>
                                          <p:attrName>ppt_x</p:attrName>
                                        </p:attrNameLst>
                                      </p:cBhvr>
                                      <p:tavLst>
                                        <p:tav tm="0">
                                          <p:val>
                                            <p:strVal val="1+#ppt_w/2"/>
                                          </p:val>
                                        </p:tav>
                                        <p:tav tm="100000">
                                          <p:val>
                                            <p:strVal val="#ppt_x"/>
                                          </p:val>
                                        </p:tav>
                                      </p:tavLst>
                                    </p:anim>
                                    <p:anim calcmode="lin" valueType="num">
                                      <p:cBhvr additive="base">
                                        <p:cTn id="50" dur="2000" fill="hold"/>
                                        <p:tgtEl>
                                          <p:spTgt spid="6656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3F5D5C-D35A-4688-8645-CDE03EFBAA9A}" type="slidenum">
              <a:rPr lang="en-US" smtClean="0"/>
              <a:pPr/>
              <a:t>31</a:t>
            </a:fld>
            <a:endParaRPr lang="en-US"/>
          </a:p>
        </p:txBody>
      </p:sp>
      <p:sp>
        <p:nvSpPr>
          <p:cNvPr id="65537" name="Rectangle 1"/>
          <p:cNvSpPr>
            <a:spLocks noChangeArrowheads="1"/>
          </p:cNvSpPr>
          <p:nvPr/>
        </p:nvSpPr>
        <p:spPr bwMode="auto">
          <a:xfrm>
            <a:off x="251520" y="908720"/>
            <a:ext cx="8429801" cy="5386090"/>
          </a:xfrm>
          <a:prstGeom prst="rect">
            <a:avLst/>
          </a:prstGeom>
          <a:solidFill>
            <a:schemeClr val="accent5">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i="1" u="none" strike="noStrike" cap="none" normalizeH="0" baseline="0" dirty="0" smtClean="0">
                <a:ln>
                  <a:noFill/>
                </a:ln>
                <a:solidFill>
                  <a:schemeClr val="accent6">
                    <a:lumMod val="40000"/>
                    <a:lumOff val="60000"/>
                  </a:schemeClr>
                </a:solidFill>
                <a:effectLst/>
                <a:latin typeface="Times New Roman" pitchFamily="18" charset="0"/>
                <a:ea typeface="Times New Roman" pitchFamily="18" charset="0"/>
                <a:cs typeface="Times New Roman" pitchFamily="18" charset="0"/>
              </a:rPr>
              <a:t>6.  Product use optimization</a:t>
            </a:r>
            <a:endParaRPr kumimoji="0" lang="en-US" sz="1400" i="0" u="none" strike="noStrike" cap="none" normalizeH="0" baseline="0" dirty="0" smtClean="0">
              <a:ln>
                <a:noFill/>
              </a:ln>
              <a:solidFill>
                <a:schemeClr val="accent6">
                  <a:lumMod val="40000"/>
                  <a:lumOff val="60000"/>
                </a:schemeClr>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400" i="0" u="none" strike="noStrike" cap="none" normalizeH="0" baseline="0" dirty="0" smtClean="0">
                <a:ln>
                  <a:noFill/>
                </a:ln>
                <a:solidFill>
                  <a:schemeClr val="accent6">
                    <a:lumMod val="40000"/>
                    <a:lumOff val="60000"/>
                  </a:schemeClr>
                </a:solidFill>
                <a:effectLst/>
                <a:latin typeface="Times New Roman" pitchFamily="18" charset="0"/>
                <a:ea typeface="Times New Roman" pitchFamily="18" charset="0"/>
                <a:cs typeface="Times New Roman" pitchFamily="18" charset="0"/>
              </a:rPr>
              <a:t>Cleaner energy sources</a:t>
            </a:r>
            <a:endParaRPr kumimoji="0" lang="en-US" sz="1400" i="0" u="none" strike="noStrike" cap="none" normalizeH="0" baseline="0" dirty="0" smtClean="0">
              <a:ln>
                <a:noFill/>
              </a:ln>
              <a:solidFill>
                <a:schemeClr val="accent6">
                  <a:lumMod val="40000"/>
                  <a:lumOff val="60000"/>
                </a:schemeClr>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400" i="0" u="none" strike="noStrike" cap="none" normalizeH="0" baseline="0" dirty="0" smtClean="0">
                <a:ln>
                  <a:noFill/>
                </a:ln>
                <a:solidFill>
                  <a:schemeClr val="accent6">
                    <a:lumMod val="40000"/>
                    <a:lumOff val="60000"/>
                  </a:schemeClr>
                </a:solidFill>
                <a:effectLst/>
                <a:latin typeface="Times New Roman" pitchFamily="18" charset="0"/>
                <a:ea typeface="Times New Roman" pitchFamily="18" charset="0"/>
                <a:cs typeface="Times New Roman" pitchFamily="18" charset="0"/>
              </a:rPr>
              <a:t>Lower energy consumption</a:t>
            </a:r>
            <a:endParaRPr kumimoji="0" lang="en-US" sz="1400" i="0" u="none" strike="noStrike" cap="none" normalizeH="0" baseline="0" dirty="0" smtClean="0">
              <a:ln>
                <a:noFill/>
              </a:ln>
              <a:solidFill>
                <a:schemeClr val="accent6">
                  <a:lumMod val="40000"/>
                  <a:lumOff val="60000"/>
                </a:schemeClr>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400" i="0" u="none" strike="noStrike" cap="none" normalizeH="0" baseline="0" dirty="0" smtClean="0">
                <a:ln>
                  <a:noFill/>
                </a:ln>
                <a:solidFill>
                  <a:schemeClr val="accent6">
                    <a:lumMod val="40000"/>
                    <a:lumOff val="60000"/>
                  </a:schemeClr>
                </a:solidFill>
                <a:effectLst/>
                <a:latin typeface="Times New Roman" pitchFamily="18" charset="0"/>
                <a:ea typeface="Times New Roman" pitchFamily="18" charset="0"/>
                <a:cs typeface="Times New Roman" pitchFamily="18" charset="0"/>
              </a:rPr>
              <a:t>Reduction of consumables</a:t>
            </a:r>
            <a:endParaRPr kumimoji="0" lang="en-US" sz="1400" i="0" u="none" strike="noStrike" cap="none" normalizeH="0" baseline="0" dirty="0" smtClean="0">
              <a:ln>
                <a:noFill/>
              </a:ln>
              <a:solidFill>
                <a:schemeClr val="accent6">
                  <a:lumMod val="40000"/>
                  <a:lumOff val="60000"/>
                </a:schemeClr>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400" i="0" u="none" strike="noStrike" cap="none" normalizeH="0" baseline="0" dirty="0" smtClean="0">
                <a:ln>
                  <a:noFill/>
                </a:ln>
                <a:solidFill>
                  <a:schemeClr val="accent6">
                    <a:lumMod val="40000"/>
                    <a:lumOff val="60000"/>
                  </a:schemeClr>
                </a:solidFill>
                <a:effectLst/>
                <a:latin typeface="Times New Roman" pitchFamily="18" charset="0"/>
                <a:ea typeface="Times New Roman" pitchFamily="18" charset="0"/>
                <a:cs typeface="Times New Roman" pitchFamily="18" charset="0"/>
              </a:rPr>
              <a:t>Cleaner consumables</a:t>
            </a:r>
            <a:endParaRPr kumimoji="0" lang="en-US" sz="1400" i="0" u="none" strike="noStrike" cap="none" normalizeH="0" baseline="0" dirty="0" smtClean="0">
              <a:ln>
                <a:noFill/>
              </a:ln>
              <a:solidFill>
                <a:schemeClr val="accent6">
                  <a:lumMod val="40000"/>
                  <a:lumOff val="60000"/>
                </a:schemeClr>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400" i="0" u="none" strike="noStrike" cap="none" normalizeH="0" baseline="0" dirty="0" smtClean="0">
                <a:ln>
                  <a:noFill/>
                </a:ln>
                <a:solidFill>
                  <a:schemeClr val="accent6">
                    <a:lumMod val="40000"/>
                    <a:lumOff val="60000"/>
                  </a:schemeClr>
                </a:solidFill>
                <a:effectLst/>
                <a:latin typeface="Times New Roman" pitchFamily="18" charset="0"/>
                <a:ea typeface="Times New Roman" pitchFamily="18" charset="0"/>
                <a:cs typeface="Times New Roman" pitchFamily="18" charset="0"/>
              </a:rPr>
              <a:t>Reduction of consumables waste</a:t>
            </a:r>
            <a:endParaRPr kumimoji="0" lang="en-US" sz="1400" i="0" u="none" strike="noStrike" cap="none" normalizeH="0" baseline="0" dirty="0" smtClean="0">
              <a:ln>
                <a:noFill/>
              </a:ln>
              <a:solidFill>
                <a:schemeClr val="accent6">
                  <a:lumMod val="40000"/>
                  <a:lumOff val="60000"/>
                </a:schemeClr>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i="1" u="none" strike="noStrike" cap="none" normalizeH="0" baseline="0" dirty="0" smtClean="0">
                <a:ln>
                  <a:noFill/>
                </a:ln>
                <a:solidFill>
                  <a:srgbClr val="FFC000"/>
                </a:solidFill>
                <a:effectLst/>
                <a:latin typeface="Times New Roman" pitchFamily="18" charset="0"/>
                <a:ea typeface="Times New Roman" pitchFamily="18" charset="0"/>
                <a:cs typeface="Times New Roman" pitchFamily="18" charset="0"/>
              </a:rPr>
              <a:t>7.  End of life management:</a:t>
            </a:r>
            <a:endParaRPr kumimoji="0" lang="en-US" sz="1400" i="0" u="none" strike="noStrike" cap="none" normalizeH="0" baseline="0" dirty="0" smtClean="0">
              <a:ln>
                <a:noFill/>
              </a:ln>
              <a:solidFill>
                <a:srgbClr val="FFC0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400" i="0" u="none" strike="noStrike" cap="none" normalizeH="0" baseline="0" dirty="0" smtClean="0">
                <a:ln>
                  <a:noFill/>
                </a:ln>
                <a:solidFill>
                  <a:srgbClr val="FFC000"/>
                </a:solidFill>
                <a:effectLst/>
                <a:latin typeface="Times New Roman" pitchFamily="18" charset="0"/>
                <a:ea typeface="Times New Roman" pitchFamily="18" charset="0"/>
                <a:cs typeface="Times New Roman" pitchFamily="18" charset="0"/>
              </a:rPr>
              <a:t>Reuse of product</a:t>
            </a:r>
            <a:endParaRPr kumimoji="0" lang="en-US" sz="1400" i="0" u="none" strike="noStrike" cap="none" normalizeH="0" baseline="0" dirty="0" smtClean="0">
              <a:ln>
                <a:noFill/>
              </a:ln>
              <a:solidFill>
                <a:srgbClr val="FFC0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400" i="0" u="none" strike="noStrike" cap="none" normalizeH="0" baseline="0" dirty="0" smtClean="0">
                <a:ln>
                  <a:noFill/>
                </a:ln>
                <a:solidFill>
                  <a:srgbClr val="FFC000"/>
                </a:solidFill>
                <a:effectLst/>
                <a:latin typeface="Times New Roman" pitchFamily="18" charset="0"/>
                <a:ea typeface="Times New Roman" pitchFamily="18" charset="0"/>
                <a:cs typeface="Times New Roman" pitchFamily="18" charset="0"/>
              </a:rPr>
              <a:t>Re-manufacturing</a:t>
            </a:r>
            <a:endParaRPr kumimoji="0" lang="en-US" sz="1400" i="0" u="none" strike="noStrike" cap="none" normalizeH="0" baseline="0" dirty="0" smtClean="0">
              <a:ln>
                <a:noFill/>
              </a:ln>
              <a:solidFill>
                <a:srgbClr val="FFC0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400" i="0" u="none" strike="noStrike" cap="none" normalizeH="0" baseline="0" dirty="0" smtClean="0">
                <a:ln>
                  <a:noFill/>
                </a:ln>
                <a:solidFill>
                  <a:srgbClr val="FFC000"/>
                </a:solidFill>
                <a:effectLst/>
                <a:latin typeface="Times New Roman" pitchFamily="18" charset="0"/>
                <a:ea typeface="Times New Roman" pitchFamily="18" charset="0"/>
                <a:cs typeface="Times New Roman" pitchFamily="18" charset="0"/>
              </a:rPr>
              <a:t>Design for disassembly</a:t>
            </a:r>
            <a:endParaRPr kumimoji="0" lang="en-US" sz="1400" i="0" u="none" strike="noStrike" cap="none" normalizeH="0" baseline="0" dirty="0" smtClean="0">
              <a:ln>
                <a:noFill/>
              </a:ln>
              <a:solidFill>
                <a:srgbClr val="FFC0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400" i="0" u="none" strike="noStrike" cap="none" normalizeH="0" baseline="0" dirty="0" smtClean="0">
                <a:ln>
                  <a:noFill/>
                </a:ln>
                <a:solidFill>
                  <a:srgbClr val="FFC000"/>
                </a:solidFill>
                <a:effectLst/>
                <a:latin typeface="Times New Roman" pitchFamily="18" charset="0"/>
                <a:ea typeface="Times New Roman" pitchFamily="18" charset="0"/>
                <a:cs typeface="Times New Roman" pitchFamily="18" charset="0"/>
              </a:rPr>
              <a:t>Recycling of materials</a:t>
            </a:r>
            <a:endParaRPr kumimoji="0" lang="en-US" sz="1400" i="0" u="none" strike="noStrike" cap="none" normalizeH="0" baseline="0" dirty="0" smtClean="0">
              <a:ln>
                <a:noFill/>
              </a:ln>
              <a:solidFill>
                <a:srgbClr val="FFC0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400" i="0" u="none" strike="noStrike" cap="none" normalizeH="0" baseline="0" dirty="0" smtClean="0">
                <a:ln>
                  <a:noFill/>
                </a:ln>
                <a:solidFill>
                  <a:srgbClr val="FFC000"/>
                </a:solidFill>
                <a:effectLst/>
                <a:latin typeface="Times New Roman" pitchFamily="18" charset="0"/>
                <a:ea typeface="Times New Roman" pitchFamily="18" charset="0"/>
                <a:cs typeface="Times New Roman" pitchFamily="18" charset="0"/>
              </a:rPr>
              <a:t>Design for safe disposal</a:t>
            </a:r>
            <a:endParaRPr kumimoji="0" lang="en-US" sz="1400" i="0" u="none" strike="noStrike" cap="none" normalizeH="0" baseline="0" dirty="0" smtClean="0">
              <a:ln>
                <a:noFill/>
              </a:ln>
              <a:solidFill>
                <a:srgbClr val="FFC0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Implementing just one single strategy will not produce a "green product" and therefore a range of strategies should be adopted.</a:t>
            </a:r>
            <a:endParaRPr kumimoji="0" lang="en-US" sz="3600" i="0" u="none" strike="noStrike" cap="none" normalizeH="0" baseline="0" dirty="0" smtClean="0">
              <a:ln>
                <a:noFill/>
              </a:ln>
              <a:solidFill>
                <a:srgbClr val="FFFF00"/>
              </a:solidFill>
              <a:effectLst/>
              <a:latin typeface="Arial" pitchFamily="34" charset="0"/>
              <a:cs typeface="Arial" pitchFamily="34" charset="0"/>
            </a:endParaRPr>
          </a:p>
        </p:txBody>
      </p:sp>
      <p:sp>
        <p:nvSpPr>
          <p:cNvPr id="4" name="Rectangle 3"/>
          <p:cNvSpPr/>
          <p:nvPr/>
        </p:nvSpPr>
        <p:spPr>
          <a:xfrm>
            <a:off x="3131840" y="260648"/>
            <a:ext cx="5436096" cy="738664"/>
          </a:xfrm>
          <a:prstGeom prst="rect">
            <a:avLst/>
          </a:prstGeom>
        </p:spPr>
        <p:txBody>
          <a:bodyPr wrap="square">
            <a:spAutoFit/>
          </a:bodyPr>
          <a:lstStyle/>
          <a:p>
            <a:pPr algn="just" rtl="1"/>
            <a:r>
              <a:rPr lang="ar-IQ" sz="2400" dirty="0" smtClean="0">
                <a:solidFill>
                  <a:schemeClr val="accent2">
                    <a:lumMod val="75000"/>
                  </a:schemeClr>
                </a:solidFill>
              </a:rPr>
              <a:t>استراتيجيات التصميم الايكولوجي. </a:t>
            </a:r>
            <a:r>
              <a:rPr lang="ar-IQ" sz="2400" dirty="0" smtClean="0"/>
              <a:t>تكملة</a:t>
            </a:r>
          </a:p>
          <a:p>
            <a:pPr algn="just" rt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65537">
                                            <p:txEl>
                                              <p:pRg st="0" end="0"/>
                                            </p:txEl>
                                          </p:spTgt>
                                        </p:tgtEl>
                                        <p:attrNameLst>
                                          <p:attrName>style.visibility</p:attrName>
                                        </p:attrNameLst>
                                      </p:cBhvr>
                                      <p:to>
                                        <p:strVal val="visible"/>
                                      </p:to>
                                    </p:set>
                                    <p:animEffect transition="in" filter="box(in)">
                                      <p:cBhvr>
                                        <p:cTn id="7" dur="1000"/>
                                        <p:tgtEl>
                                          <p:spTgt spid="65537">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65537">
                                            <p:txEl>
                                              <p:pRg st="1" end="1"/>
                                            </p:txEl>
                                          </p:spTgt>
                                        </p:tgtEl>
                                        <p:attrNameLst>
                                          <p:attrName>style.visibility</p:attrName>
                                        </p:attrNameLst>
                                      </p:cBhvr>
                                      <p:to>
                                        <p:strVal val="visible"/>
                                      </p:to>
                                    </p:set>
                                    <p:animEffect transition="in" filter="box(in)">
                                      <p:cBhvr>
                                        <p:cTn id="10" dur="1000"/>
                                        <p:tgtEl>
                                          <p:spTgt spid="65537">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65537">
                                            <p:txEl>
                                              <p:pRg st="2" end="2"/>
                                            </p:txEl>
                                          </p:spTgt>
                                        </p:tgtEl>
                                        <p:attrNameLst>
                                          <p:attrName>style.visibility</p:attrName>
                                        </p:attrNameLst>
                                      </p:cBhvr>
                                      <p:to>
                                        <p:strVal val="visible"/>
                                      </p:to>
                                    </p:set>
                                    <p:animEffect transition="in" filter="box(in)">
                                      <p:cBhvr>
                                        <p:cTn id="13" dur="1000"/>
                                        <p:tgtEl>
                                          <p:spTgt spid="65537">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65537">
                                            <p:txEl>
                                              <p:pRg st="3" end="3"/>
                                            </p:txEl>
                                          </p:spTgt>
                                        </p:tgtEl>
                                        <p:attrNameLst>
                                          <p:attrName>style.visibility</p:attrName>
                                        </p:attrNameLst>
                                      </p:cBhvr>
                                      <p:to>
                                        <p:strVal val="visible"/>
                                      </p:to>
                                    </p:set>
                                    <p:animEffect transition="in" filter="box(in)">
                                      <p:cBhvr>
                                        <p:cTn id="16" dur="1000"/>
                                        <p:tgtEl>
                                          <p:spTgt spid="65537">
                                            <p:txEl>
                                              <p:pRg st="3" end="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65537">
                                            <p:txEl>
                                              <p:pRg st="4" end="4"/>
                                            </p:txEl>
                                          </p:spTgt>
                                        </p:tgtEl>
                                        <p:attrNameLst>
                                          <p:attrName>style.visibility</p:attrName>
                                        </p:attrNameLst>
                                      </p:cBhvr>
                                      <p:to>
                                        <p:strVal val="visible"/>
                                      </p:to>
                                    </p:set>
                                    <p:animEffect transition="in" filter="box(in)">
                                      <p:cBhvr>
                                        <p:cTn id="19" dur="1000"/>
                                        <p:tgtEl>
                                          <p:spTgt spid="65537">
                                            <p:txEl>
                                              <p:pRg st="4" end="4"/>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65537">
                                            <p:txEl>
                                              <p:pRg st="5" end="5"/>
                                            </p:txEl>
                                          </p:spTgt>
                                        </p:tgtEl>
                                        <p:attrNameLst>
                                          <p:attrName>style.visibility</p:attrName>
                                        </p:attrNameLst>
                                      </p:cBhvr>
                                      <p:to>
                                        <p:strVal val="visible"/>
                                      </p:to>
                                    </p:set>
                                    <p:animEffect transition="in" filter="box(in)">
                                      <p:cBhvr>
                                        <p:cTn id="22" dur="1000"/>
                                        <p:tgtEl>
                                          <p:spTgt spid="6553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5537">
                                            <p:txEl>
                                              <p:pRg st="6" end="6"/>
                                            </p:txEl>
                                          </p:spTgt>
                                        </p:tgtEl>
                                        <p:attrNameLst>
                                          <p:attrName>style.visibility</p:attrName>
                                        </p:attrNameLst>
                                      </p:cBhvr>
                                      <p:to>
                                        <p:strVal val="visible"/>
                                      </p:to>
                                    </p:set>
                                    <p:animEffect transition="in" filter="box(in)">
                                      <p:cBhvr>
                                        <p:cTn id="27" dur="500"/>
                                        <p:tgtEl>
                                          <p:spTgt spid="65537">
                                            <p:txEl>
                                              <p:pRg st="6" end="6"/>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65537">
                                            <p:txEl>
                                              <p:pRg st="7" end="7"/>
                                            </p:txEl>
                                          </p:spTgt>
                                        </p:tgtEl>
                                        <p:attrNameLst>
                                          <p:attrName>style.visibility</p:attrName>
                                        </p:attrNameLst>
                                      </p:cBhvr>
                                      <p:to>
                                        <p:strVal val="visible"/>
                                      </p:to>
                                    </p:set>
                                    <p:animEffect transition="in" filter="box(in)">
                                      <p:cBhvr>
                                        <p:cTn id="30" dur="500"/>
                                        <p:tgtEl>
                                          <p:spTgt spid="65537">
                                            <p:txEl>
                                              <p:pRg st="7" end="7"/>
                                            </p:txEl>
                                          </p:spTgt>
                                        </p:tgtEl>
                                      </p:cBhvr>
                                    </p:animEffect>
                                  </p:childTnLst>
                                </p:cTn>
                              </p:par>
                              <p:par>
                                <p:cTn id="31" presetID="4" presetClass="entr" presetSubtype="16" fill="hold" nodeType="withEffect">
                                  <p:stCondLst>
                                    <p:cond delay="0"/>
                                  </p:stCondLst>
                                  <p:childTnLst>
                                    <p:set>
                                      <p:cBhvr>
                                        <p:cTn id="32" dur="1" fill="hold">
                                          <p:stCondLst>
                                            <p:cond delay="0"/>
                                          </p:stCondLst>
                                        </p:cTn>
                                        <p:tgtEl>
                                          <p:spTgt spid="65537">
                                            <p:txEl>
                                              <p:pRg st="8" end="8"/>
                                            </p:txEl>
                                          </p:spTgt>
                                        </p:tgtEl>
                                        <p:attrNameLst>
                                          <p:attrName>style.visibility</p:attrName>
                                        </p:attrNameLst>
                                      </p:cBhvr>
                                      <p:to>
                                        <p:strVal val="visible"/>
                                      </p:to>
                                    </p:set>
                                    <p:animEffect transition="in" filter="box(in)">
                                      <p:cBhvr>
                                        <p:cTn id="33" dur="500"/>
                                        <p:tgtEl>
                                          <p:spTgt spid="65537">
                                            <p:txEl>
                                              <p:pRg st="8" end="8"/>
                                            </p:txEl>
                                          </p:spTgt>
                                        </p:tgtEl>
                                      </p:cBhvr>
                                    </p:animEffect>
                                  </p:childTnLst>
                                </p:cTn>
                              </p:par>
                              <p:par>
                                <p:cTn id="34" presetID="4" presetClass="entr" presetSubtype="16" fill="hold" nodeType="withEffect">
                                  <p:stCondLst>
                                    <p:cond delay="0"/>
                                  </p:stCondLst>
                                  <p:childTnLst>
                                    <p:set>
                                      <p:cBhvr>
                                        <p:cTn id="35" dur="1" fill="hold">
                                          <p:stCondLst>
                                            <p:cond delay="0"/>
                                          </p:stCondLst>
                                        </p:cTn>
                                        <p:tgtEl>
                                          <p:spTgt spid="65537">
                                            <p:txEl>
                                              <p:pRg st="9" end="9"/>
                                            </p:txEl>
                                          </p:spTgt>
                                        </p:tgtEl>
                                        <p:attrNameLst>
                                          <p:attrName>style.visibility</p:attrName>
                                        </p:attrNameLst>
                                      </p:cBhvr>
                                      <p:to>
                                        <p:strVal val="visible"/>
                                      </p:to>
                                    </p:set>
                                    <p:animEffect transition="in" filter="box(in)">
                                      <p:cBhvr>
                                        <p:cTn id="36" dur="500"/>
                                        <p:tgtEl>
                                          <p:spTgt spid="65537">
                                            <p:txEl>
                                              <p:pRg st="9" end="9"/>
                                            </p:txEl>
                                          </p:spTgt>
                                        </p:tgtEl>
                                      </p:cBhvr>
                                    </p:animEffect>
                                  </p:childTnLst>
                                </p:cTn>
                              </p:par>
                              <p:par>
                                <p:cTn id="37" presetID="4" presetClass="entr" presetSubtype="16" fill="hold" nodeType="withEffect">
                                  <p:stCondLst>
                                    <p:cond delay="0"/>
                                  </p:stCondLst>
                                  <p:childTnLst>
                                    <p:set>
                                      <p:cBhvr>
                                        <p:cTn id="38" dur="1" fill="hold">
                                          <p:stCondLst>
                                            <p:cond delay="0"/>
                                          </p:stCondLst>
                                        </p:cTn>
                                        <p:tgtEl>
                                          <p:spTgt spid="65537">
                                            <p:txEl>
                                              <p:pRg st="10" end="10"/>
                                            </p:txEl>
                                          </p:spTgt>
                                        </p:tgtEl>
                                        <p:attrNameLst>
                                          <p:attrName>style.visibility</p:attrName>
                                        </p:attrNameLst>
                                      </p:cBhvr>
                                      <p:to>
                                        <p:strVal val="visible"/>
                                      </p:to>
                                    </p:set>
                                    <p:animEffect transition="in" filter="box(in)">
                                      <p:cBhvr>
                                        <p:cTn id="39" dur="500"/>
                                        <p:tgtEl>
                                          <p:spTgt spid="65537">
                                            <p:txEl>
                                              <p:pRg st="10" end="10"/>
                                            </p:txEl>
                                          </p:spTgt>
                                        </p:tgtEl>
                                      </p:cBhvr>
                                    </p:animEffect>
                                  </p:childTnLst>
                                </p:cTn>
                              </p:par>
                              <p:par>
                                <p:cTn id="40" presetID="4" presetClass="entr" presetSubtype="16" fill="hold" nodeType="withEffect">
                                  <p:stCondLst>
                                    <p:cond delay="0"/>
                                  </p:stCondLst>
                                  <p:childTnLst>
                                    <p:set>
                                      <p:cBhvr>
                                        <p:cTn id="41" dur="1" fill="hold">
                                          <p:stCondLst>
                                            <p:cond delay="0"/>
                                          </p:stCondLst>
                                        </p:cTn>
                                        <p:tgtEl>
                                          <p:spTgt spid="65537">
                                            <p:txEl>
                                              <p:pRg st="11" end="11"/>
                                            </p:txEl>
                                          </p:spTgt>
                                        </p:tgtEl>
                                        <p:attrNameLst>
                                          <p:attrName>style.visibility</p:attrName>
                                        </p:attrNameLst>
                                      </p:cBhvr>
                                      <p:to>
                                        <p:strVal val="visible"/>
                                      </p:to>
                                    </p:set>
                                    <p:animEffect transition="in" filter="box(in)">
                                      <p:cBhvr>
                                        <p:cTn id="42" dur="500"/>
                                        <p:tgtEl>
                                          <p:spTgt spid="65537">
                                            <p:txEl>
                                              <p:pRg st="11" end="11"/>
                                            </p:txEl>
                                          </p:spTgt>
                                        </p:tgtEl>
                                      </p:cBhvr>
                                    </p:animEffect>
                                  </p:childTnLst>
                                </p:cTn>
                              </p:par>
                            </p:childTnLst>
                          </p:cTn>
                        </p:par>
                        <p:par>
                          <p:cTn id="43" fill="hold">
                            <p:stCondLst>
                              <p:cond delay="500"/>
                            </p:stCondLst>
                            <p:childTnLst>
                              <p:par>
                                <p:cTn id="44" presetID="4" presetClass="entr" presetSubtype="16" fill="hold" nodeType="afterEffect">
                                  <p:stCondLst>
                                    <p:cond delay="0"/>
                                  </p:stCondLst>
                                  <p:childTnLst>
                                    <p:set>
                                      <p:cBhvr>
                                        <p:cTn id="45" dur="1" fill="hold">
                                          <p:stCondLst>
                                            <p:cond delay="0"/>
                                          </p:stCondLst>
                                        </p:cTn>
                                        <p:tgtEl>
                                          <p:spTgt spid="65537">
                                            <p:txEl>
                                              <p:pRg st="12" end="12"/>
                                            </p:txEl>
                                          </p:spTgt>
                                        </p:tgtEl>
                                        <p:attrNameLst>
                                          <p:attrName>style.visibility</p:attrName>
                                        </p:attrNameLst>
                                      </p:cBhvr>
                                      <p:to>
                                        <p:strVal val="visible"/>
                                      </p:to>
                                    </p:set>
                                    <p:animEffect transition="in" filter="box(in)">
                                      <p:cBhvr>
                                        <p:cTn id="46" dur="2000"/>
                                        <p:tgtEl>
                                          <p:spTgt spid="6553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3F5D5C-D35A-4688-8645-CDE03EFBAA9A}" type="slidenum">
              <a:rPr lang="en-US" smtClean="0"/>
              <a:pPr/>
              <a:t>32</a:t>
            </a:fld>
            <a:endParaRPr lang="en-US"/>
          </a:p>
        </p:txBody>
      </p:sp>
      <p:sp>
        <p:nvSpPr>
          <p:cNvPr id="3" name="Rectangle 2"/>
          <p:cNvSpPr/>
          <p:nvPr/>
        </p:nvSpPr>
        <p:spPr>
          <a:xfrm>
            <a:off x="899592" y="836712"/>
            <a:ext cx="7200800" cy="4832092"/>
          </a:xfrm>
          <a:prstGeom prst="rect">
            <a:avLst/>
          </a:prstGeom>
          <a:solidFill>
            <a:schemeClr val="accent1">
              <a:lumMod val="40000"/>
              <a:lumOff val="60000"/>
            </a:schemeClr>
          </a:solidFill>
        </p:spPr>
        <p:txBody>
          <a:bodyPr wrap="square">
            <a:spAutoFit/>
          </a:bodyPr>
          <a:lstStyle/>
          <a:p>
            <a:pPr algn="r"/>
            <a:endParaRPr lang="ar-IQ" sz="2400" b="1" dirty="0" smtClean="0">
              <a:solidFill>
                <a:srgbClr val="FF0000"/>
              </a:solidFill>
            </a:endParaRPr>
          </a:p>
          <a:p>
            <a:pPr algn="ctr"/>
            <a:r>
              <a:rPr lang="ar-IQ" sz="3200" b="1" dirty="0" smtClean="0">
                <a:solidFill>
                  <a:srgbClr val="FF0000"/>
                </a:solidFill>
              </a:rPr>
              <a:t>التصنيع المستدام</a:t>
            </a:r>
            <a:endParaRPr lang="ar-IQ" sz="3600" b="1" dirty="0" smtClean="0">
              <a:solidFill>
                <a:srgbClr val="FF0000"/>
              </a:solidFill>
            </a:endParaRPr>
          </a:p>
          <a:p>
            <a:pPr algn="just" rtl="1"/>
            <a:endParaRPr lang="ar-IQ" sz="2800" dirty="0" smtClean="0"/>
          </a:p>
          <a:p>
            <a:pPr algn="just" rtl="1"/>
            <a:r>
              <a:rPr lang="ar-IQ" sz="2800" dirty="0" smtClean="0">
                <a:solidFill>
                  <a:srgbClr val="C00000"/>
                </a:solidFill>
              </a:rPr>
              <a:t>عرف مركز </a:t>
            </a:r>
            <a:r>
              <a:rPr lang="en-US" sz="2800" dirty="0" smtClean="0">
                <a:solidFill>
                  <a:srgbClr val="C00000"/>
                </a:solidFill>
              </a:rPr>
              <a:t>(Lowell) </a:t>
            </a:r>
            <a:r>
              <a:rPr lang="ar-IQ" sz="2800" dirty="0" smtClean="0">
                <a:solidFill>
                  <a:srgbClr val="C00000"/>
                </a:solidFill>
              </a:rPr>
              <a:t> للانتاج المستدام بان التصنيع المستدام هوخلق منتجات او خدمات باستخدام عمليات وانظمة والتي تكون :</a:t>
            </a:r>
          </a:p>
          <a:p>
            <a:pPr algn="just" rtl="1"/>
            <a:r>
              <a:rPr lang="ar-IQ" sz="2800" dirty="0" smtClean="0">
                <a:solidFill>
                  <a:srgbClr val="C00000"/>
                </a:solidFill>
              </a:rPr>
              <a:t>1- غير ملوثة</a:t>
            </a:r>
          </a:p>
          <a:p>
            <a:pPr algn="just" rtl="1"/>
            <a:r>
              <a:rPr lang="ar-IQ" sz="2800" dirty="0" smtClean="0">
                <a:solidFill>
                  <a:srgbClr val="C00000"/>
                </a:solidFill>
              </a:rPr>
              <a:t>2- حافظة للطاقة والموارد الطبيعية</a:t>
            </a:r>
          </a:p>
          <a:p>
            <a:pPr algn="just" rtl="1"/>
            <a:r>
              <a:rPr lang="ar-IQ" sz="2800" dirty="0" smtClean="0">
                <a:solidFill>
                  <a:srgbClr val="C00000"/>
                </a:solidFill>
              </a:rPr>
              <a:t>3- قابلة للنمو الاقتصادي</a:t>
            </a:r>
          </a:p>
          <a:p>
            <a:pPr algn="just" rtl="1"/>
            <a:r>
              <a:rPr lang="ar-IQ" sz="2800" dirty="0" smtClean="0">
                <a:solidFill>
                  <a:srgbClr val="C00000"/>
                </a:solidFill>
              </a:rPr>
              <a:t>4- سليمة وصحية للعمال والمجتمع والزبائن</a:t>
            </a:r>
          </a:p>
          <a:p>
            <a:pPr algn="just" rtl="1"/>
            <a:r>
              <a:rPr lang="ar-IQ" sz="2800" dirty="0" smtClean="0">
                <a:solidFill>
                  <a:srgbClr val="C00000"/>
                </a:solidFill>
              </a:rPr>
              <a:t>5- مجزية اقتصاديا وتنمويا لجميع الناس والعاملين</a:t>
            </a:r>
            <a:endParaRPr lang="en-US" sz="28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4)">
                                      <p:cBhvr>
                                        <p:cTn id="7" dur="2000"/>
                                        <p:tgtEl>
                                          <p:spTgt spid="3">
                                            <p:txEl>
                                              <p:pRg st="1" end="1"/>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heel(4)">
                                      <p:cBhvr>
                                        <p:cTn id="10" dur="2000"/>
                                        <p:tgtEl>
                                          <p:spTgt spid="3">
                                            <p:txEl>
                                              <p:pRg st="3" end="3"/>
                                            </p:txEl>
                                          </p:spTgt>
                                        </p:tgtEl>
                                      </p:cBhvr>
                                    </p:animEffect>
                                  </p:childTnLst>
                                </p:cTn>
                              </p:par>
                              <p:par>
                                <p:cTn id="11" presetID="21" presetClass="entr" presetSubtype="4"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heel(4)">
                                      <p:cBhvr>
                                        <p:cTn id="13" dur="2000"/>
                                        <p:tgtEl>
                                          <p:spTgt spid="3">
                                            <p:txEl>
                                              <p:pRg st="4" end="4"/>
                                            </p:txEl>
                                          </p:spTgt>
                                        </p:tgtEl>
                                      </p:cBhvr>
                                    </p:animEffect>
                                  </p:childTnLst>
                                </p:cTn>
                              </p:par>
                              <p:par>
                                <p:cTn id="14" presetID="21" presetClass="entr" presetSubtype="4"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heel(4)">
                                      <p:cBhvr>
                                        <p:cTn id="16" dur="2000"/>
                                        <p:tgtEl>
                                          <p:spTgt spid="3">
                                            <p:txEl>
                                              <p:pRg st="5" end="5"/>
                                            </p:txEl>
                                          </p:spTgt>
                                        </p:tgtEl>
                                      </p:cBhvr>
                                    </p:animEffect>
                                  </p:childTnLst>
                                </p:cTn>
                              </p:par>
                              <p:par>
                                <p:cTn id="17" presetID="21"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heel(4)">
                                      <p:cBhvr>
                                        <p:cTn id="19" dur="2000"/>
                                        <p:tgtEl>
                                          <p:spTgt spid="3">
                                            <p:txEl>
                                              <p:pRg st="6" end="6"/>
                                            </p:txEl>
                                          </p:spTgt>
                                        </p:tgtEl>
                                      </p:cBhvr>
                                    </p:animEffect>
                                  </p:childTnLst>
                                </p:cTn>
                              </p:par>
                              <p:par>
                                <p:cTn id="20" presetID="21" presetClass="entr" presetSubtype="4"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heel(4)">
                                      <p:cBhvr>
                                        <p:cTn id="22" dur="2000"/>
                                        <p:tgtEl>
                                          <p:spTgt spid="3">
                                            <p:txEl>
                                              <p:pRg st="7" end="7"/>
                                            </p:txEl>
                                          </p:spTgt>
                                        </p:tgtEl>
                                      </p:cBhvr>
                                    </p:animEffect>
                                  </p:childTnLst>
                                </p:cTn>
                              </p:par>
                              <p:par>
                                <p:cTn id="23" presetID="21" presetClass="entr" presetSubtype="4"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wheel(4)">
                                      <p:cBhvr>
                                        <p:cTn id="2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3F5D5C-D35A-4688-8645-CDE03EFBAA9A}" type="slidenum">
              <a:rPr lang="en-US" smtClean="0"/>
              <a:pPr/>
              <a:t>33</a:t>
            </a:fld>
            <a:endParaRPr lang="en-US"/>
          </a:p>
        </p:txBody>
      </p:sp>
      <p:sp>
        <p:nvSpPr>
          <p:cNvPr id="3" name="Rectangle 2"/>
          <p:cNvSpPr/>
          <p:nvPr/>
        </p:nvSpPr>
        <p:spPr>
          <a:xfrm>
            <a:off x="683568" y="2276872"/>
            <a:ext cx="7704856" cy="3108543"/>
          </a:xfrm>
          <a:prstGeom prst="rect">
            <a:avLst/>
          </a:prstGeom>
          <a:solidFill>
            <a:schemeClr val="accent6">
              <a:lumMod val="60000"/>
              <a:lumOff val="40000"/>
            </a:schemeClr>
          </a:solidFill>
        </p:spPr>
        <p:txBody>
          <a:bodyPr wrap="square">
            <a:spAutoFit/>
          </a:bodyPr>
          <a:lstStyle/>
          <a:p>
            <a:pPr algn="just" rtl="1"/>
            <a:r>
              <a:rPr lang="ar-IQ" sz="2800" dirty="0" smtClean="0"/>
              <a:t>وقد ظهر مفهوم التصنيع أو الإنتاج المستدام في مؤتمر الامم المتحدة حول البيئة والتنمية في عام </a:t>
            </a:r>
            <a:r>
              <a:rPr lang="en-US" sz="2800" dirty="0" smtClean="0"/>
              <a:t>1992 </a:t>
            </a:r>
            <a:r>
              <a:rPr lang="ar-IQ" sz="2800" dirty="0" smtClean="0"/>
              <a:t> والذي ارتبط بشكل كبير بمفهوم التنمية المستدامة </a:t>
            </a:r>
            <a:r>
              <a:rPr lang="en-US" sz="2800" dirty="0" smtClean="0"/>
              <a:t>(</a:t>
            </a:r>
            <a:r>
              <a:rPr lang="en-US" sz="2800" dirty="0" smtClean="0">
                <a:latin typeface="+mj-lt"/>
              </a:rPr>
              <a:t>SUSTAINABLE DEVELOPMENT)</a:t>
            </a:r>
            <a:r>
              <a:rPr lang="ar-IQ" sz="2800" dirty="0" smtClean="0">
                <a:latin typeface="+mj-lt"/>
              </a:rPr>
              <a:t>. </a:t>
            </a:r>
            <a:r>
              <a:rPr lang="ar-IQ" sz="2800" dirty="0" smtClean="0"/>
              <a:t>وقد ثبت المؤتمر بان السبب الرئيسي للتدهور المستمر للبيئة الكلية هو النمط غير المستدام للاستهلاك والإنتاج وخاصة في الدول الصناعية.</a:t>
            </a:r>
            <a:endParaRPr lang="en-US" dirty="0"/>
          </a:p>
        </p:txBody>
      </p:sp>
      <p:sp>
        <p:nvSpPr>
          <p:cNvPr id="4" name="Rectangle 3"/>
          <p:cNvSpPr/>
          <p:nvPr/>
        </p:nvSpPr>
        <p:spPr>
          <a:xfrm>
            <a:off x="3923928" y="908720"/>
            <a:ext cx="4730887" cy="461665"/>
          </a:xfrm>
          <a:prstGeom prst="rect">
            <a:avLst/>
          </a:prstGeom>
        </p:spPr>
        <p:txBody>
          <a:bodyPr wrap="square">
            <a:spAutoFit/>
          </a:bodyPr>
          <a:lstStyle/>
          <a:p>
            <a:pPr algn="r" rtl="1"/>
            <a:r>
              <a:rPr lang="ar-IQ" sz="2400" b="1" dirty="0" smtClean="0">
                <a:solidFill>
                  <a:srgbClr val="FF0000"/>
                </a:solidFill>
              </a:rPr>
              <a:t>التصنيع المستدام</a:t>
            </a:r>
            <a:r>
              <a:rPr lang="en-US" sz="2400" b="1" dirty="0" smtClean="0">
                <a:solidFill>
                  <a:srgbClr val="FF0000"/>
                </a:solidFill>
              </a:rPr>
              <a:t>   </a:t>
            </a:r>
            <a:r>
              <a:rPr lang="ar-IQ" sz="2400" b="1" dirty="0" smtClean="0">
                <a:solidFill>
                  <a:srgbClr val="FF0000"/>
                </a:solidFill>
              </a:rPr>
              <a:t>. </a:t>
            </a:r>
            <a:r>
              <a:rPr lang="ar-IQ" sz="2400" b="1" dirty="0" smtClean="0"/>
              <a:t>تكملة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3F5D5C-D35A-4688-8645-CDE03EFBAA9A}" type="slidenum">
              <a:rPr lang="en-US" smtClean="0"/>
              <a:pPr/>
              <a:t>34</a:t>
            </a:fld>
            <a:endParaRPr lang="en-US"/>
          </a:p>
        </p:txBody>
      </p:sp>
      <p:sp>
        <p:nvSpPr>
          <p:cNvPr id="3" name="Rectangle 2"/>
          <p:cNvSpPr/>
          <p:nvPr/>
        </p:nvSpPr>
        <p:spPr>
          <a:xfrm>
            <a:off x="755576" y="2274838"/>
            <a:ext cx="7920880" cy="3046988"/>
          </a:xfrm>
          <a:prstGeom prst="rect">
            <a:avLst/>
          </a:prstGeom>
          <a:solidFill>
            <a:schemeClr val="bg2">
              <a:lumMod val="25000"/>
            </a:schemeClr>
          </a:solidFill>
        </p:spPr>
        <p:txBody>
          <a:bodyPr wrap="square">
            <a:spAutoFit/>
          </a:bodyPr>
          <a:lstStyle/>
          <a:p>
            <a:pPr algn="just" rtl="1"/>
            <a:r>
              <a:rPr lang="ar-IQ" sz="2400" dirty="0" smtClean="0">
                <a:solidFill>
                  <a:schemeClr val="bg1">
                    <a:lumMod val="95000"/>
                  </a:schemeClr>
                </a:solidFill>
              </a:rPr>
              <a:t>حدد مؤتمر الاستراتيجيات للتصنيع العالمي </a:t>
            </a:r>
            <a:r>
              <a:rPr lang="en-US" sz="2400" dirty="0" smtClean="0">
                <a:solidFill>
                  <a:srgbClr val="FFFF00"/>
                </a:solidFill>
              </a:rPr>
              <a:t>Strategies for Global Manufacturing</a:t>
            </a:r>
            <a:r>
              <a:rPr lang="ar-IQ" sz="2400" dirty="0" smtClean="0">
                <a:solidFill>
                  <a:schemeClr val="bg1">
                    <a:lumMod val="95000"/>
                  </a:schemeClr>
                </a:solidFill>
              </a:rPr>
              <a:t> الذي اقيم في زيورخ  عام 2007 الاهداف الكلية للتصنيع المستدام  بانه:</a:t>
            </a:r>
          </a:p>
          <a:p>
            <a:pPr algn="just" rtl="1"/>
            <a:r>
              <a:rPr lang="ar-IQ" sz="2400" smtClean="0">
                <a:solidFill>
                  <a:schemeClr val="bg1">
                    <a:lumMod val="95000"/>
                  </a:schemeClr>
                </a:solidFill>
              </a:rPr>
              <a:t>ايجاد نظرة موضوعية </a:t>
            </a:r>
            <a:r>
              <a:rPr lang="ar-IQ" sz="2400" dirty="0" smtClean="0">
                <a:solidFill>
                  <a:schemeClr val="bg1">
                    <a:lumMod val="95000"/>
                  </a:schemeClr>
                </a:solidFill>
              </a:rPr>
              <a:t>لدورات المنتج في الانتاج الصناعي والوصول الى الامثلية لدورة حياة انظمة التصنيع والمنتجات والخدمات. ويجب ان تكون الطرق والادوات المساندة للتصنيع وانتاج المنتجات موجهة نحو</a:t>
            </a:r>
            <a:r>
              <a:rPr lang="en-US" sz="2400" dirty="0" smtClean="0">
                <a:solidFill>
                  <a:schemeClr val="bg1">
                    <a:lumMod val="95000"/>
                  </a:schemeClr>
                </a:solidFill>
              </a:rPr>
              <a:t> </a:t>
            </a:r>
            <a:r>
              <a:rPr lang="ar-IQ" sz="2400" dirty="0" smtClean="0">
                <a:solidFill>
                  <a:schemeClr val="bg1">
                    <a:lumMod val="95000"/>
                  </a:schemeClr>
                </a:solidFill>
              </a:rPr>
              <a:t>دورة الحياة والخدمة بالاضافة الى متطلبات الجودة والفعالية و الكلفة والسلامة والنظافة</a:t>
            </a:r>
            <a:endParaRPr lang="en-US" sz="2400" dirty="0">
              <a:solidFill>
                <a:schemeClr val="bg1">
                  <a:lumMod val="95000"/>
                </a:schemeClr>
              </a:solidFill>
            </a:endParaRPr>
          </a:p>
        </p:txBody>
      </p:sp>
      <p:sp>
        <p:nvSpPr>
          <p:cNvPr id="4" name="Rectangle 3"/>
          <p:cNvSpPr/>
          <p:nvPr/>
        </p:nvSpPr>
        <p:spPr>
          <a:xfrm>
            <a:off x="3923928" y="620688"/>
            <a:ext cx="4730887" cy="461665"/>
          </a:xfrm>
          <a:prstGeom prst="rect">
            <a:avLst/>
          </a:prstGeom>
        </p:spPr>
        <p:txBody>
          <a:bodyPr wrap="square">
            <a:spAutoFit/>
          </a:bodyPr>
          <a:lstStyle/>
          <a:p>
            <a:pPr algn="r" rtl="1"/>
            <a:r>
              <a:rPr lang="ar-IQ" sz="2400" b="1" dirty="0" smtClean="0">
                <a:solidFill>
                  <a:srgbClr val="FF0000"/>
                </a:solidFill>
              </a:rPr>
              <a:t>التصنيع المستدام</a:t>
            </a:r>
            <a:r>
              <a:rPr lang="en-US" sz="2400" b="1" dirty="0" smtClean="0">
                <a:solidFill>
                  <a:srgbClr val="FF0000"/>
                </a:solidFill>
              </a:rPr>
              <a:t>   </a:t>
            </a:r>
            <a:r>
              <a:rPr lang="ar-IQ" sz="2400" b="1" dirty="0" smtClean="0">
                <a:solidFill>
                  <a:srgbClr val="FF0000"/>
                </a:solidFill>
              </a:rPr>
              <a:t>. </a:t>
            </a:r>
            <a:r>
              <a:rPr lang="ar-IQ" sz="2400" b="1" dirty="0" smtClean="0"/>
              <a:t>تكملة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3F5D5C-D35A-4688-8645-CDE03EFBAA9A}" type="slidenum">
              <a:rPr lang="en-US" smtClean="0"/>
              <a:pPr/>
              <a:t>35</a:t>
            </a:fld>
            <a:endParaRPr lang="en-US"/>
          </a:p>
        </p:txBody>
      </p:sp>
      <p:sp>
        <p:nvSpPr>
          <p:cNvPr id="3" name="Rectangle 2"/>
          <p:cNvSpPr/>
          <p:nvPr/>
        </p:nvSpPr>
        <p:spPr>
          <a:xfrm>
            <a:off x="683568" y="908720"/>
            <a:ext cx="7920880" cy="4708981"/>
          </a:xfrm>
          <a:prstGeom prst="rect">
            <a:avLst/>
          </a:prstGeom>
        </p:spPr>
        <p:txBody>
          <a:bodyPr wrap="square">
            <a:spAutoFit/>
          </a:bodyPr>
          <a:lstStyle/>
          <a:p>
            <a:pPr algn="just" rtl="1"/>
            <a:r>
              <a:rPr lang="ar-IQ" sz="2400" b="1" dirty="0" smtClean="0">
                <a:solidFill>
                  <a:srgbClr val="FF0000"/>
                </a:solidFill>
              </a:rPr>
              <a:t>الاسس الخمسة للتحول الى التصنيع المستدام </a:t>
            </a:r>
          </a:p>
          <a:p>
            <a:pPr algn="just" rtl="1"/>
            <a:endParaRPr lang="ar-IQ" dirty="0" smtClean="0"/>
          </a:p>
          <a:p>
            <a:pPr algn="just" rtl="1"/>
            <a:r>
              <a:rPr lang="ar-IQ" sz="2400" dirty="0" smtClean="0">
                <a:solidFill>
                  <a:schemeClr val="accent2">
                    <a:lumMod val="75000"/>
                  </a:schemeClr>
                </a:solidFill>
              </a:rPr>
              <a:t>هناك خمسة اسس و خيارات للتحول من التصنيع التقليدي الى التصنيع المستدام, وهي:</a:t>
            </a:r>
          </a:p>
          <a:p>
            <a:pPr algn="just" rtl="1"/>
            <a:endParaRPr lang="ar-IQ" sz="2400" dirty="0" smtClean="0"/>
          </a:p>
          <a:p>
            <a:pPr algn="just" rtl="1"/>
            <a:r>
              <a:rPr lang="ar-IQ" sz="2400" dirty="0" smtClean="0"/>
              <a:t>1- استخدام مواد وطاقة اقل.</a:t>
            </a:r>
          </a:p>
          <a:p>
            <a:pPr algn="just" rtl="1"/>
            <a:r>
              <a:rPr lang="ar-IQ" sz="2400" dirty="0" smtClean="0"/>
              <a:t>2- استبدال المواد الداخلة : المواد غير السامة بدلا من المواد السامة , المواد المتجددة بدلا من المواد غير المتجددة.</a:t>
            </a:r>
          </a:p>
          <a:p>
            <a:pPr algn="just" rtl="1"/>
            <a:r>
              <a:rPr lang="ar-IQ" sz="2400" dirty="0" smtClean="0"/>
              <a:t>3- تقليل المخرجات غير المرغوبة: انتاج نظيف وتضامن صناعي.</a:t>
            </a:r>
          </a:p>
          <a:p>
            <a:pPr algn="just" rtl="1"/>
            <a:r>
              <a:rPr lang="ar-IQ" sz="2400" dirty="0" smtClean="0"/>
              <a:t>4- تحويل المخرجات الى مدخلات: اعادة التصنيع والتدوير.</a:t>
            </a:r>
          </a:p>
          <a:p>
            <a:pPr algn="just" rtl="1"/>
            <a:r>
              <a:rPr lang="ar-IQ" sz="2400" dirty="0" smtClean="0"/>
              <a:t>5- التراكيب المتغيرة للملكية والانتاج: احتفاظ الشركة بملكية المواد الموجودة في المنتج </a:t>
            </a:r>
          </a:p>
          <a:p>
            <a:endParaRPr lang="en-US" dirty="0"/>
          </a:p>
        </p:txBody>
      </p:sp>
    </p:spTree>
  </p:cSld>
  <p:clrMapOvr>
    <a:masterClrMapping/>
  </p:clrMapOvr>
  <p:transition>
    <p:plu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3F5D5C-D35A-4688-8645-CDE03EFBAA9A}" type="slidenum">
              <a:rPr lang="en-US" smtClean="0"/>
              <a:pPr/>
              <a:t>36</a:t>
            </a:fld>
            <a:endParaRPr lang="en-US"/>
          </a:p>
        </p:txBody>
      </p:sp>
      <p:pic>
        <p:nvPicPr>
          <p:cNvPr id="34818" name="Picture 2"/>
          <p:cNvPicPr>
            <a:picLocks noChangeAspect="1" noChangeArrowheads="1"/>
          </p:cNvPicPr>
          <p:nvPr/>
        </p:nvPicPr>
        <p:blipFill>
          <a:blip r:embed="rId2" cstate="print"/>
          <a:srcRect/>
          <a:stretch>
            <a:fillRect/>
          </a:stretch>
        </p:blipFill>
        <p:spPr bwMode="auto">
          <a:xfrm>
            <a:off x="395536" y="188640"/>
            <a:ext cx="8496944" cy="6408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3F5D5C-D35A-4688-8645-CDE03EFBAA9A}" type="slidenum">
              <a:rPr lang="en-US" smtClean="0"/>
              <a:pPr/>
              <a:t>37</a:t>
            </a:fld>
            <a:endParaRPr lang="en-US"/>
          </a:p>
        </p:txBody>
      </p:sp>
      <p:sp>
        <p:nvSpPr>
          <p:cNvPr id="3" name="Rectangle 2"/>
          <p:cNvSpPr/>
          <p:nvPr/>
        </p:nvSpPr>
        <p:spPr>
          <a:xfrm>
            <a:off x="1187624" y="980728"/>
            <a:ext cx="7056784" cy="2308324"/>
          </a:xfrm>
          <a:prstGeom prst="rect">
            <a:avLst/>
          </a:prstGeom>
          <a:solidFill>
            <a:srgbClr val="FFC000"/>
          </a:solidFill>
        </p:spPr>
        <p:txBody>
          <a:bodyPr wrap="square">
            <a:spAutoFit/>
          </a:bodyPr>
          <a:lstStyle/>
          <a:p>
            <a:pPr algn="just" rtl="1"/>
            <a:r>
              <a:rPr lang="ar-IQ" sz="2400" dirty="0" smtClean="0"/>
              <a:t>الاستراتيجيات الرئيسية للتصنيع المستدام</a:t>
            </a:r>
          </a:p>
          <a:p>
            <a:pPr algn="just" rtl="1"/>
            <a:endParaRPr lang="ar-IQ" sz="2400" dirty="0" smtClean="0"/>
          </a:p>
          <a:p>
            <a:pPr algn="just" rtl="1"/>
            <a:r>
              <a:rPr lang="ar-IQ" sz="2400" dirty="0" smtClean="0"/>
              <a:t>1- تخفيض الفاقد او النفايات</a:t>
            </a:r>
            <a:r>
              <a:rPr lang="en-US" sz="2400" dirty="0" smtClean="0"/>
              <a:t>     </a:t>
            </a:r>
            <a:r>
              <a:rPr lang="ar-IQ" sz="2400" dirty="0" smtClean="0"/>
              <a:t>    </a:t>
            </a:r>
            <a:r>
              <a:rPr lang="en-US" sz="2400" dirty="0" smtClean="0"/>
              <a:t>Waste Minimization</a:t>
            </a:r>
            <a:endParaRPr lang="ar-IQ" sz="2400" dirty="0" smtClean="0"/>
          </a:p>
          <a:p>
            <a:pPr algn="just" rtl="1"/>
            <a:r>
              <a:rPr lang="ar-IQ" sz="2400" dirty="0" smtClean="0"/>
              <a:t>2- كفاءة المواد                          </a:t>
            </a:r>
            <a:r>
              <a:rPr lang="en-US" sz="2400" dirty="0" smtClean="0"/>
              <a:t>Material Efficiency</a:t>
            </a:r>
          </a:p>
          <a:p>
            <a:pPr algn="just" rtl="1"/>
            <a:r>
              <a:rPr lang="ar-IQ" sz="2400" dirty="0" smtClean="0"/>
              <a:t>3- كفاءة الموارد                        </a:t>
            </a:r>
            <a:r>
              <a:rPr lang="en-US" sz="2400" dirty="0" smtClean="0"/>
              <a:t>Resource Efficiency</a:t>
            </a:r>
            <a:endParaRPr lang="ar-IQ" sz="2400" dirty="0" smtClean="0"/>
          </a:p>
          <a:p>
            <a:pPr algn="just" rtl="1"/>
            <a:r>
              <a:rPr lang="ar-IQ" sz="2400" dirty="0" smtClean="0"/>
              <a:t>4- الكفاءة البيئية                             </a:t>
            </a:r>
            <a:r>
              <a:rPr lang="en-US" sz="2400" dirty="0" smtClean="0"/>
              <a:t> Eco- Efficiency</a:t>
            </a:r>
            <a:r>
              <a:rPr lang="ar-IQ" sz="2400" dirty="0" smtClean="0"/>
              <a:t> </a:t>
            </a:r>
            <a:endParaRPr 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3F5D5C-D35A-4688-8645-CDE03EFBAA9A}" type="slidenum">
              <a:rPr lang="en-US" smtClean="0"/>
              <a:pPr/>
              <a:t>38</a:t>
            </a:fld>
            <a:endParaRPr lang="en-US"/>
          </a:p>
        </p:txBody>
      </p:sp>
      <p:sp>
        <p:nvSpPr>
          <p:cNvPr id="3" name="Rectangle 2"/>
          <p:cNvSpPr/>
          <p:nvPr/>
        </p:nvSpPr>
        <p:spPr>
          <a:xfrm>
            <a:off x="539552" y="620688"/>
            <a:ext cx="7848872" cy="5262979"/>
          </a:xfrm>
          <a:prstGeom prst="rect">
            <a:avLst/>
          </a:prstGeom>
          <a:solidFill>
            <a:schemeClr val="accent4">
              <a:lumMod val="50000"/>
            </a:schemeClr>
          </a:solidFill>
        </p:spPr>
        <p:txBody>
          <a:bodyPr wrap="square">
            <a:spAutoFit/>
          </a:bodyPr>
          <a:lstStyle/>
          <a:p>
            <a:pPr algn="just" rtl="1"/>
            <a:r>
              <a:rPr lang="ar-IQ" sz="2400" dirty="0" smtClean="0">
                <a:solidFill>
                  <a:srgbClr val="FF0000"/>
                </a:solidFill>
              </a:rPr>
              <a:t>ادارة الجودة البيئية الشاملة</a:t>
            </a:r>
          </a:p>
          <a:p>
            <a:pPr algn="just"/>
            <a:r>
              <a:rPr lang="en-US" sz="2400" dirty="0" smtClean="0">
                <a:solidFill>
                  <a:srgbClr val="FF0000"/>
                </a:solidFill>
              </a:rPr>
              <a:t>Total Quality Environmental Management</a:t>
            </a:r>
            <a:endParaRPr lang="ar-IQ" sz="2400" dirty="0" smtClean="0">
              <a:solidFill>
                <a:srgbClr val="FF0000"/>
              </a:solidFill>
            </a:endParaRPr>
          </a:p>
          <a:p>
            <a:pPr algn="just"/>
            <a:endParaRPr lang="ar-IQ" sz="2400" dirty="0" smtClean="0"/>
          </a:p>
          <a:p>
            <a:pPr algn="just" rtl="1"/>
            <a:r>
              <a:rPr lang="ar-IQ" sz="2400" dirty="0" smtClean="0">
                <a:solidFill>
                  <a:srgbClr val="FFFF00"/>
                </a:solidFill>
              </a:rPr>
              <a:t>ويستخدم لرصد ومراقبة تحسين البيئة للشركة من خلال معرفة الاداء للشركات مستندا على المبادئ التي تم تأسيسها بشكل جيد لادارة الجودة الشاملة . </a:t>
            </a:r>
          </a:p>
          <a:p>
            <a:pPr algn="just" rtl="1"/>
            <a:r>
              <a:rPr lang="ar-IQ" sz="2400" dirty="0" smtClean="0"/>
              <a:t> </a:t>
            </a:r>
            <a:r>
              <a:rPr lang="en-US" sz="2400" dirty="0" smtClean="0">
                <a:solidFill>
                  <a:srgbClr val="FFC000"/>
                </a:solidFill>
              </a:rPr>
              <a:t>(TQEM)</a:t>
            </a:r>
            <a:r>
              <a:rPr lang="ar-IQ" sz="2400" dirty="0" smtClean="0">
                <a:solidFill>
                  <a:srgbClr val="FFC000"/>
                </a:solidFill>
              </a:rPr>
              <a:t> يجمع الاعتبارات البيئية مع جميع مظاهر عمليات اتخاذ القرار في الشركة والعمليات والمنتجات .</a:t>
            </a:r>
          </a:p>
          <a:p>
            <a:pPr algn="just" rtl="1"/>
            <a:r>
              <a:rPr lang="ar-IQ" sz="2400" dirty="0" smtClean="0">
                <a:solidFill>
                  <a:srgbClr val="FFC000"/>
                </a:solidFill>
              </a:rPr>
              <a:t>تطبيق </a:t>
            </a:r>
            <a:r>
              <a:rPr lang="en-US" sz="2400" dirty="0" smtClean="0">
                <a:solidFill>
                  <a:srgbClr val="FFC000"/>
                </a:solidFill>
              </a:rPr>
              <a:t>(TQEM) </a:t>
            </a:r>
            <a:r>
              <a:rPr lang="ar-IQ" sz="2400" dirty="0" smtClean="0">
                <a:solidFill>
                  <a:srgbClr val="FFC000"/>
                </a:solidFill>
              </a:rPr>
              <a:t> من مسؤولية جميع الافراد وهو منهج موضوعي حتى في الشركات الفردية.</a:t>
            </a:r>
          </a:p>
          <a:p>
            <a:pPr algn="just" rtl="1"/>
            <a:r>
              <a:rPr lang="ar-IQ" sz="2400" dirty="0" smtClean="0">
                <a:solidFill>
                  <a:schemeClr val="accent2">
                    <a:lumMod val="60000"/>
                    <a:lumOff val="40000"/>
                  </a:schemeClr>
                </a:solidFill>
              </a:rPr>
              <a:t>هذه الاستراتيجة تمثل مناهج للشركات الفردية التي يمكنها تقليل التأثير البيئي لنشاطاتهم. وبتقليل التاثير البيئي فان الدوافع تشمل توفير الكلفة وضغوط المستهلكين والانظمة واعتبارات السلامة والصحة.</a:t>
            </a:r>
            <a:endParaRPr lang="en-US" sz="2400" dirty="0">
              <a:solidFill>
                <a:schemeClr val="accent2">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3F5D5C-D35A-4688-8645-CDE03EFBAA9A}" type="slidenum">
              <a:rPr lang="en-US" smtClean="0"/>
              <a:pPr/>
              <a:t>39</a:t>
            </a:fld>
            <a:endParaRPr lang="en-US"/>
          </a:p>
        </p:txBody>
      </p:sp>
      <p:pic>
        <p:nvPicPr>
          <p:cNvPr id="35842" name="Picture 2"/>
          <p:cNvPicPr>
            <a:picLocks noChangeAspect="1" noChangeArrowheads="1"/>
          </p:cNvPicPr>
          <p:nvPr/>
        </p:nvPicPr>
        <p:blipFill>
          <a:blip r:embed="rId2" cstate="print"/>
          <a:srcRect/>
          <a:stretch>
            <a:fillRect/>
          </a:stretch>
        </p:blipFill>
        <p:spPr bwMode="auto">
          <a:xfrm>
            <a:off x="179512" y="404664"/>
            <a:ext cx="8784976" cy="5832648"/>
          </a:xfrm>
          <a:prstGeom prst="rect">
            <a:avLst/>
          </a:prstGeom>
          <a:noFill/>
          <a:ln w="9525">
            <a:noFill/>
            <a:miter lim="800000"/>
            <a:headEnd/>
            <a:tailEnd/>
          </a:ln>
          <a:effectLst>
            <a:glow rad="228600">
              <a:schemeClr val="accent2">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diamond(in)">
                                      <p:cBhvr>
                                        <p:cTn id="7" dur="20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251520" y="2636912"/>
            <a:ext cx="4464496" cy="2919413"/>
          </a:xfrm>
          <a:prstGeom prst="rect">
            <a:avLst/>
          </a:prstGeom>
          <a:noFill/>
          <a:ln w="9525">
            <a:noFill/>
            <a:miter lim="800000"/>
            <a:headEnd/>
            <a:tailEnd/>
          </a:ln>
        </p:spPr>
        <p:txBody>
          <a:bodyPr lIns="0" tIns="0" rIns="0" bIns="0"/>
          <a:lstStyle/>
          <a:p>
            <a:pPr algn="l" defTabSz="525463">
              <a:buClr>
                <a:srgbClr val="622152"/>
              </a:buClr>
              <a:buSzPct val="90000"/>
              <a:buFont typeface="Monotype Sorts" pitchFamily="2" charset="2"/>
              <a:buNone/>
            </a:pPr>
            <a:r>
              <a:rPr lang="en-US" sz="2800" dirty="0">
                <a:solidFill>
                  <a:srgbClr val="000000"/>
                </a:solidFill>
              </a:rPr>
              <a:t>"..development that meets the needs of the present without compromising the ability of future generations to meet their own needs"</a:t>
            </a:r>
            <a:endParaRPr lang="en-US" sz="3600" dirty="0">
              <a:solidFill>
                <a:srgbClr val="000000"/>
              </a:solidFill>
            </a:endParaRPr>
          </a:p>
          <a:p>
            <a:pPr algn="l" defTabSz="525463">
              <a:buClr>
                <a:srgbClr val="622152"/>
              </a:buClr>
              <a:buSzPct val="90000"/>
              <a:buFont typeface="Monotype Sorts" pitchFamily="2" charset="2"/>
              <a:buNone/>
            </a:pPr>
            <a:r>
              <a:rPr lang="en-US" sz="3200" dirty="0">
                <a:solidFill>
                  <a:srgbClr val="000000"/>
                </a:solidFill>
              </a:rPr>
              <a:t>                 </a:t>
            </a:r>
            <a:endParaRPr lang="en-US" sz="3200" dirty="0"/>
          </a:p>
        </p:txBody>
      </p:sp>
      <p:sp>
        <p:nvSpPr>
          <p:cNvPr id="3" name="Rectangle 2"/>
          <p:cNvSpPr/>
          <p:nvPr/>
        </p:nvSpPr>
        <p:spPr>
          <a:xfrm>
            <a:off x="467544" y="5373216"/>
            <a:ext cx="7560840" cy="1077218"/>
          </a:xfrm>
          <a:prstGeom prst="rect">
            <a:avLst/>
          </a:prstGeom>
        </p:spPr>
        <p:txBody>
          <a:bodyPr wrap="square">
            <a:spAutoFit/>
          </a:bodyPr>
          <a:lstStyle/>
          <a:p>
            <a:pPr algn="ctr" defTabSz="525463">
              <a:buClr>
                <a:srgbClr val="622152"/>
              </a:buClr>
              <a:buSzPct val="90000"/>
              <a:buFont typeface="Monotype Sorts" pitchFamily="2" charset="2"/>
              <a:buNone/>
            </a:pPr>
            <a:r>
              <a:rPr lang="ar-IQ" sz="3200" dirty="0" smtClean="0">
                <a:solidFill>
                  <a:srgbClr val="C00000"/>
                </a:solidFill>
                <a:latin typeface="Times New Roman" pitchFamily="18" charset="0"/>
                <a:cs typeface="Times New Roman" pitchFamily="18" charset="0"/>
              </a:rPr>
              <a:t>تلبية حاجات الجيل الحالي بدون الاضرار بتحقيق حاجات الاجيال القادمة</a:t>
            </a:r>
            <a:endParaRPr lang="en-US" sz="3200" dirty="0">
              <a:solidFill>
                <a:srgbClr val="C00000"/>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A53F5D5C-D35A-4688-8645-CDE03EFBAA9A}" type="slidenum">
              <a:rPr lang="en-US" smtClean="0"/>
              <a:pPr/>
              <a:t>4</a:t>
            </a:fld>
            <a:endParaRPr lang="en-US"/>
          </a:p>
        </p:txBody>
      </p:sp>
      <p:sp>
        <p:nvSpPr>
          <p:cNvPr id="6" name="Rectangle 5"/>
          <p:cNvSpPr/>
          <p:nvPr/>
        </p:nvSpPr>
        <p:spPr>
          <a:xfrm>
            <a:off x="971600" y="332656"/>
            <a:ext cx="6735509" cy="2185214"/>
          </a:xfrm>
          <a:prstGeom prst="rect">
            <a:avLst/>
          </a:prstGeom>
        </p:spPr>
        <p:txBody>
          <a:bodyPr wrap="square">
            <a:spAutoFit/>
          </a:bodyPr>
          <a:lstStyle/>
          <a:p>
            <a:pPr algn="ctr" defTabSz="525463">
              <a:buClr>
                <a:srgbClr val="622152"/>
              </a:buClr>
              <a:buSzPct val="90000"/>
              <a:buFont typeface="Monotype Sorts" pitchFamily="2" charset="2"/>
              <a:buNone/>
            </a:pPr>
            <a:r>
              <a:rPr lang="ar-IQ" sz="3200" dirty="0" smtClean="0">
                <a:solidFill>
                  <a:srgbClr val="C00000"/>
                </a:solidFill>
                <a:latin typeface="Times New Roman" pitchFamily="18" charset="0"/>
                <a:cs typeface="Times New Roman" pitchFamily="18" charset="0"/>
              </a:rPr>
              <a:t>تعريف</a:t>
            </a:r>
            <a:endParaRPr lang="ar-IQ" sz="3200" dirty="0" smtClean="0">
              <a:solidFill>
                <a:srgbClr val="00204F"/>
              </a:solidFill>
              <a:latin typeface="Times New Roman" pitchFamily="18" charset="0"/>
              <a:cs typeface="Times New Roman" pitchFamily="18" charset="0"/>
            </a:endParaRPr>
          </a:p>
          <a:p>
            <a:pPr algn="ctr" defTabSz="525463" rtl="1">
              <a:buClr>
                <a:srgbClr val="622152"/>
              </a:buClr>
              <a:buSzPct val="90000"/>
              <a:buFont typeface="Monotype Sorts" pitchFamily="2" charset="2"/>
              <a:buNone/>
            </a:pPr>
            <a:r>
              <a:rPr lang="ar-IQ" sz="3200" dirty="0" smtClean="0">
                <a:solidFill>
                  <a:srgbClr val="00204F"/>
                </a:solidFill>
                <a:latin typeface="Times New Roman" pitchFamily="18" charset="0"/>
                <a:cs typeface="Times New Roman" pitchFamily="18" charset="0"/>
              </a:rPr>
              <a:t>المؤتمر العالمي للبيئة والتنمية في ريو دي جانيرو عام 1987</a:t>
            </a:r>
            <a:r>
              <a:rPr lang="en-US" sz="3200" dirty="0" smtClean="0">
                <a:solidFill>
                  <a:srgbClr val="00204F"/>
                </a:solidFill>
                <a:latin typeface="Times New Roman" pitchFamily="18" charset="0"/>
                <a:cs typeface="Times New Roman" pitchFamily="18" charset="0"/>
              </a:rPr>
              <a:t> </a:t>
            </a:r>
            <a:r>
              <a:rPr lang="ar-IQ" sz="4000" dirty="0" smtClean="0">
                <a:solidFill>
                  <a:srgbClr val="C00000"/>
                </a:solidFill>
                <a:latin typeface="Times New Roman" pitchFamily="18" charset="0"/>
                <a:cs typeface="Times New Roman" pitchFamily="18" charset="0"/>
              </a:rPr>
              <a:t>للاستدامة</a:t>
            </a:r>
          </a:p>
          <a:p>
            <a:pPr defTabSz="525463">
              <a:buClr>
                <a:srgbClr val="622152"/>
              </a:buClr>
              <a:buSzPct val="90000"/>
              <a:buFont typeface="Monotype Sorts" pitchFamily="2" charset="2"/>
              <a:buNone/>
            </a:pPr>
            <a:endParaRPr lang="en-US" sz="3200" dirty="0">
              <a:latin typeface="Times New Roman" pitchFamily="18" charset="0"/>
              <a:cs typeface="Times New Roman" pitchFamily="18" charset="0"/>
            </a:endParaRPr>
          </a:p>
        </p:txBody>
      </p:sp>
      <p:sp>
        <p:nvSpPr>
          <p:cNvPr id="7" name="Rectangle 6"/>
          <p:cNvSpPr/>
          <p:nvPr/>
        </p:nvSpPr>
        <p:spPr>
          <a:xfrm>
            <a:off x="467544" y="1988840"/>
            <a:ext cx="4215229" cy="584775"/>
          </a:xfrm>
          <a:prstGeom prst="rect">
            <a:avLst/>
          </a:prstGeom>
        </p:spPr>
        <p:txBody>
          <a:bodyPr wrap="square">
            <a:spAutoFit/>
          </a:bodyPr>
          <a:lstStyle/>
          <a:p>
            <a:pPr defTabSz="525463">
              <a:buClr>
                <a:srgbClr val="622152"/>
              </a:buClr>
              <a:buSzPct val="90000"/>
              <a:buFont typeface="Monotype Sorts" pitchFamily="2" charset="2"/>
              <a:buNone/>
            </a:pPr>
            <a:r>
              <a:rPr lang="en-US" sz="3200" dirty="0" smtClean="0">
                <a:solidFill>
                  <a:srgbClr val="FF0000"/>
                </a:solidFill>
                <a:latin typeface="Times New Roman" pitchFamily="18" charset="0"/>
                <a:cs typeface="Times New Roman" pitchFamily="18" charset="0"/>
              </a:rPr>
              <a:t>Sustainability is:</a:t>
            </a:r>
            <a:endParaRPr lang="en-US" sz="3200" dirty="0">
              <a:solidFill>
                <a:srgbClr val="FF0000"/>
              </a:solidFill>
              <a:latin typeface="Times New Roman" pitchFamily="18" charset="0"/>
              <a:cs typeface="Times New Roman" pitchFamily="18" charset="0"/>
            </a:endParaRPr>
          </a:p>
        </p:txBody>
      </p:sp>
      <p:pic>
        <p:nvPicPr>
          <p:cNvPr id="13313" name="Picture 1"/>
          <p:cNvPicPr>
            <a:picLocks noChangeAspect="1" noChangeArrowheads="1"/>
          </p:cNvPicPr>
          <p:nvPr/>
        </p:nvPicPr>
        <p:blipFill>
          <a:blip r:embed="rId2" cstate="print"/>
          <a:srcRect/>
          <a:stretch>
            <a:fillRect/>
          </a:stretch>
        </p:blipFill>
        <p:spPr bwMode="auto">
          <a:xfrm>
            <a:off x="4572000" y="2276872"/>
            <a:ext cx="4405313" cy="2890838"/>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3F5D5C-D35A-4688-8645-CDE03EFBAA9A}" type="slidenum">
              <a:rPr lang="en-US" smtClean="0"/>
              <a:pPr/>
              <a:t>40</a:t>
            </a:fld>
            <a:endParaRPr lang="en-US"/>
          </a:p>
        </p:txBody>
      </p:sp>
      <p:pic>
        <p:nvPicPr>
          <p:cNvPr id="3" name="Picture 3"/>
          <p:cNvPicPr>
            <a:picLocks noChangeAspect="1" noChangeArrowheads="1"/>
          </p:cNvPicPr>
          <p:nvPr/>
        </p:nvPicPr>
        <p:blipFill>
          <a:blip r:embed="rId2" cstate="print"/>
          <a:srcRect/>
          <a:stretch>
            <a:fillRect/>
          </a:stretch>
        </p:blipFill>
        <p:spPr bwMode="auto">
          <a:xfrm>
            <a:off x="205320" y="836712"/>
            <a:ext cx="8687160" cy="554461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3F5D5C-D35A-4688-8645-CDE03EFBAA9A}" type="slidenum">
              <a:rPr lang="en-US" smtClean="0"/>
              <a:pPr/>
              <a:t>41</a:t>
            </a:fld>
            <a:endParaRPr lang="en-US"/>
          </a:p>
        </p:txBody>
      </p:sp>
      <p:pic>
        <p:nvPicPr>
          <p:cNvPr id="32770" name="Picture 2"/>
          <p:cNvPicPr>
            <a:picLocks noChangeAspect="1" noChangeArrowheads="1"/>
          </p:cNvPicPr>
          <p:nvPr/>
        </p:nvPicPr>
        <p:blipFill>
          <a:blip r:embed="rId2" cstate="print"/>
          <a:srcRect/>
          <a:stretch>
            <a:fillRect/>
          </a:stretch>
        </p:blipFill>
        <p:spPr bwMode="auto">
          <a:xfrm>
            <a:off x="611560" y="1700808"/>
            <a:ext cx="7848872" cy="4862597"/>
          </a:xfrm>
          <a:prstGeom prst="rect">
            <a:avLst/>
          </a:prstGeom>
          <a:noFill/>
          <a:ln w="9525">
            <a:noFill/>
            <a:miter lim="800000"/>
            <a:headEnd/>
            <a:tailEnd/>
          </a:ln>
        </p:spPr>
      </p:pic>
      <p:sp>
        <p:nvSpPr>
          <p:cNvPr id="4" name="Rectangle 3"/>
          <p:cNvSpPr/>
          <p:nvPr/>
        </p:nvSpPr>
        <p:spPr>
          <a:xfrm>
            <a:off x="2627784" y="980728"/>
            <a:ext cx="3744416" cy="584775"/>
          </a:xfrm>
          <a:prstGeom prst="rect">
            <a:avLst/>
          </a:prstGeom>
          <a:solidFill>
            <a:schemeClr val="accent6">
              <a:lumMod val="60000"/>
              <a:lumOff val="40000"/>
            </a:schemeClr>
          </a:solidFill>
        </p:spPr>
        <p:txBody>
          <a:bodyPr wrap="square">
            <a:spAutoFit/>
          </a:bodyPr>
          <a:lstStyle/>
          <a:p>
            <a:pPr algn="just" rtl="1"/>
            <a:r>
              <a:rPr lang="ar-IQ" sz="3200" dirty="0" smtClean="0">
                <a:solidFill>
                  <a:srgbClr val="7030A0"/>
                </a:solidFill>
              </a:rPr>
              <a:t>شكرا لحسن الاصغاء</a:t>
            </a:r>
            <a:endParaRPr lang="en-US" sz="32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8" presetClass="entr" presetSubtype="16" fill="hold" nodeType="afterEffect">
                                  <p:stCondLst>
                                    <p:cond delay="0"/>
                                  </p:stCondLst>
                                  <p:childTnLst>
                                    <p:set>
                                      <p:cBhvr>
                                        <p:cTn id="11" dur="1" fill="hold">
                                          <p:stCondLst>
                                            <p:cond delay="0"/>
                                          </p:stCondLst>
                                        </p:cTn>
                                        <p:tgtEl>
                                          <p:spTgt spid="32770"/>
                                        </p:tgtEl>
                                        <p:attrNameLst>
                                          <p:attrName>style.visibility</p:attrName>
                                        </p:attrNameLst>
                                      </p:cBhvr>
                                      <p:to>
                                        <p:strVal val="visible"/>
                                      </p:to>
                                    </p:set>
                                    <p:animEffect transition="in" filter="diamond(in)">
                                      <p:cBhvr>
                                        <p:cTn id="12" dur="20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ChangeArrowheads="1"/>
          </p:cNvSpPr>
          <p:nvPr/>
        </p:nvSpPr>
        <p:spPr bwMode="auto">
          <a:xfrm>
            <a:off x="827584" y="1268760"/>
            <a:ext cx="4968875" cy="1504950"/>
          </a:xfrm>
          <a:prstGeom prst="rect">
            <a:avLst/>
          </a:prstGeom>
          <a:noFill/>
          <a:ln w="9525">
            <a:noFill/>
            <a:miter lim="800000"/>
            <a:headEnd/>
            <a:tailEnd/>
          </a:ln>
        </p:spPr>
        <p:txBody>
          <a:bodyPr>
            <a:spAutoFit/>
          </a:bodyPr>
          <a:lstStyle/>
          <a:p>
            <a:pPr algn="ctr">
              <a:lnSpc>
                <a:spcPct val="90000"/>
              </a:lnSpc>
            </a:pPr>
            <a:endParaRPr lang="en-US" sz="1800">
              <a:solidFill>
                <a:srgbClr val="404040"/>
              </a:solidFill>
              <a:latin typeface="Cochin" pitchFamily="2" charset="0"/>
            </a:endParaRPr>
          </a:p>
          <a:p>
            <a:pPr algn="ctr">
              <a:lnSpc>
                <a:spcPct val="90000"/>
              </a:lnSpc>
            </a:pPr>
            <a:r>
              <a:rPr lang="en-US" altLang="en-US" sz="2800">
                <a:solidFill>
                  <a:srgbClr val="404040"/>
                </a:solidFill>
                <a:latin typeface="Garamond" pitchFamily="18" charset="0"/>
              </a:rPr>
              <a:t>“The </a:t>
            </a:r>
            <a:r>
              <a:rPr lang="en-US" altLang="en-US" sz="2800">
                <a:solidFill>
                  <a:srgbClr val="333333"/>
                </a:solidFill>
                <a:latin typeface="Garamond" pitchFamily="18" charset="0"/>
              </a:rPr>
              <a:t>possibility that human</a:t>
            </a:r>
            <a:r>
              <a:rPr lang="en-US" altLang="en-US" sz="2800">
                <a:solidFill>
                  <a:srgbClr val="404040"/>
                </a:solidFill>
                <a:latin typeface="Garamond" pitchFamily="18" charset="0"/>
              </a:rPr>
              <a:t/>
            </a:r>
            <a:br>
              <a:rPr lang="en-US" altLang="en-US" sz="2800">
                <a:solidFill>
                  <a:srgbClr val="404040"/>
                </a:solidFill>
                <a:latin typeface="Garamond" pitchFamily="18" charset="0"/>
              </a:rPr>
            </a:br>
            <a:r>
              <a:rPr lang="en-US" altLang="en-US" sz="2800">
                <a:solidFill>
                  <a:srgbClr val="404040"/>
                </a:solidFill>
                <a:latin typeface="Garamond" pitchFamily="18" charset="0"/>
              </a:rPr>
              <a:t> and other forms of life on earth</a:t>
            </a:r>
            <a:br>
              <a:rPr lang="en-US" altLang="en-US" sz="2800">
                <a:solidFill>
                  <a:srgbClr val="404040"/>
                </a:solidFill>
                <a:latin typeface="Garamond" pitchFamily="18" charset="0"/>
              </a:rPr>
            </a:br>
            <a:r>
              <a:rPr lang="en-US" altLang="en-US" sz="2800">
                <a:solidFill>
                  <a:srgbClr val="404040"/>
                </a:solidFill>
                <a:latin typeface="Garamond" pitchFamily="18" charset="0"/>
              </a:rPr>
              <a:t> will flourish forever.”</a:t>
            </a:r>
          </a:p>
        </p:txBody>
      </p:sp>
      <p:sp>
        <p:nvSpPr>
          <p:cNvPr id="37892" name="Text Box 7"/>
          <p:cNvSpPr txBox="1">
            <a:spLocks noChangeArrowheads="1"/>
          </p:cNvSpPr>
          <p:nvPr/>
        </p:nvSpPr>
        <p:spPr bwMode="auto">
          <a:xfrm>
            <a:off x="2987824" y="2852936"/>
            <a:ext cx="2874962" cy="366713"/>
          </a:xfrm>
          <a:prstGeom prst="rect">
            <a:avLst/>
          </a:prstGeom>
          <a:noFill/>
          <a:ln w="12700">
            <a:noFill/>
            <a:miter lim="800000"/>
            <a:headEnd/>
            <a:tailEnd/>
          </a:ln>
        </p:spPr>
        <p:txBody>
          <a:bodyPr>
            <a:spAutoFit/>
          </a:bodyPr>
          <a:lstStyle/>
          <a:p>
            <a:pPr algn="ctr"/>
            <a:r>
              <a:rPr lang="en-US" sz="1800" dirty="0">
                <a:solidFill>
                  <a:srgbClr val="404040"/>
                </a:solidFill>
                <a:latin typeface="Cochin" pitchFamily="2" charset="0"/>
              </a:rPr>
              <a:t> </a:t>
            </a:r>
            <a:r>
              <a:rPr lang="en-US" sz="1600" dirty="0">
                <a:solidFill>
                  <a:srgbClr val="404040"/>
                </a:solidFill>
                <a:latin typeface="Garamond" pitchFamily="18" charset="0"/>
              </a:rPr>
              <a:t>Dr. John Ehrenfeld</a:t>
            </a:r>
          </a:p>
        </p:txBody>
      </p:sp>
      <p:sp>
        <p:nvSpPr>
          <p:cNvPr id="37893" name="TextBox 10"/>
          <p:cNvSpPr txBox="1">
            <a:spLocks noChangeArrowheads="1"/>
          </p:cNvSpPr>
          <p:nvPr/>
        </p:nvSpPr>
        <p:spPr bwMode="auto">
          <a:xfrm>
            <a:off x="2555875" y="333375"/>
            <a:ext cx="4108450" cy="646113"/>
          </a:xfrm>
          <a:prstGeom prst="rect">
            <a:avLst/>
          </a:prstGeom>
          <a:noFill/>
          <a:ln w="9525">
            <a:noFill/>
            <a:miter lim="800000"/>
            <a:headEnd/>
            <a:tailEnd/>
          </a:ln>
        </p:spPr>
        <p:txBody>
          <a:bodyPr wrap="none">
            <a:spAutoFit/>
          </a:bodyPr>
          <a:lstStyle/>
          <a:p>
            <a:pPr marL="514350" indent="-514350" algn="ctr">
              <a:spcBef>
                <a:spcPts val="2400"/>
              </a:spcBef>
            </a:pPr>
            <a:r>
              <a:rPr lang="en-US" sz="3600" b="1">
                <a:solidFill>
                  <a:srgbClr val="008000"/>
                </a:solidFill>
                <a:latin typeface="Arial" pitchFamily="34" charset="0"/>
              </a:rPr>
              <a:t>SUSTAINABILITY</a:t>
            </a:r>
          </a:p>
        </p:txBody>
      </p:sp>
      <p:pic>
        <p:nvPicPr>
          <p:cNvPr id="6" name="Picture 6"/>
          <p:cNvPicPr>
            <a:picLocks noChangeAspect="1" noChangeArrowheads="1"/>
          </p:cNvPicPr>
          <p:nvPr/>
        </p:nvPicPr>
        <p:blipFill>
          <a:blip r:embed="rId3" cstate="print"/>
          <a:srcRect/>
          <a:stretch>
            <a:fillRect/>
          </a:stretch>
        </p:blipFill>
        <p:spPr bwMode="auto">
          <a:xfrm>
            <a:off x="6259513" y="1341438"/>
            <a:ext cx="1697037" cy="1668462"/>
          </a:xfrm>
          <a:prstGeom prst="rect">
            <a:avLst/>
          </a:prstGeom>
          <a:noFill/>
          <a:ln w="38100">
            <a:solidFill>
              <a:schemeClr val="bg1"/>
            </a:solidFill>
            <a:miter lim="800000"/>
            <a:headEnd/>
            <a:tailEnd/>
          </a:ln>
          <a:effectLst>
            <a:outerShdw dist="38100" dir="5879958" algn="tl" rotWithShape="0">
              <a:srgbClr val="808080">
                <a:alpha val="42998"/>
              </a:srgbClr>
            </a:outerShdw>
          </a:effectLst>
        </p:spPr>
      </p:pic>
      <p:sp>
        <p:nvSpPr>
          <p:cNvPr id="8" name="Slide Number Placeholder 7"/>
          <p:cNvSpPr>
            <a:spLocks noGrp="1"/>
          </p:cNvSpPr>
          <p:nvPr>
            <p:ph type="sldNum" sz="quarter" idx="12"/>
          </p:nvPr>
        </p:nvSpPr>
        <p:spPr/>
        <p:txBody>
          <a:bodyPr/>
          <a:lstStyle/>
          <a:p>
            <a:pPr>
              <a:defRPr/>
            </a:pPr>
            <a:fld id="{049A8A4A-606C-4B59-83B9-C30D60F53B37}" type="slidenum">
              <a:rPr lang="en-US" smtClean="0"/>
              <a:pPr>
                <a:defRPr/>
              </a:pPr>
              <a:t>5</a:t>
            </a:fld>
            <a:endParaRPr lang="en-US" dirty="0"/>
          </a:p>
        </p:txBody>
      </p:sp>
      <p:sp>
        <p:nvSpPr>
          <p:cNvPr id="7" name="Rectangle 6"/>
          <p:cNvSpPr/>
          <p:nvPr/>
        </p:nvSpPr>
        <p:spPr>
          <a:xfrm>
            <a:off x="611560" y="3933056"/>
            <a:ext cx="7704856" cy="1077218"/>
          </a:xfrm>
          <a:prstGeom prst="rect">
            <a:avLst/>
          </a:prstGeom>
        </p:spPr>
        <p:txBody>
          <a:bodyPr wrap="square">
            <a:spAutoFit/>
          </a:bodyPr>
          <a:lstStyle/>
          <a:p>
            <a:pPr algn="ctr" defTabSz="525463">
              <a:buClr>
                <a:srgbClr val="622152"/>
              </a:buClr>
              <a:buSzPct val="90000"/>
              <a:buFont typeface="Monotype Sorts" pitchFamily="2" charset="2"/>
              <a:buNone/>
            </a:pPr>
            <a:r>
              <a:rPr lang="ar-IQ" sz="3200" dirty="0" smtClean="0">
                <a:solidFill>
                  <a:srgbClr val="FF0000"/>
                </a:solidFill>
                <a:latin typeface="Times New Roman" pitchFamily="18" charset="0"/>
                <a:cs typeface="Times New Roman" pitchFamily="18" charset="0"/>
              </a:rPr>
              <a:t>الامكانية بان الانسان والاشكال الاخرى للحياة على الارض ستزدهر الى الابد</a:t>
            </a:r>
            <a:endParaRPr lang="en-US" sz="3200" dirty="0">
              <a:solidFill>
                <a:srgbClr val="FF0000"/>
              </a:solidFill>
              <a:latin typeface="Times New Roman" pitchFamily="18" charset="0"/>
              <a:cs typeface="Times New Roman" pitchFamily="18" charset="0"/>
            </a:endParaRP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amond(in)">
                                      <p:cBhvr>
                                        <p:cTn id="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11"/>
          <p:cNvSpPr>
            <a:spLocks noChangeArrowheads="1"/>
          </p:cNvSpPr>
          <p:nvPr/>
        </p:nvSpPr>
        <p:spPr bwMode="auto">
          <a:xfrm>
            <a:off x="2639189" y="260350"/>
            <a:ext cx="3971985" cy="646331"/>
          </a:xfrm>
          <a:prstGeom prst="rect">
            <a:avLst/>
          </a:prstGeom>
          <a:noFill/>
          <a:ln w="9525">
            <a:noFill/>
            <a:miter lim="800000"/>
            <a:headEnd/>
            <a:tailEnd/>
          </a:ln>
        </p:spPr>
        <p:txBody>
          <a:bodyPr wrap="none">
            <a:spAutoFit/>
          </a:bodyPr>
          <a:lstStyle/>
          <a:p>
            <a:pPr marL="514350" indent="-514350" algn="ctr">
              <a:spcBef>
                <a:spcPts val="2400"/>
              </a:spcBef>
              <a:defRPr/>
            </a:pPr>
            <a:r>
              <a:rPr lang="en-US" sz="3600" b="1" dirty="0" smtClean="0">
                <a:solidFill>
                  <a:srgbClr val="008000"/>
                </a:solidFill>
                <a:latin typeface="Arial" pitchFamily="34" charset="0"/>
                <a:ea typeface="+mn-ea"/>
              </a:rPr>
              <a:t>SUSTAINABILITY</a:t>
            </a:r>
            <a:endParaRPr lang="en-US" sz="3600" b="1" dirty="0">
              <a:solidFill>
                <a:srgbClr val="008000"/>
              </a:solidFill>
              <a:latin typeface="Arial" pitchFamily="34" charset="0"/>
              <a:ea typeface="+mn-ea"/>
            </a:endParaRPr>
          </a:p>
        </p:txBody>
      </p:sp>
      <p:pic>
        <p:nvPicPr>
          <p:cNvPr id="40963" name="Picture 23"/>
          <p:cNvPicPr>
            <a:picLocks noChangeAspect="1"/>
          </p:cNvPicPr>
          <p:nvPr/>
        </p:nvPicPr>
        <p:blipFill>
          <a:blip r:embed="rId3" cstate="print"/>
          <a:srcRect/>
          <a:stretch>
            <a:fillRect/>
          </a:stretch>
        </p:blipFill>
        <p:spPr bwMode="auto">
          <a:xfrm>
            <a:off x="4860032" y="1124744"/>
            <a:ext cx="3889375" cy="4056063"/>
          </a:xfrm>
          <a:prstGeom prst="rect">
            <a:avLst/>
          </a:prstGeom>
          <a:noFill/>
          <a:ln w="9525">
            <a:noFill/>
            <a:miter lim="800000"/>
            <a:headEnd/>
            <a:tailEnd/>
          </a:ln>
        </p:spPr>
      </p:pic>
      <p:sp>
        <p:nvSpPr>
          <p:cNvPr id="68612" name="Rectangle 9"/>
          <p:cNvSpPr>
            <a:spLocks noChangeArrowheads="1"/>
          </p:cNvSpPr>
          <p:nvPr/>
        </p:nvSpPr>
        <p:spPr bwMode="auto">
          <a:xfrm>
            <a:off x="467544" y="1268760"/>
            <a:ext cx="3889375" cy="523220"/>
          </a:xfrm>
          <a:prstGeom prst="rect">
            <a:avLst/>
          </a:prstGeom>
          <a:noFill/>
          <a:ln w="9525">
            <a:noFill/>
            <a:miter lim="800000"/>
            <a:headEnd/>
            <a:tailEnd/>
          </a:ln>
        </p:spPr>
        <p:txBody>
          <a:bodyPr>
            <a:spAutoFit/>
          </a:bodyPr>
          <a:lstStyle/>
          <a:p>
            <a:pPr marL="514350" indent="-514350" algn="ctr">
              <a:spcBef>
                <a:spcPts val="2400"/>
              </a:spcBef>
              <a:defRPr/>
            </a:pPr>
            <a:r>
              <a:rPr lang="en-US" sz="2800" b="1" dirty="0" smtClean="0">
                <a:solidFill>
                  <a:srgbClr val="FF0000"/>
                </a:solidFill>
                <a:latin typeface="Arial" pitchFamily="34" charset="0"/>
              </a:rPr>
              <a:t>SUSTAINABILITY</a:t>
            </a:r>
            <a:endParaRPr lang="en-US" sz="2800" b="1" dirty="0">
              <a:solidFill>
                <a:srgbClr val="FF0000"/>
              </a:solidFill>
              <a:latin typeface="Arial" pitchFamily="34" charset="0"/>
            </a:endParaRPr>
          </a:p>
        </p:txBody>
      </p:sp>
      <p:pic>
        <p:nvPicPr>
          <p:cNvPr id="40965" name="Picture 13"/>
          <p:cNvPicPr>
            <a:picLocks noChangeAspect="1" noChangeArrowheads="1"/>
          </p:cNvPicPr>
          <p:nvPr/>
        </p:nvPicPr>
        <p:blipFill>
          <a:blip r:embed="rId4" cstate="print"/>
          <a:srcRect/>
          <a:stretch>
            <a:fillRect/>
          </a:stretch>
        </p:blipFill>
        <p:spPr bwMode="auto">
          <a:xfrm>
            <a:off x="1115616" y="1772816"/>
            <a:ext cx="2693987" cy="865187"/>
          </a:xfrm>
          <a:prstGeom prst="rect">
            <a:avLst/>
          </a:prstGeom>
          <a:noFill/>
          <a:ln w="9525">
            <a:noFill/>
            <a:miter lim="800000"/>
            <a:headEnd/>
            <a:tailEnd/>
          </a:ln>
        </p:spPr>
      </p:pic>
      <p:sp>
        <p:nvSpPr>
          <p:cNvPr id="68621" name="Rectangle 5"/>
          <p:cNvSpPr>
            <a:spLocks noChangeArrowheads="1"/>
          </p:cNvSpPr>
          <p:nvPr/>
        </p:nvSpPr>
        <p:spPr bwMode="auto">
          <a:xfrm rot="-4342633">
            <a:off x="232060" y="3655123"/>
            <a:ext cx="2217738" cy="523875"/>
          </a:xfrm>
          <a:prstGeom prst="rect">
            <a:avLst/>
          </a:prstGeom>
          <a:noFill/>
          <a:ln w="9525">
            <a:noFill/>
            <a:miter lim="800000"/>
            <a:headEnd/>
            <a:tailEnd/>
          </a:ln>
        </p:spPr>
        <p:txBody>
          <a:bodyPr>
            <a:spAutoFit/>
          </a:bodyPr>
          <a:lstStyle/>
          <a:p>
            <a:pPr algn="ctr">
              <a:defRPr/>
            </a:pPr>
            <a:r>
              <a:rPr lang="en-US" sz="2800" dirty="0">
                <a:solidFill>
                  <a:srgbClr val="000000"/>
                </a:solidFill>
                <a:latin typeface="Garamond" pitchFamily="18" charset="0"/>
                <a:ea typeface="+mn-ea"/>
              </a:rPr>
              <a:t>Economic</a:t>
            </a:r>
          </a:p>
        </p:txBody>
      </p:sp>
      <p:pic>
        <p:nvPicPr>
          <p:cNvPr id="40967" name="Picture 14"/>
          <p:cNvPicPr>
            <a:picLocks noChangeAspect="1" noChangeArrowheads="1"/>
          </p:cNvPicPr>
          <p:nvPr/>
        </p:nvPicPr>
        <p:blipFill>
          <a:blip r:embed="rId5" cstate="print"/>
          <a:srcRect/>
          <a:stretch>
            <a:fillRect/>
          </a:stretch>
        </p:blipFill>
        <p:spPr bwMode="auto">
          <a:xfrm>
            <a:off x="827584" y="2492896"/>
            <a:ext cx="1182688" cy="2389187"/>
          </a:xfrm>
          <a:prstGeom prst="rect">
            <a:avLst/>
          </a:prstGeom>
          <a:noFill/>
          <a:ln w="9525">
            <a:noFill/>
            <a:miter lim="800000"/>
            <a:headEnd/>
            <a:tailEnd/>
          </a:ln>
        </p:spPr>
      </p:pic>
      <p:sp>
        <p:nvSpPr>
          <p:cNvPr id="68619" name="Rectangle 7"/>
          <p:cNvSpPr>
            <a:spLocks noChangeArrowheads="1"/>
          </p:cNvSpPr>
          <p:nvPr/>
        </p:nvSpPr>
        <p:spPr bwMode="auto">
          <a:xfrm rot="16200000">
            <a:off x="981523" y="3779118"/>
            <a:ext cx="2808288" cy="523875"/>
          </a:xfrm>
          <a:prstGeom prst="rect">
            <a:avLst/>
          </a:prstGeom>
          <a:noFill/>
          <a:ln w="9525">
            <a:noFill/>
            <a:miter lim="800000"/>
            <a:headEnd/>
            <a:tailEnd/>
          </a:ln>
        </p:spPr>
        <p:txBody>
          <a:bodyPr>
            <a:spAutoFit/>
          </a:bodyPr>
          <a:lstStyle/>
          <a:p>
            <a:pPr algn="ctr">
              <a:defRPr/>
            </a:pPr>
            <a:r>
              <a:rPr lang="en-US" sz="2800" dirty="0" smtClean="0">
                <a:solidFill>
                  <a:srgbClr val="000000"/>
                </a:solidFill>
                <a:latin typeface="Garamond" pitchFamily="18" charset="0"/>
                <a:ea typeface="+mn-ea"/>
              </a:rPr>
              <a:t>Environment</a:t>
            </a:r>
            <a:endParaRPr lang="en-US" sz="2800" dirty="0">
              <a:solidFill>
                <a:srgbClr val="000000"/>
              </a:solidFill>
              <a:latin typeface="Garamond" pitchFamily="18" charset="0"/>
              <a:ea typeface="+mn-ea"/>
            </a:endParaRPr>
          </a:p>
        </p:txBody>
      </p:sp>
      <p:pic>
        <p:nvPicPr>
          <p:cNvPr id="40969" name="Picture 15"/>
          <p:cNvPicPr>
            <a:picLocks noChangeAspect="1" noChangeArrowheads="1"/>
          </p:cNvPicPr>
          <p:nvPr/>
        </p:nvPicPr>
        <p:blipFill>
          <a:blip r:embed="rId6" cstate="print"/>
          <a:srcRect/>
          <a:stretch>
            <a:fillRect/>
          </a:stretch>
        </p:blipFill>
        <p:spPr bwMode="auto">
          <a:xfrm>
            <a:off x="2123728" y="2492896"/>
            <a:ext cx="628650" cy="2768600"/>
          </a:xfrm>
          <a:prstGeom prst="rect">
            <a:avLst/>
          </a:prstGeom>
          <a:noFill/>
          <a:ln w="9525">
            <a:noFill/>
            <a:miter lim="800000"/>
            <a:headEnd/>
            <a:tailEnd/>
          </a:ln>
        </p:spPr>
      </p:pic>
      <p:sp>
        <p:nvSpPr>
          <p:cNvPr id="68617" name="Rectangle 6"/>
          <p:cNvSpPr>
            <a:spLocks noChangeArrowheads="1"/>
          </p:cNvSpPr>
          <p:nvPr/>
        </p:nvSpPr>
        <p:spPr bwMode="auto">
          <a:xfrm rot="4398317">
            <a:off x="2782519" y="3531752"/>
            <a:ext cx="1657350" cy="523875"/>
          </a:xfrm>
          <a:prstGeom prst="rect">
            <a:avLst/>
          </a:prstGeom>
          <a:noFill/>
          <a:ln w="9525">
            <a:noFill/>
            <a:miter lim="800000"/>
            <a:headEnd/>
            <a:tailEnd/>
          </a:ln>
        </p:spPr>
        <p:txBody>
          <a:bodyPr>
            <a:spAutoFit/>
          </a:bodyPr>
          <a:lstStyle/>
          <a:p>
            <a:pPr algn="ctr">
              <a:defRPr/>
            </a:pPr>
            <a:r>
              <a:rPr lang="en-US" sz="2800" dirty="0" smtClean="0">
                <a:solidFill>
                  <a:srgbClr val="000000"/>
                </a:solidFill>
                <a:latin typeface="Garamond" pitchFamily="18" charset="0"/>
                <a:ea typeface="+mn-ea"/>
              </a:rPr>
              <a:t>Soci</a:t>
            </a:r>
            <a:r>
              <a:rPr lang="en-US" sz="2800" dirty="0" smtClean="0">
                <a:solidFill>
                  <a:srgbClr val="000000"/>
                </a:solidFill>
                <a:latin typeface="Garamond" pitchFamily="18" charset="0"/>
              </a:rPr>
              <a:t>ety</a:t>
            </a:r>
            <a:endParaRPr lang="en-US" sz="2800" dirty="0">
              <a:solidFill>
                <a:srgbClr val="000000"/>
              </a:solidFill>
              <a:latin typeface="Garamond" pitchFamily="18" charset="0"/>
              <a:ea typeface="+mn-ea"/>
            </a:endParaRPr>
          </a:p>
        </p:txBody>
      </p:sp>
      <p:pic>
        <p:nvPicPr>
          <p:cNvPr id="40971" name="Picture 16"/>
          <p:cNvPicPr>
            <a:picLocks noChangeAspect="1" noChangeArrowheads="1"/>
          </p:cNvPicPr>
          <p:nvPr/>
        </p:nvPicPr>
        <p:blipFill>
          <a:blip r:embed="rId7" cstate="print"/>
          <a:srcRect/>
          <a:stretch>
            <a:fillRect/>
          </a:stretch>
        </p:blipFill>
        <p:spPr bwMode="auto">
          <a:xfrm>
            <a:off x="3059832" y="2420888"/>
            <a:ext cx="1008112" cy="2384425"/>
          </a:xfrm>
          <a:prstGeom prst="rect">
            <a:avLst/>
          </a:prstGeom>
          <a:noFill/>
          <a:ln w="9525">
            <a:noFill/>
            <a:miter lim="800000"/>
            <a:headEnd/>
            <a:tailEnd/>
          </a:ln>
        </p:spPr>
      </p:pic>
      <p:sp>
        <p:nvSpPr>
          <p:cNvPr id="13" name="Slide Number Placeholder 12"/>
          <p:cNvSpPr>
            <a:spLocks noGrp="1"/>
          </p:cNvSpPr>
          <p:nvPr>
            <p:ph type="sldNum" sz="quarter" idx="12"/>
          </p:nvPr>
        </p:nvSpPr>
        <p:spPr/>
        <p:txBody>
          <a:bodyPr/>
          <a:lstStyle/>
          <a:p>
            <a:pPr>
              <a:defRPr/>
            </a:pPr>
            <a:fld id="{049A8A4A-606C-4B59-83B9-C30D60F53B37}" type="slidenum">
              <a:rPr lang="en-US" smtClean="0"/>
              <a:pPr>
                <a:defRPr/>
              </a:pPr>
              <a:t>6</a:t>
            </a:fld>
            <a:endParaRPr lang="en-US" dirty="0"/>
          </a:p>
        </p:txBody>
      </p:sp>
      <p:sp>
        <p:nvSpPr>
          <p:cNvPr id="14" name="Rectangle 13"/>
          <p:cNvSpPr/>
          <p:nvPr/>
        </p:nvSpPr>
        <p:spPr>
          <a:xfrm>
            <a:off x="467544" y="5661248"/>
            <a:ext cx="8064896" cy="923330"/>
          </a:xfrm>
          <a:prstGeom prst="rect">
            <a:avLst/>
          </a:prstGeom>
        </p:spPr>
        <p:txBody>
          <a:bodyPr wrap="square">
            <a:spAutoFit/>
          </a:bodyPr>
          <a:lstStyle/>
          <a:p>
            <a:r>
              <a:rPr lang="en-US" dirty="0" smtClean="0">
                <a:latin typeface="Comic Sans MS" pitchFamily="66" charset="0"/>
              </a:rPr>
              <a:t>Thus, Sustainable development does not focus solely on environmental issues. More broadly, it encompasses the three general policy areas namely economy, environment and society.</a:t>
            </a:r>
            <a:endParaRPr lang="en-US" dirty="0">
              <a:latin typeface="Comic Sans MS" pitchFamily="66"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fill="hold" grpId="0" nodeType="withEffect">
                                  <p:stCondLst>
                                    <p:cond delay="0"/>
                                  </p:stCondLst>
                                  <p:iterate type="lt">
                                    <p:tmPct val="10000"/>
                                  </p:iterate>
                                  <p:childTnLst>
                                    <p:set>
                                      <p:cBhvr override="childStyle">
                                        <p:cTn id="6" dur="250" autoRev="1" fill="hold"/>
                                        <p:tgtEl>
                                          <p:spTgt spid="68619"/>
                                        </p:tgtEl>
                                        <p:attrNameLst>
                                          <p:attrName>style.color</p:attrName>
                                        </p:attrNameLst>
                                      </p:cBhvr>
                                      <p:to>
                                        <p:clrVal>
                                          <a:schemeClr val="accent2"/>
                                        </p:clrVal>
                                      </p:to>
                                    </p:set>
                                    <p:set>
                                      <p:cBhvr>
                                        <p:cTn id="7" dur="250" autoRev="1" fill="hold"/>
                                        <p:tgtEl>
                                          <p:spTgt spid="68619"/>
                                        </p:tgtEl>
                                        <p:attrNameLst>
                                          <p:attrName>fillcolor</p:attrName>
                                        </p:attrNameLst>
                                      </p:cBhvr>
                                      <p:to>
                                        <p:clrVal>
                                          <a:schemeClr val="accent2"/>
                                        </p:clrVal>
                                      </p:to>
                                    </p:set>
                                    <p:set>
                                      <p:cBhvr>
                                        <p:cTn id="8" dur="250" autoRev="1" fill="hold"/>
                                        <p:tgtEl>
                                          <p:spTgt spid="68619"/>
                                        </p:tgtEl>
                                        <p:attrNameLst>
                                          <p:attrName>fill.type</p:attrName>
                                        </p:attrNameLst>
                                      </p:cBhvr>
                                      <p:to>
                                        <p:strVal val="solid"/>
                                      </p:to>
                                    </p:set>
                                  </p:childTnLst>
                                </p:cTn>
                              </p:par>
                            </p:childTnLst>
                          </p:cTn>
                        </p:par>
                        <p:par>
                          <p:cTn id="9" fill="hold">
                            <p:stCondLst>
                              <p:cond delay="1000"/>
                            </p:stCondLst>
                            <p:childTnLst>
                              <p:par>
                                <p:cTn id="10" presetID="20" presetClass="emph" presetSubtype="0" fill="hold" grpId="0" nodeType="afterEffect">
                                  <p:stCondLst>
                                    <p:cond delay="0"/>
                                  </p:stCondLst>
                                  <p:iterate type="lt">
                                    <p:tmPct val="10000"/>
                                  </p:iterate>
                                  <p:childTnLst>
                                    <p:set>
                                      <p:cBhvr override="childStyle">
                                        <p:cTn id="11" dur="250" autoRev="1" fill="hold"/>
                                        <p:tgtEl>
                                          <p:spTgt spid="68621"/>
                                        </p:tgtEl>
                                        <p:attrNameLst>
                                          <p:attrName>style.color</p:attrName>
                                        </p:attrNameLst>
                                      </p:cBhvr>
                                      <p:to>
                                        <p:clrVal>
                                          <a:schemeClr val="accent2"/>
                                        </p:clrVal>
                                      </p:to>
                                    </p:set>
                                    <p:set>
                                      <p:cBhvr>
                                        <p:cTn id="12" dur="250" autoRev="1" fill="hold"/>
                                        <p:tgtEl>
                                          <p:spTgt spid="68621"/>
                                        </p:tgtEl>
                                        <p:attrNameLst>
                                          <p:attrName>fillcolor</p:attrName>
                                        </p:attrNameLst>
                                      </p:cBhvr>
                                      <p:to>
                                        <p:clrVal>
                                          <a:schemeClr val="accent2"/>
                                        </p:clrVal>
                                      </p:to>
                                    </p:set>
                                    <p:set>
                                      <p:cBhvr>
                                        <p:cTn id="13" dur="250" autoRev="1" fill="hold"/>
                                        <p:tgtEl>
                                          <p:spTgt spid="68621"/>
                                        </p:tgtEl>
                                        <p:attrNameLst>
                                          <p:attrName>fill.type</p:attrName>
                                        </p:attrNameLst>
                                      </p:cBhvr>
                                      <p:to>
                                        <p:strVal val="solid"/>
                                      </p:to>
                                    </p:set>
                                  </p:childTnLst>
                                </p:cTn>
                              </p:par>
                            </p:childTnLst>
                          </p:cTn>
                        </p:par>
                        <p:par>
                          <p:cTn id="14" fill="hold">
                            <p:stCondLst>
                              <p:cond delay="1850"/>
                            </p:stCondLst>
                            <p:childTnLst>
                              <p:par>
                                <p:cTn id="15" presetID="20" presetClass="emph" presetSubtype="0" fill="hold" grpId="0" nodeType="afterEffect">
                                  <p:stCondLst>
                                    <p:cond delay="0"/>
                                  </p:stCondLst>
                                  <p:iterate type="lt">
                                    <p:tmPct val="10000"/>
                                  </p:iterate>
                                  <p:childTnLst>
                                    <p:set>
                                      <p:cBhvr override="childStyle">
                                        <p:cTn id="16" dur="250" autoRev="1" fill="hold"/>
                                        <p:tgtEl>
                                          <p:spTgt spid="68617"/>
                                        </p:tgtEl>
                                        <p:attrNameLst>
                                          <p:attrName>style.color</p:attrName>
                                        </p:attrNameLst>
                                      </p:cBhvr>
                                      <p:to>
                                        <p:clrVal>
                                          <a:schemeClr val="accent2"/>
                                        </p:clrVal>
                                      </p:to>
                                    </p:set>
                                    <p:set>
                                      <p:cBhvr>
                                        <p:cTn id="17" dur="250" autoRev="1" fill="hold"/>
                                        <p:tgtEl>
                                          <p:spTgt spid="68617"/>
                                        </p:tgtEl>
                                        <p:attrNameLst>
                                          <p:attrName>fillcolor</p:attrName>
                                        </p:attrNameLst>
                                      </p:cBhvr>
                                      <p:to>
                                        <p:clrVal>
                                          <a:schemeClr val="accent2"/>
                                        </p:clrVal>
                                      </p:to>
                                    </p:set>
                                    <p:set>
                                      <p:cBhvr>
                                        <p:cTn id="18" dur="250" autoRev="1" fill="hold"/>
                                        <p:tgtEl>
                                          <p:spTgt spid="686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1" grpId="0"/>
      <p:bldP spid="68619" grpId="0"/>
      <p:bldP spid="686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Oval 8"/>
          <p:cNvSpPr>
            <a:spLocks noChangeArrowheads="1"/>
          </p:cNvSpPr>
          <p:nvPr/>
        </p:nvSpPr>
        <p:spPr bwMode="auto">
          <a:xfrm>
            <a:off x="2286000" y="2151530"/>
            <a:ext cx="2632364" cy="2554941"/>
          </a:xfrm>
          <a:prstGeom prst="ellipse">
            <a:avLst/>
          </a:prstGeom>
          <a:noFill/>
          <a:ln>
            <a:solidFill>
              <a:srgbClr val="0070C0"/>
            </a:solidFill>
            <a:headEnd/>
            <a:tailEnd/>
          </a:ln>
        </p:spPr>
        <p:style>
          <a:lnRef idx="1">
            <a:schemeClr val="accent4"/>
          </a:lnRef>
          <a:fillRef idx="2">
            <a:schemeClr val="accent4"/>
          </a:fillRef>
          <a:effectRef idx="1">
            <a:schemeClr val="accent4"/>
          </a:effectRef>
          <a:fontRef idx="minor">
            <a:schemeClr val="dk1"/>
          </a:fontRef>
        </p:style>
        <p:txBody>
          <a:bodyPr wrap="none" lIns="82058" tIns="41029" rIns="82058" bIns="41029" anchor="ctr"/>
          <a:lstStyle/>
          <a:p>
            <a:endParaRPr lang="en-US"/>
          </a:p>
        </p:txBody>
      </p:sp>
      <p:sp>
        <p:nvSpPr>
          <p:cNvPr id="3074" name="Rectangle 2"/>
          <p:cNvSpPr>
            <a:spLocks noGrp="1" noChangeArrowheads="1"/>
          </p:cNvSpPr>
          <p:nvPr>
            <p:ph type="body" idx="1"/>
          </p:nvPr>
        </p:nvSpPr>
        <p:spPr>
          <a:xfrm>
            <a:off x="6132081" y="6355137"/>
            <a:ext cx="3478068" cy="435628"/>
          </a:xfrm>
          <a:noFill/>
        </p:spPr>
        <p:txBody>
          <a:bodyPr lIns="0" tIns="0" rIns="0" bIns="0"/>
          <a:lstStyle/>
          <a:p>
            <a:pPr marL="0" indent="0" defTabSz="471550">
              <a:spcBef>
                <a:spcPct val="0"/>
              </a:spcBef>
              <a:buClr>
                <a:srgbClr val="622152"/>
              </a:buClr>
              <a:buSzPct val="90000"/>
              <a:buNone/>
            </a:pPr>
            <a:r>
              <a:rPr lang="en-US" sz="1900" dirty="0" smtClean="0">
                <a:solidFill>
                  <a:srgbClr val="000000"/>
                </a:solidFill>
                <a:latin typeface="Lucida Casual" pitchFamily="66" charset="-18"/>
              </a:rPr>
              <a:t>Sustainable Measures</a:t>
            </a:r>
            <a:endParaRPr lang="en-US" dirty="0" smtClean="0"/>
          </a:p>
        </p:txBody>
      </p:sp>
      <p:grpSp>
        <p:nvGrpSpPr>
          <p:cNvPr id="2" name="Group 3"/>
          <p:cNvGrpSpPr>
            <a:grpSpLocks/>
          </p:cNvGrpSpPr>
          <p:nvPr/>
        </p:nvGrpSpPr>
        <p:grpSpPr bwMode="auto">
          <a:xfrm>
            <a:off x="596035" y="1816754"/>
            <a:ext cx="7936405" cy="4724680"/>
            <a:chOff x="413" y="1296"/>
            <a:chExt cx="5882" cy="3375"/>
          </a:xfrm>
        </p:grpSpPr>
        <p:sp>
          <p:nvSpPr>
            <p:cNvPr id="3083" name="AutoShape 4"/>
            <p:cNvSpPr>
              <a:spLocks noChangeArrowheads="1"/>
            </p:cNvSpPr>
            <p:nvPr/>
          </p:nvSpPr>
          <p:spPr bwMode="auto">
            <a:xfrm flipV="1">
              <a:off x="2775" y="1303"/>
              <a:ext cx="1170" cy="81"/>
            </a:xfrm>
            <a:prstGeom prst="roundRect">
              <a:avLst>
                <a:gd name="adj" fmla="val 0"/>
              </a:avLst>
            </a:prstGeom>
            <a:solidFill>
              <a:srgbClr val="622152"/>
            </a:solidFill>
            <a:ln w="9525">
              <a:noFill/>
              <a:round/>
              <a:headEnd/>
              <a:tailEnd/>
            </a:ln>
          </p:spPr>
          <p:txBody>
            <a:bodyPr wrap="none" anchor="ctr"/>
            <a:lstStyle/>
            <a:p>
              <a:endParaRPr lang="en-US"/>
            </a:p>
          </p:txBody>
        </p:sp>
        <p:sp>
          <p:nvSpPr>
            <p:cNvPr id="3084" name="Line 5"/>
            <p:cNvSpPr>
              <a:spLocks noChangeShapeType="1"/>
            </p:cNvSpPr>
            <p:nvPr/>
          </p:nvSpPr>
          <p:spPr bwMode="auto">
            <a:xfrm>
              <a:off x="413" y="1296"/>
              <a:ext cx="5882" cy="0"/>
            </a:xfrm>
            <a:prstGeom prst="line">
              <a:avLst/>
            </a:prstGeom>
            <a:noFill/>
            <a:ln w="31380">
              <a:solidFill>
                <a:srgbClr val="622152"/>
              </a:solidFill>
              <a:round/>
              <a:headEnd/>
              <a:tailEnd/>
            </a:ln>
          </p:spPr>
          <p:txBody>
            <a:bodyPr/>
            <a:lstStyle/>
            <a:p>
              <a:endParaRPr lang="en-US"/>
            </a:p>
          </p:txBody>
        </p:sp>
        <p:sp>
          <p:nvSpPr>
            <p:cNvPr id="3085" name="Line 6"/>
            <p:cNvSpPr>
              <a:spLocks noChangeShapeType="1"/>
            </p:cNvSpPr>
            <p:nvPr/>
          </p:nvSpPr>
          <p:spPr bwMode="auto">
            <a:xfrm flipH="1">
              <a:off x="425" y="4671"/>
              <a:ext cx="3770" cy="0"/>
            </a:xfrm>
            <a:prstGeom prst="line">
              <a:avLst/>
            </a:prstGeom>
            <a:noFill/>
            <a:ln w="31380">
              <a:solidFill>
                <a:srgbClr val="622152"/>
              </a:solidFill>
              <a:round/>
              <a:headEnd/>
              <a:tailEnd/>
            </a:ln>
          </p:spPr>
          <p:txBody>
            <a:bodyPr/>
            <a:lstStyle/>
            <a:p>
              <a:endParaRPr lang="en-US"/>
            </a:p>
          </p:txBody>
        </p:sp>
      </p:grpSp>
      <p:sp>
        <p:nvSpPr>
          <p:cNvPr id="3076" name="Text Box 7"/>
          <p:cNvSpPr txBox="1">
            <a:spLocks noChangeArrowheads="1"/>
          </p:cNvSpPr>
          <p:nvPr/>
        </p:nvSpPr>
        <p:spPr bwMode="auto">
          <a:xfrm>
            <a:off x="609023" y="453839"/>
            <a:ext cx="8911648" cy="1113585"/>
          </a:xfrm>
          <a:prstGeom prst="rect">
            <a:avLst/>
          </a:prstGeom>
          <a:noFill/>
          <a:ln w="9525">
            <a:noFill/>
            <a:miter lim="800000"/>
            <a:headEnd/>
            <a:tailEnd/>
          </a:ln>
        </p:spPr>
        <p:txBody>
          <a:bodyPr lIns="0" tIns="0" rIns="0" bIns="0" anchor="ctr"/>
          <a:lstStyle/>
          <a:p>
            <a:pPr defTabSz="471550">
              <a:buClr>
                <a:srgbClr val="622152"/>
              </a:buClr>
              <a:buSzPct val="90000"/>
            </a:pPr>
            <a:r>
              <a:rPr lang="en-US" sz="3900" dirty="0">
                <a:solidFill>
                  <a:srgbClr val="00204F"/>
                </a:solidFill>
                <a:latin typeface="NewsGothic" charset="0"/>
              </a:rPr>
              <a:t>Traditional View of Community</a:t>
            </a:r>
            <a:endParaRPr lang="en-US" sz="2200" dirty="0"/>
          </a:p>
        </p:txBody>
      </p:sp>
      <p:sp>
        <p:nvSpPr>
          <p:cNvPr id="3078" name="Text Box 9"/>
          <p:cNvSpPr txBox="1">
            <a:spLocks noChangeArrowheads="1"/>
          </p:cNvSpPr>
          <p:nvPr/>
        </p:nvSpPr>
        <p:spPr bwMode="auto">
          <a:xfrm>
            <a:off x="2411760" y="2924944"/>
            <a:ext cx="1568656" cy="636857"/>
          </a:xfrm>
          <a:prstGeom prst="rect">
            <a:avLst/>
          </a:prstGeom>
          <a:noFill/>
          <a:ln w="9525">
            <a:noFill/>
            <a:miter lim="800000"/>
            <a:headEnd/>
            <a:tailEnd/>
          </a:ln>
        </p:spPr>
        <p:txBody>
          <a:bodyPr wrap="square" lIns="82058" tIns="41029" rIns="82058" bIns="41029">
            <a:spAutoFit/>
          </a:bodyPr>
          <a:lstStyle/>
          <a:p>
            <a:pPr algn="l">
              <a:spcBef>
                <a:spcPct val="50000"/>
              </a:spcBef>
            </a:pPr>
            <a:r>
              <a:rPr lang="en-US" b="1" dirty="0" smtClean="0"/>
              <a:t>Environment/ Planet</a:t>
            </a:r>
            <a:endParaRPr lang="en-US" b="1" dirty="0"/>
          </a:p>
        </p:txBody>
      </p:sp>
      <p:sp>
        <p:nvSpPr>
          <p:cNvPr id="3080" name="Text Box 11"/>
          <p:cNvSpPr txBox="1">
            <a:spLocks noChangeArrowheads="1"/>
          </p:cNvSpPr>
          <p:nvPr/>
        </p:nvSpPr>
        <p:spPr bwMode="auto">
          <a:xfrm>
            <a:off x="3779912" y="5042647"/>
            <a:ext cx="1831179" cy="359858"/>
          </a:xfrm>
          <a:prstGeom prst="rect">
            <a:avLst/>
          </a:prstGeom>
          <a:noFill/>
          <a:ln w="9525">
            <a:noFill/>
            <a:miter lim="800000"/>
            <a:headEnd/>
            <a:tailEnd/>
          </a:ln>
        </p:spPr>
        <p:txBody>
          <a:bodyPr wrap="square" lIns="82058" tIns="41029" rIns="82058" bIns="41029">
            <a:spAutoFit/>
          </a:bodyPr>
          <a:lstStyle/>
          <a:p>
            <a:pPr algn="l">
              <a:spcBef>
                <a:spcPct val="50000"/>
              </a:spcBef>
            </a:pPr>
            <a:r>
              <a:rPr lang="en-US" b="1" dirty="0" smtClean="0"/>
              <a:t>Society/ people</a:t>
            </a:r>
            <a:endParaRPr lang="en-US" b="1" dirty="0"/>
          </a:p>
        </p:txBody>
      </p:sp>
      <p:sp>
        <p:nvSpPr>
          <p:cNvPr id="3081" name="Oval 12"/>
          <p:cNvSpPr>
            <a:spLocks noChangeArrowheads="1"/>
          </p:cNvSpPr>
          <p:nvPr/>
        </p:nvSpPr>
        <p:spPr bwMode="auto">
          <a:xfrm>
            <a:off x="4225636" y="2151530"/>
            <a:ext cx="2632364" cy="2554941"/>
          </a:xfrm>
          <a:prstGeom prst="ellipse">
            <a:avLst/>
          </a:prstGeom>
          <a:noFill/>
          <a:ln w="9525">
            <a:solidFill>
              <a:srgbClr val="7030A0"/>
            </a:solidFill>
            <a:round/>
            <a:headEnd/>
            <a:tailEnd/>
          </a:ln>
        </p:spPr>
        <p:txBody>
          <a:bodyPr wrap="none" lIns="82058" tIns="41029" rIns="82058" bIns="41029" anchor="ctr"/>
          <a:lstStyle/>
          <a:p>
            <a:endParaRPr lang="en-US"/>
          </a:p>
        </p:txBody>
      </p:sp>
      <p:sp>
        <p:nvSpPr>
          <p:cNvPr id="3082" name="Oval 13"/>
          <p:cNvSpPr>
            <a:spLocks noChangeArrowheads="1"/>
          </p:cNvSpPr>
          <p:nvPr/>
        </p:nvSpPr>
        <p:spPr bwMode="auto">
          <a:xfrm>
            <a:off x="3255818" y="3832412"/>
            <a:ext cx="2632364" cy="2554941"/>
          </a:xfrm>
          <a:prstGeom prst="ellipse">
            <a:avLst/>
          </a:prstGeom>
          <a:noFill/>
          <a:ln w="9525">
            <a:solidFill>
              <a:srgbClr val="C00000"/>
            </a:solidFill>
            <a:round/>
            <a:headEnd/>
            <a:tailEnd/>
          </a:ln>
        </p:spPr>
        <p:txBody>
          <a:bodyPr wrap="none" lIns="82058" tIns="41029" rIns="82058" bIns="41029" anchor="ctr"/>
          <a:lstStyle/>
          <a:p>
            <a:endParaRPr lang="en-US"/>
          </a:p>
        </p:txBody>
      </p:sp>
      <p:sp>
        <p:nvSpPr>
          <p:cNvPr id="14" name="Slide Number Placeholder 13"/>
          <p:cNvSpPr>
            <a:spLocks noGrp="1"/>
          </p:cNvSpPr>
          <p:nvPr>
            <p:ph type="sldNum" sz="quarter" idx="12"/>
          </p:nvPr>
        </p:nvSpPr>
        <p:spPr/>
        <p:txBody>
          <a:bodyPr/>
          <a:lstStyle/>
          <a:p>
            <a:fld id="{A53F5D5C-D35A-4688-8645-CDE03EFBAA9A}" type="slidenum">
              <a:rPr lang="en-US" smtClean="0"/>
              <a:pPr/>
              <a:t>7</a:t>
            </a:fld>
            <a:endParaRPr lang="en-US"/>
          </a:p>
        </p:txBody>
      </p:sp>
      <p:sp>
        <p:nvSpPr>
          <p:cNvPr id="15" name="Text Box 11"/>
          <p:cNvSpPr txBox="1">
            <a:spLocks noChangeArrowheads="1"/>
          </p:cNvSpPr>
          <p:nvPr/>
        </p:nvSpPr>
        <p:spPr bwMode="auto">
          <a:xfrm rot="1354674">
            <a:off x="4591414" y="4168086"/>
            <a:ext cx="1296144" cy="359858"/>
          </a:xfrm>
          <a:prstGeom prst="rect">
            <a:avLst/>
          </a:prstGeom>
          <a:noFill/>
          <a:ln w="9525">
            <a:noFill/>
            <a:miter lim="800000"/>
            <a:headEnd/>
            <a:tailEnd/>
          </a:ln>
        </p:spPr>
        <p:txBody>
          <a:bodyPr wrap="square" lIns="82058" tIns="41029" rIns="82058" bIns="41029">
            <a:spAutoFit/>
          </a:bodyPr>
          <a:lstStyle/>
          <a:p>
            <a:pPr algn="l">
              <a:spcBef>
                <a:spcPct val="50000"/>
              </a:spcBef>
            </a:pPr>
            <a:r>
              <a:rPr lang="en-US" b="1" dirty="0" smtClean="0"/>
              <a:t>Equitable</a:t>
            </a:r>
            <a:endParaRPr lang="en-US" b="1" dirty="0"/>
          </a:p>
        </p:txBody>
      </p:sp>
      <p:sp>
        <p:nvSpPr>
          <p:cNvPr id="16" name="Text Box 11"/>
          <p:cNvSpPr txBox="1">
            <a:spLocks noChangeArrowheads="1"/>
          </p:cNvSpPr>
          <p:nvPr/>
        </p:nvSpPr>
        <p:spPr bwMode="auto">
          <a:xfrm rot="19803290">
            <a:off x="3437591" y="4106611"/>
            <a:ext cx="1080120" cy="359858"/>
          </a:xfrm>
          <a:prstGeom prst="rect">
            <a:avLst/>
          </a:prstGeom>
          <a:noFill/>
          <a:ln w="9525">
            <a:noFill/>
            <a:miter lim="800000"/>
            <a:headEnd/>
            <a:tailEnd/>
          </a:ln>
        </p:spPr>
        <p:txBody>
          <a:bodyPr wrap="square" lIns="82058" tIns="41029" rIns="82058" bIns="41029">
            <a:spAutoFit/>
          </a:bodyPr>
          <a:lstStyle/>
          <a:p>
            <a:pPr algn="l">
              <a:spcBef>
                <a:spcPct val="50000"/>
              </a:spcBef>
            </a:pPr>
            <a:r>
              <a:rPr lang="en-US" b="1" dirty="0" smtClean="0"/>
              <a:t>Bearable</a:t>
            </a:r>
            <a:endParaRPr lang="en-US" b="1" dirty="0"/>
          </a:p>
        </p:txBody>
      </p:sp>
      <p:sp>
        <p:nvSpPr>
          <p:cNvPr id="17" name="Text Box 11"/>
          <p:cNvSpPr txBox="1">
            <a:spLocks noChangeArrowheads="1"/>
          </p:cNvSpPr>
          <p:nvPr/>
        </p:nvSpPr>
        <p:spPr bwMode="auto">
          <a:xfrm rot="16200000">
            <a:off x="4139861" y="3141059"/>
            <a:ext cx="936104" cy="359858"/>
          </a:xfrm>
          <a:prstGeom prst="rect">
            <a:avLst/>
          </a:prstGeom>
          <a:noFill/>
          <a:ln w="9525">
            <a:noFill/>
            <a:miter lim="800000"/>
            <a:headEnd/>
            <a:tailEnd/>
          </a:ln>
        </p:spPr>
        <p:txBody>
          <a:bodyPr wrap="square" lIns="82058" tIns="41029" rIns="82058" bIns="41029">
            <a:spAutoFit/>
          </a:bodyPr>
          <a:lstStyle/>
          <a:p>
            <a:pPr algn="l">
              <a:spcBef>
                <a:spcPct val="50000"/>
              </a:spcBef>
            </a:pPr>
            <a:r>
              <a:rPr lang="en-US" b="1" dirty="0" smtClean="0"/>
              <a:t>Viable</a:t>
            </a:r>
            <a:endParaRPr lang="en-US" b="1" dirty="0"/>
          </a:p>
        </p:txBody>
      </p:sp>
      <p:sp>
        <p:nvSpPr>
          <p:cNvPr id="18" name="Text Box 11"/>
          <p:cNvSpPr txBox="1">
            <a:spLocks noChangeArrowheads="1"/>
          </p:cNvSpPr>
          <p:nvPr/>
        </p:nvSpPr>
        <p:spPr bwMode="auto">
          <a:xfrm>
            <a:off x="827584" y="4869160"/>
            <a:ext cx="1656184" cy="359858"/>
          </a:xfrm>
          <a:prstGeom prst="rect">
            <a:avLst/>
          </a:prstGeom>
          <a:noFill/>
          <a:ln w="9525">
            <a:solidFill>
              <a:srgbClr val="7030A0"/>
            </a:solidFill>
            <a:miter lim="800000"/>
            <a:headEnd/>
            <a:tailEnd/>
          </a:ln>
        </p:spPr>
        <p:txBody>
          <a:bodyPr wrap="square" lIns="82058" tIns="41029" rIns="82058" bIns="41029">
            <a:spAutoFit/>
          </a:bodyPr>
          <a:lstStyle/>
          <a:p>
            <a:pPr algn="l">
              <a:spcBef>
                <a:spcPct val="50000"/>
              </a:spcBef>
            </a:pPr>
            <a:r>
              <a:rPr lang="en-US" b="1" dirty="0" smtClean="0"/>
              <a:t>Sustainability</a:t>
            </a:r>
            <a:endParaRPr lang="en-US" b="1" dirty="0"/>
          </a:p>
        </p:txBody>
      </p:sp>
      <p:sp>
        <p:nvSpPr>
          <p:cNvPr id="3079" name="Text Box 10"/>
          <p:cNvSpPr txBox="1">
            <a:spLocks noChangeArrowheads="1"/>
          </p:cNvSpPr>
          <p:nvPr/>
        </p:nvSpPr>
        <p:spPr bwMode="auto">
          <a:xfrm>
            <a:off x="4932040" y="2996952"/>
            <a:ext cx="1784679" cy="359858"/>
          </a:xfrm>
          <a:prstGeom prst="rect">
            <a:avLst/>
          </a:prstGeom>
          <a:noFill/>
          <a:ln w="9525">
            <a:noFill/>
            <a:miter lim="800000"/>
            <a:headEnd/>
            <a:tailEnd/>
          </a:ln>
        </p:spPr>
        <p:txBody>
          <a:bodyPr wrap="square" lIns="82058" tIns="41029" rIns="82058" bIns="41029">
            <a:spAutoFit/>
          </a:bodyPr>
          <a:lstStyle/>
          <a:p>
            <a:pPr algn="l">
              <a:spcBef>
                <a:spcPct val="50000"/>
              </a:spcBef>
            </a:pPr>
            <a:r>
              <a:rPr lang="en-US" b="1" dirty="0" smtClean="0"/>
              <a:t>Economy/ profit </a:t>
            </a:r>
            <a:endParaRPr lang="en-US" b="1" dirty="0"/>
          </a:p>
        </p:txBody>
      </p:sp>
      <p:sp>
        <p:nvSpPr>
          <p:cNvPr id="20" name="Curved Down Arrow 19"/>
          <p:cNvSpPr/>
          <p:nvPr/>
        </p:nvSpPr>
        <p:spPr>
          <a:xfrm rot="20272511">
            <a:off x="2050186" y="3903783"/>
            <a:ext cx="2619800" cy="504056"/>
          </a:xfrm>
          <a:prstGeom prst="curvedDownArrow">
            <a:avLst>
              <a:gd name="adj1" fmla="val 33057"/>
              <a:gd name="adj2" fmla="val 51928"/>
              <a:gd name="adj3" fmla="val 4925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0"/>
                                        <p:tgtEl>
                                          <p:spTgt spid="20"/>
                                        </p:tgtEl>
                                      </p:cBhvr>
                                    </p:animEffect>
                                  </p:childTnLst>
                                </p:cTn>
                              </p:par>
                              <p:par>
                                <p:cTn id="8" presetID="30" presetClass="emph" presetSubtype="0" fill="hold" grpId="1" nodeType="withEffect">
                                  <p:stCondLst>
                                    <p:cond delay="0"/>
                                  </p:stCondLst>
                                  <p:childTnLst>
                                    <p:animClr clrSpc="hsl">
                                      <p:cBhvr override="childStyle">
                                        <p:cTn id="9" dur="2000" fill="hold"/>
                                        <p:tgtEl>
                                          <p:spTgt spid="20"/>
                                        </p:tgtEl>
                                        <p:attrNameLst>
                                          <p:attrName>style.color</p:attrName>
                                        </p:attrNameLst>
                                      </p:cBhvr>
                                      <p:by>
                                        <p:hsl h="0" s="12549" l="25098"/>
                                      </p:by>
                                    </p:animClr>
                                    <p:animClr clrSpc="hsl">
                                      <p:cBhvr>
                                        <p:cTn id="10" dur="2000" fill="hold"/>
                                        <p:tgtEl>
                                          <p:spTgt spid="20"/>
                                        </p:tgtEl>
                                        <p:attrNameLst>
                                          <p:attrName>fillcolor</p:attrName>
                                        </p:attrNameLst>
                                      </p:cBhvr>
                                      <p:by>
                                        <p:hsl h="0" s="12549" l="25098"/>
                                      </p:by>
                                    </p:animClr>
                                    <p:animClr clrSpc="hsl">
                                      <p:cBhvr>
                                        <p:cTn id="11" dur="2000" fill="hold"/>
                                        <p:tgtEl>
                                          <p:spTgt spid="20"/>
                                        </p:tgtEl>
                                        <p:attrNameLst>
                                          <p:attrName>stroke.color</p:attrName>
                                        </p:attrNameLst>
                                      </p:cBhvr>
                                      <p:by>
                                        <p:hsl h="0" s="12549" l="25098"/>
                                      </p:by>
                                    </p:animClr>
                                    <p:set>
                                      <p:cBhvr>
                                        <p:cTn id="12" dur="2000" fill="hold"/>
                                        <p:tgtEl>
                                          <p:spTgt spid="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050"/>
          <p:cNvSpPr>
            <a:spLocks noGrp="1" noChangeArrowheads="1"/>
          </p:cNvSpPr>
          <p:nvPr>
            <p:ph type="body" idx="1"/>
          </p:nvPr>
        </p:nvSpPr>
        <p:spPr>
          <a:xfrm>
            <a:off x="6132081" y="6355137"/>
            <a:ext cx="3478068" cy="435628"/>
          </a:xfrm>
          <a:noFill/>
        </p:spPr>
        <p:txBody>
          <a:bodyPr lIns="0" tIns="0" rIns="0" bIns="0"/>
          <a:lstStyle/>
          <a:p>
            <a:pPr marL="0" indent="0" defTabSz="471550">
              <a:spcBef>
                <a:spcPct val="0"/>
              </a:spcBef>
              <a:buClr>
                <a:srgbClr val="622152"/>
              </a:buClr>
              <a:buSzPct val="90000"/>
              <a:buNone/>
            </a:pPr>
            <a:r>
              <a:rPr lang="en-US" sz="1900" dirty="0" smtClean="0">
                <a:solidFill>
                  <a:srgbClr val="000000"/>
                </a:solidFill>
                <a:latin typeface="Lucida Casual" pitchFamily="66" charset="-18"/>
              </a:rPr>
              <a:t>Sustainable Measures</a:t>
            </a:r>
            <a:endParaRPr lang="en-US" dirty="0" smtClean="0"/>
          </a:p>
        </p:txBody>
      </p:sp>
      <p:grpSp>
        <p:nvGrpSpPr>
          <p:cNvPr id="2" name="Group 2051"/>
          <p:cNvGrpSpPr>
            <a:grpSpLocks/>
          </p:cNvGrpSpPr>
          <p:nvPr/>
        </p:nvGrpSpPr>
        <p:grpSpPr bwMode="auto">
          <a:xfrm>
            <a:off x="596035" y="1816754"/>
            <a:ext cx="8488795" cy="4724680"/>
            <a:chOff x="413" y="1296"/>
            <a:chExt cx="5882" cy="3375"/>
          </a:xfrm>
        </p:grpSpPr>
        <p:sp>
          <p:nvSpPr>
            <p:cNvPr id="5141" name="AutoShape 2052"/>
            <p:cNvSpPr>
              <a:spLocks noChangeArrowheads="1"/>
            </p:cNvSpPr>
            <p:nvPr/>
          </p:nvSpPr>
          <p:spPr bwMode="auto">
            <a:xfrm flipV="1">
              <a:off x="2775" y="1303"/>
              <a:ext cx="1170" cy="81"/>
            </a:xfrm>
            <a:prstGeom prst="roundRect">
              <a:avLst>
                <a:gd name="adj" fmla="val 0"/>
              </a:avLst>
            </a:prstGeom>
            <a:solidFill>
              <a:srgbClr val="622152"/>
            </a:solidFill>
            <a:ln w="9525">
              <a:noFill/>
              <a:round/>
              <a:headEnd/>
              <a:tailEnd/>
            </a:ln>
          </p:spPr>
          <p:txBody>
            <a:bodyPr wrap="none" anchor="ctr"/>
            <a:lstStyle/>
            <a:p>
              <a:endParaRPr lang="en-US"/>
            </a:p>
          </p:txBody>
        </p:sp>
        <p:sp>
          <p:nvSpPr>
            <p:cNvPr id="5142" name="Line 2053"/>
            <p:cNvSpPr>
              <a:spLocks noChangeShapeType="1"/>
            </p:cNvSpPr>
            <p:nvPr/>
          </p:nvSpPr>
          <p:spPr bwMode="auto">
            <a:xfrm>
              <a:off x="413" y="1296"/>
              <a:ext cx="5882" cy="0"/>
            </a:xfrm>
            <a:prstGeom prst="line">
              <a:avLst/>
            </a:prstGeom>
            <a:noFill/>
            <a:ln w="31380">
              <a:solidFill>
                <a:srgbClr val="622152"/>
              </a:solidFill>
              <a:round/>
              <a:headEnd/>
              <a:tailEnd/>
            </a:ln>
          </p:spPr>
          <p:txBody>
            <a:bodyPr/>
            <a:lstStyle/>
            <a:p>
              <a:endParaRPr lang="en-US"/>
            </a:p>
          </p:txBody>
        </p:sp>
        <p:sp>
          <p:nvSpPr>
            <p:cNvPr id="5143" name="Line 2054"/>
            <p:cNvSpPr>
              <a:spLocks noChangeShapeType="1"/>
            </p:cNvSpPr>
            <p:nvPr/>
          </p:nvSpPr>
          <p:spPr bwMode="auto">
            <a:xfrm flipH="1">
              <a:off x="425" y="4671"/>
              <a:ext cx="3770" cy="0"/>
            </a:xfrm>
            <a:prstGeom prst="line">
              <a:avLst/>
            </a:prstGeom>
            <a:noFill/>
            <a:ln w="31380">
              <a:solidFill>
                <a:srgbClr val="622152"/>
              </a:solidFill>
              <a:round/>
              <a:headEnd/>
              <a:tailEnd/>
            </a:ln>
          </p:spPr>
          <p:txBody>
            <a:bodyPr/>
            <a:lstStyle/>
            <a:p>
              <a:endParaRPr lang="en-US"/>
            </a:p>
          </p:txBody>
        </p:sp>
      </p:grpSp>
      <p:sp>
        <p:nvSpPr>
          <p:cNvPr id="5124" name="Text Box 2055"/>
          <p:cNvSpPr txBox="1">
            <a:spLocks noChangeArrowheads="1"/>
          </p:cNvSpPr>
          <p:nvPr/>
        </p:nvSpPr>
        <p:spPr bwMode="auto">
          <a:xfrm>
            <a:off x="609023" y="453839"/>
            <a:ext cx="8257886" cy="1113585"/>
          </a:xfrm>
          <a:prstGeom prst="rect">
            <a:avLst/>
          </a:prstGeom>
          <a:noFill/>
          <a:ln w="9525">
            <a:noFill/>
            <a:miter lim="800000"/>
            <a:headEnd/>
            <a:tailEnd/>
          </a:ln>
        </p:spPr>
        <p:txBody>
          <a:bodyPr lIns="0" tIns="0" rIns="0" bIns="0" anchor="ctr"/>
          <a:lstStyle/>
          <a:p>
            <a:pPr defTabSz="471550">
              <a:buClr>
                <a:srgbClr val="622152"/>
              </a:buClr>
              <a:buSzPct val="90000"/>
            </a:pPr>
            <a:r>
              <a:rPr lang="en-US" sz="3900" dirty="0">
                <a:solidFill>
                  <a:srgbClr val="00204F"/>
                </a:solidFill>
                <a:latin typeface="NewsGothic" charset="0"/>
              </a:rPr>
              <a:t>Traditional Thinking</a:t>
            </a:r>
            <a:endParaRPr lang="en-US" sz="2200" dirty="0"/>
          </a:p>
        </p:txBody>
      </p:sp>
      <p:sp>
        <p:nvSpPr>
          <p:cNvPr id="5125" name="Text Box 2056"/>
          <p:cNvSpPr txBox="1">
            <a:spLocks noChangeArrowheads="1"/>
          </p:cNvSpPr>
          <p:nvPr/>
        </p:nvSpPr>
        <p:spPr bwMode="auto">
          <a:xfrm>
            <a:off x="900545" y="2017059"/>
            <a:ext cx="2286000" cy="529135"/>
          </a:xfrm>
          <a:prstGeom prst="rect">
            <a:avLst/>
          </a:prstGeom>
          <a:solidFill>
            <a:schemeClr val="accent2">
              <a:lumMod val="20000"/>
              <a:lumOff val="80000"/>
            </a:schemeClr>
          </a:solidFill>
          <a:ln w="57150">
            <a:solidFill>
              <a:srgbClr val="FF0000"/>
            </a:solidFill>
            <a:miter lim="800000"/>
            <a:headEnd/>
            <a:tailEnd/>
          </a:ln>
        </p:spPr>
        <p:txBody>
          <a:bodyPr lIns="82058" tIns="41029" rIns="82058" bIns="41029">
            <a:spAutoFit/>
          </a:bodyPr>
          <a:lstStyle/>
          <a:p>
            <a:pPr algn="l">
              <a:spcBef>
                <a:spcPct val="50000"/>
              </a:spcBef>
            </a:pPr>
            <a:r>
              <a:rPr lang="en-US" sz="2900" dirty="0"/>
              <a:t>Environment</a:t>
            </a:r>
          </a:p>
        </p:txBody>
      </p:sp>
      <p:sp>
        <p:nvSpPr>
          <p:cNvPr id="5126" name="Text Box 2057"/>
          <p:cNvSpPr txBox="1">
            <a:spLocks noChangeArrowheads="1"/>
          </p:cNvSpPr>
          <p:nvPr/>
        </p:nvSpPr>
        <p:spPr bwMode="auto">
          <a:xfrm>
            <a:off x="3740727" y="2017059"/>
            <a:ext cx="1623361" cy="529135"/>
          </a:xfrm>
          <a:prstGeom prst="rect">
            <a:avLst/>
          </a:prstGeom>
          <a:solidFill>
            <a:schemeClr val="accent2">
              <a:lumMod val="20000"/>
              <a:lumOff val="80000"/>
            </a:schemeClr>
          </a:solidFill>
          <a:ln w="57150">
            <a:solidFill>
              <a:srgbClr val="FF0000"/>
            </a:solidFill>
            <a:miter lim="800000"/>
            <a:headEnd/>
            <a:tailEnd/>
          </a:ln>
        </p:spPr>
        <p:txBody>
          <a:bodyPr wrap="square" lIns="82058" tIns="41029" rIns="82058" bIns="41029">
            <a:spAutoFit/>
          </a:bodyPr>
          <a:lstStyle/>
          <a:p>
            <a:pPr algn="l">
              <a:spcBef>
                <a:spcPct val="50000"/>
              </a:spcBef>
            </a:pPr>
            <a:r>
              <a:rPr lang="en-US" sz="2900" dirty="0"/>
              <a:t>Economy</a:t>
            </a:r>
          </a:p>
        </p:txBody>
      </p:sp>
      <p:sp>
        <p:nvSpPr>
          <p:cNvPr id="5127" name="Text Box 2058"/>
          <p:cNvSpPr txBox="1">
            <a:spLocks noChangeArrowheads="1"/>
          </p:cNvSpPr>
          <p:nvPr/>
        </p:nvSpPr>
        <p:spPr bwMode="auto">
          <a:xfrm>
            <a:off x="6580909" y="2017059"/>
            <a:ext cx="1375467" cy="529135"/>
          </a:xfrm>
          <a:prstGeom prst="rect">
            <a:avLst/>
          </a:prstGeom>
          <a:solidFill>
            <a:schemeClr val="accent2">
              <a:lumMod val="20000"/>
              <a:lumOff val="80000"/>
            </a:schemeClr>
          </a:solidFill>
          <a:ln w="57150">
            <a:solidFill>
              <a:srgbClr val="FF0000"/>
            </a:solidFill>
            <a:miter lim="800000"/>
            <a:headEnd/>
            <a:tailEnd/>
          </a:ln>
        </p:spPr>
        <p:txBody>
          <a:bodyPr wrap="square" lIns="82058" tIns="41029" rIns="82058" bIns="41029">
            <a:spAutoFit/>
          </a:bodyPr>
          <a:lstStyle/>
          <a:p>
            <a:pPr algn="l">
              <a:spcBef>
                <a:spcPct val="50000"/>
              </a:spcBef>
            </a:pPr>
            <a:r>
              <a:rPr lang="en-US" sz="2900" dirty="0"/>
              <a:t>Society</a:t>
            </a:r>
          </a:p>
        </p:txBody>
      </p:sp>
      <p:sp>
        <p:nvSpPr>
          <p:cNvPr id="5128" name="Rectangle 2059"/>
          <p:cNvSpPr>
            <a:spLocks noChangeArrowheads="1"/>
          </p:cNvSpPr>
          <p:nvPr/>
        </p:nvSpPr>
        <p:spPr bwMode="auto">
          <a:xfrm>
            <a:off x="831273" y="2823882"/>
            <a:ext cx="2355273" cy="3429000"/>
          </a:xfrm>
          <a:prstGeom prst="rect">
            <a:avLst/>
          </a:prstGeom>
          <a:noFill/>
          <a:ln w="31750">
            <a:solidFill>
              <a:schemeClr val="accent2">
                <a:lumMod val="75000"/>
              </a:schemeClr>
            </a:solidFill>
            <a:miter lim="800000"/>
            <a:headEnd/>
            <a:tailEnd/>
          </a:ln>
        </p:spPr>
        <p:txBody>
          <a:bodyPr wrap="none" lIns="82058" tIns="41029" rIns="82058" bIns="41029" anchor="ctr"/>
          <a:lstStyle/>
          <a:p>
            <a:endParaRPr lang="en-US"/>
          </a:p>
        </p:txBody>
      </p:sp>
      <p:sp>
        <p:nvSpPr>
          <p:cNvPr id="5129" name="Rectangle 2060"/>
          <p:cNvSpPr>
            <a:spLocks noChangeArrowheads="1"/>
          </p:cNvSpPr>
          <p:nvPr/>
        </p:nvSpPr>
        <p:spPr bwMode="auto">
          <a:xfrm>
            <a:off x="3394364" y="2823882"/>
            <a:ext cx="2355273" cy="3429000"/>
          </a:xfrm>
          <a:prstGeom prst="rect">
            <a:avLst/>
          </a:prstGeom>
          <a:noFill/>
          <a:ln w="31750">
            <a:solidFill>
              <a:schemeClr val="accent2">
                <a:lumMod val="75000"/>
              </a:schemeClr>
            </a:solidFill>
            <a:miter lim="800000"/>
            <a:headEnd/>
            <a:tailEnd/>
          </a:ln>
        </p:spPr>
        <p:txBody>
          <a:bodyPr wrap="none" lIns="82058" tIns="41029" rIns="82058" bIns="41029" anchor="ctr"/>
          <a:lstStyle/>
          <a:p>
            <a:endParaRPr lang="en-US"/>
          </a:p>
        </p:txBody>
      </p:sp>
      <p:sp>
        <p:nvSpPr>
          <p:cNvPr id="5130" name="Rectangle 2061"/>
          <p:cNvSpPr>
            <a:spLocks noChangeArrowheads="1"/>
          </p:cNvSpPr>
          <p:nvPr/>
        </p:nvSpPr>
        <p:spPr bwMode="auto">
          <a:xfrm>
            <a:off x="5957455" y="2852936"/>
            <a:ext cx="2286953" cy="3399946"/>
          </a:xfrm>
          <a:prstGeom prst="rect">
            <a:avLst/>
          </a:prstGeom>
          <a:noFill/>
          <a:ln w="31750" cmpd="dbl">
            <a:solidFill>
              <a:schemeClr val="accent2"/>
            </a:solidFill>
            <a:miter lim="800000"/>
            <a:headEnd/>
            <a:tailEnd/>
          </a:ln>
          <a:effectLst>
            <a:outerShdw blurRad="50800" dist="50800" dir="5400000" algn="ctr" rotWithShape="0">
              <a:schemeClr val="bg1">
                <a:lumMod val="85000"/>
              </a:schemeClr>
            </a:outerShdw>
          </a:effectLst>
        </p:spPr>
        <p:txBody>
          <a:bodyPr wrap="none" lIns="82058" tIns="41029" rIns="82058" bIns="41029" anchor="ctr"/>
          <a:lstStyle/>
          <a:p>
            <a:endParaRPr lang="en-US"/>
          </a:p>
        </p:txBody>
      </p:sp>
      <p:sp>
        <p:nvSpPr>
          <p:cNvPr id="5131" name="Text Box 2062"/>
          <p:cNvSpPr txBox="1">
            <a:spLocks noChangeArrowheads="1"/>
          </p:cNvSpPr>
          <p:nvPr/>
        </p:nvSpPr>
        <p:spPr bwMode="auto">
          <a:xfrm>
            <a:off x="1039091" y="3227295"/>
            <a:ext cx="1870364" cy="417419"/>
          </a:xfrm>
          <a:prstGeom prst="rect">
            <a:avLst/>
          </a:prstGeom>
          <a:noFill/>
          <a:ln w="9525">
            <a:noFill/>
            <a:miter lim="800000"/>
            <a:headEnd/>
            <a:tailEnd/>
          </a:ln>
        </p:spPr>
        <p:txBody>
          <a:bodyPr lIns="82058" tIns="41029" rIns="82058" bIns="41029">
            <a:spAutoFit/>
          </a:bodyPr>
          <a:lstStyle/>
          <a:p>
            <a:pPr algn="l">
              <a:spcBef>
                <a:spcPct val="50000"/>
              </a:spcBef>
            </a:pPr>
            <a:r>
              <a:rPr lang="en-US" sz="2200" b="1" dirty="0"/>
              <a:t>Water Quality</a:t>
            </a:r>
          </a:p>
        </p:txBody>
      </p:sp>
      <p:sp>
        <p:nvSpPr>
          <p:cNvPr id="5132" name="Text Box 2063"/>
          <p:cNvSpPr txBox="1">
            <a:spLocks noChangeArrowheads="1"/>
          </p:cNvSpPr>
          <p:nvPr/>
        </p:nvSpPr>
        <p:spPr bwMode="auto">
          <a:xfrm>
            <a:off x="1108364" y="4168589"/>
            <a:ext cx="1731818" cy="417419"/>
          </a:xfrm>
          <a:prstGeom prst="rect">
            <a:avLst/>
          </a:prstGeom>
          <a:noFill/>
          <a:ln w="9525">
            <a:noFill/>
            <a:miter lim="800000"/>
            <a:headEnd/>
            <a:tailEnd/>
          </a:ln>
        </p:spPr>
        <p:txBody>
          <a:bodyPr lIns="82058" tIns="41029" rIns="82058" bIns="41029">
            <a:spAutoFit/>
          </a:bodyPr>
          <a:lstStyle/>
          <a:p>
            <a:pPr algn="l">
              <a:spcBef>
                <a:spcPct val="50000"/>
              </a:spcBef>
            </a:pPr>
            <a:r>
              <a:rPr lang="en-US" sz="2200" b="1" dirty="0"/>
              <a:t>Air Quality</a:t>
            </a:r>
          </a:p>
        </p:txBody>
      </p:sp>
      <p:sp>
        <p:nvSpPr>
          <p:cNvPr id="5133" name="Text Box 2064"/>
          <p:cNvSpPr txBox="1">
            <a:spLocks noChangeArrowheads="1"/>
          </p:cNvSpPr>
          <p:nvPr/>
        </p:nvSpPr>
        <p:spPr bwMode="auto">
          <a:xfrm>
            <a:off x="1108364" y="5109883"/>
            <a:ext cx="1662545" cy="753596"/>
          </a:xfrm>
          <a:prstGeom prst="rect">
            <a:avLst/>
          </a:prstGeom>
          <a:noFill/>
          <a:ln w="9525">
            <a:noFill/>
            <a:miter lim="800000"/>
            <a:headEnd/>
            <a:tailEnd/>
          </a:ln>
        </p:spPr>
        <p:txBody>
          <a:bodyPr lIns="82058" tIns="41029" rIns="82058" bIns="41029">
            <a:spAutoFit/>
          </a:bodyPr>
          <a:lstStyle/>
          <a:p>
            <a:pPr algn="l">
              <a:spcBef>
                <a:spcPct val="50000"/>
              </a:spcBef>
            </a:pPr>
            <a:r>
              <a:rPr lang="en-US" sz="2200" b="1" dirty="0"/>
              <a:t>Natural Resources</a:t>
            </a:r>
          </a:p>
        </p:txBody>
      </p:sp>
      <p:sp>
        <p:nvSpPr>
          <p:cNvPr id="5134" name="Text Box 2065"/>
          <p:cNvSpPr txBox="1">
            <a:spLocks noChangeArrowheads="1"/>
          </p:cNvSpPr>
          <p:nvPr/>
        </p:nvSpPr>
        <p:spPr bwMode="auto">
          <a:xfrm>
            <a:off x="3602182" y="3227294"/>
            <a:ext cx="1870364" cy="753596"/>
          </a:xfrm>
          <a:prstGeom prst="rect">
            <a:avLst/>
          </a:prstGeom>
          <a:noFill/>
          <a:ln w="9525">
            <a:noFill/>
            <a:miter lim="800000"/>
            <a:headEnd/>
            <a:tailEnd/>
          </a:ln>
        </p:spPr>
        <p:txBody>
          <a:bodyPr lIns="82058" tIns="41029" rIns="82058" bIns="41029">
            <a:spAutoFit/>
          </a:bodyPr>
          <a:lstStyle/>
          <a:p>
            <a:pPr algn="l">
              <a:spcBef>
                <a:spcPct val="50000"/>
              </a:spcBef>
            </a:pPr>
            <a:r>
              <a:rPr lang="en-US" sz="2200" b="1" dirty="0">
                <a:solidFill>
                  <a:srgbClr val="FF0000"/>
                </a:solidFill>
              </a:rPr>
              <a:t>Stockholder Profits</a:t>
            </a:r>
          </a:p>
        </p:txBody>
      </p:sp>
      <p:sp>
        <p:nvSpPr>
          <p:cNvPr id="5135" name="Text Box 2066"/>
          <p:cNvSpPr txBox="1">
            <a:spLocks noChangeArrowheads="1"/>
          </p:cNvSpPr>
          <p:nvPr/>
        </p:nvSpPr>
        <p:spPr bwMode="auto">
          <a:xfrm>
            <a:off x="3636818" y="4235824"/>
            <a:ext cx="1870364" cy="753596"/>
          </a:xfrm>
          <a:prstGeom prst="rect">
            <a:avLst/>
          </a:prstGeom>
          <a:noFill/>
          <a:ln w="9525">
            <a:noFill/>
            <a:miter lim="800000"/>
            <a:headEnd/>
            <a:tailEnd/>
          </a:ln>
        </p:spPr>
        <p:txBody>
          <a:bodyPr lIns="82058" tIns="41029" rIns="82058" bIns="41029">
            <a:spAutoFit/>
          </a:bodyPr>
          <a:lstStyle/>
          <a:p>
            <a:pPr algn="l">
              <a:spcBef>
                <a:spcPct val="50000"/>
              </a:spcBef>
            </a:pPr>
            <a:r>
              <a:rPr lang="en-US" sz="2200" b="1" dirty="0">
                <a:solidFill>
                  <a:srgbClr val="FF0000"/>
                </a:solidFill>
              </a:rPr>
              <a:t>Materials for Production</a:t>
            </a:r>
          </a:p>
        </p:txBody>
      </p:sp>
      <p:sp>
        <p:nvSpPr>
          <p:cNvPr id="5136" name="Text Box 2067"/>
          <p:cNvSpPr txBox="1">
            <a:spLocks noChangeArrowheads="1"/>
          </p:cNvSpPr>
          <p:nvPr/>
        </p:nvSpPr>
        <p:spPr bwMode="auto">
          <a:xfrm>
            <a:off x="3602182" y="5311589"/>
            <a:ext cx="1662545" cy="417419"/>
          </a:xfrm>
          <a:prstGeom prst="rect">
            <a:avLst/>
          </a:prstGeom>
          <a:noFill/>
          <a:ln w="9525">
            <a:noFill/>
            <a:miter lim="800000"/>
            <a:headEnd/>
            <a:tailEnd/>
          </a:ln>
        </p:spPr>
        <p:txBody>
          <a:bodyPr lIns="82058" tIns="41029" rIns="82058" bIns="41029">
            <a:spAutoFit/>
          </a:bodyPr>
          <a:lstStyle/>
          <a:p>
            <a:pPr algn="l">
              <a:spcBef>
                <a:spcPct val="50000"/>
              </a:spcBef>
            </a:pPr>
            <a:r>
              <a:rPr lang="en-US" sz="2200" b="1" dirty="0">
                <a:solidFill>
                  <a:srgbClr val="FF0000"/>
                </a:solidFill>
              </a:rPr>
              <a:t>Jobs</a:t>
            </a:r>
          </a:p>
        </p:txBody>
      </p:sp>
      <p:sp>
        <p:nvSpPr>
          <p:cNvPr id="5137" name="Text Box 2068"/>
          <p:cNvSpPr txBox="1">
            <a:spLocks noChangeArrowheads="1"/>
          </p:cNvSpPr>
          <p:nvPr/>
        </p:nvSpPr>
        <p:spPr bwMode="auto">
          <a:xfrm>
            <a:off x="6303818" y="3227295"/>
            <a:ext cx="1662545" cy="417419"/>
          </a:xfrm>
          <a:prstGeom prst="rect">
            <a:avLst/>
          </a:prstGeom>
          <a:noFill/>
          <a:ln w="9525">
            <a:noFill/>
            <a:miter lim="800000"/>
            <a:headEnd/>
            <a:tailEnd/>
          </a:ln>
        </p:spPr>
        <p:txBody>
          <a:bodyPr lIns="82058" tIns="41029" rIns="82058" bIns="41029">
            <a:spAutoFit/>
          </a:bodyPr>
          <a:lstStyle/>
          <a:p>
            <a:pPr algn="l">
              <a:spcBef>
                <a:spcPct val="50000"/>
              </a:spcBef>
            </a:pPr>
            <a:r>
              <a:rPr lang="en-US" sz="2200" b="1" dirty="0">
                <a:solidFill>
                  <a:schemeClr val="accent6">
                    <a:lumMod val="75000"/>
                  </a:schemeClr>
                </a:solidFill>
              </a:rPr>
              <a:t>Education</a:t>
            </a:r>
          </a:p>
        </p:txBody>
      </p:sp>
      <p:sp>
        <p:nvSpPr>
          <p:cNvPr id="5138" name="Text Box 2069"/>
          <p:cNvSpPr txBox="1">
            <a:spLocks noChangeArrowheads="1"/>
          </p:cNvSpPr>
          <p:nvPr/>
        </p:nvSpPr>
        <p:spPr bwMode="auto">
          <a:xfrm>
            <a:off x="6303818" y="3966883"/>
            <a:ext cx="1524000" cy="417419"/>
          </a:xfrm>
          <a:prstGeom prst="rect">
            <a:avLst/>
          </a:prstGeom>
          <a:noFill/>
          <a:ln w="9525">
            <a:noFill/>
            <a:miter lim="800000"/>
            <a:headEnd/>
            <a:tailEnd/>
          </a:ln>
        </p:spPr>
        <p:txBody>
          <a:bodyPr lIns="82058" tIns="41029" rIns="82058" bIns="41029">
            <a:spAutoFit/>
          </a:bodyPr>
          <a:lstStyle/>
          <a:p>
            <a:pPr algn="l">
              <a:spcBef>
                <a:spcPct val="50000"/>
              </a:spcBef>
            </a:pPr>
            <a:r>
              <a:rPr lang="en-US" sz="2200" b="1" dirty="0">
                <a:solidFill>
                  <a:schemeClr val="accent6">
                    <a:lumMod val="75000"/>
                  </a:schemeClr>
                </a:solidFill>
              </a:rPr>
              <a:t>Health</a:t>
            </a:r>
          </a:p>
        </p:txBody>
      </p:sp>
      <p:sp>
        <p:nvSpPr>
          <p:cNvPr id="5139" name="Text Box 2070"/>
          <p:cNvSpPr txBox="1">
            <a:spLocks noChangeArrowheads="1"/>
          </p:cNvSpPr>
          <p:nvPr/>
        </p:nvSpPr>
        <p:spPr bwMode="auto">
          <a:xfrm>
            <a:off x="6303818" y="4706471"/>
            <a:ext cx="1662545" cy="417419"/>
          </a:xfrm>
          <a:prstGeom prst="rect">
            <a:avLst/>
          </a:prstGeom>
          <a:noFill/>
          <a:ln w="9525">
            <a:noFill/>
            <a:miter lim="800000"/>
            <a:headEnd/>
            <a:tailEnd/>
          </a:ln>
        </p:spPr>
        <p:txBody>
          <a:bodyPr lIns="82058" tIns="41029" rIns="82058" bIns="41029">
            <a:spAutoFit/>
          </a:bodyPr>
          <a:lstStyle/>
          <a:p>
            <a:pPr algn="l">
              <a:spcBef>
                <a:spcPct val="50000"/>
              </a:spcBef>
            </a:pPr>
            <a:r>
              <a:rPr lang="en-US" sz="2200" b="1" dirty="0">
                <a:solidFill>
                  <a:schemeClr val="accent6">
                    <a:lumMod val="75000"/>
                  </a:schemeClr>
                </a:solidFill>
              </a:rPr>
              <a:t>Poverty</a:t>
            </a:r>
          </a:p>
        </p:txBody>
      </p:sp>
      <p:sp>
        <p:nvSpPr>
          <p:cNvPr id="5140" name="Text Box 2071"/>
          <p:cNvSpPr txBox="1">
            <a:spLocks noChangeArrowheads="1"/>
          </p:cNvSpPr>
          <p:nvPr/>
        </p:nvSpPr>
        <p:spPr bwMode="auto">
          <a:xfrm>
            <a:off x="6303818" y="5446059"/>
            <a:ext cx="1524000" cy="417419"/>
          </a:xfrm>
          <a:prstGeom prst="rect">
            <a:avLst/>
          </a:prstGeom>
          <a:noFill/>
          <a:ln w="9525">
            <a:noFill/>
            <a:miter lim="800000"/>
            <a:headEnd/>
            <a:tailEnd/>
          </a:ln>
        </p:spPr>
        <p:txBody>
          <a:bodyPr lIns="82058" tIns="41029" rIns="82058" bIns="41029">
            <a:spAutoFit/>
          </a:bodyPr>
          <a:lstStyle/>
          <a:p>
            <a:pPr algn="l">
              <a:spcBef>
                <a:spcPct val="50000"/>
              </a:spcBef>
            </a:pPr>
            <a:r>
              <a:rPr lang="en-US" sz="2200" b="1" dirty="0">
                <a:solidFill>
                  <a:schemeClr val="accent6">
                    <a:lumMod val="75000"/>
                  </a:schemeClr>
                </a:solidFill>
              </a:rPr>
              <a:t>Crime</a:t>
            </a:r>
          </a:p>
        </p:txBody>
      </p:sp>
      <p:sp>
        <p:nvSpPr>
          <p:cNvPr id="24" name="Slide Number Placeholder 23"/>
          <p:cNvSpPr>
            <a:spLocks noGrp="1"/>
          </p:cNvSpPr>
          <p:nvPr>
            <p:ph type="sldNum" sz="quarter" idx="12"/>
          </p:nvPr>
        </p:nvSpPr>
        <p:spPr/>
        <p:txBody>
          <a:bodyPr/>
          <a:lstStyle/>
          <a:p>
            <a:fld id="{A53F5D5C-D35A-4688-8645-CDE03EFBAA9A}" type="slidenum">
              <a:rPr lang="en-US" smtClean="0"/>
              <a:pPr/>
              <a:t>8</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diamond(in)">
                                      <p:cBhvr>
                                        <p:cTn id="7" dur="2000"/>
                                        <p:tgtEl>
                                          <p:spTgt spid="5128"/>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5131">
                                            <p:txEl>
                                              <p:pRg st="0" end="0"/>
                                            </p:txEl>
                                          </p:spTgt>
                                        </p:tgtEl>
                                        <p:attrNameLst>
                                          <p:attrName>style.visibility</p:attrName>
                                        </p:attrNameLst>
                                      </p:cBhvr>
                                      <p:to>
                                        <p:strVal val="visible"/>
                                      </p:to>
                                    </p:set>
                                    <p:animEffect transition="in" filter="box(in)">
                                      <p:cBhvr>
                                        <p:cTn id="11" dur="500"/>
                                        <p:tgtEl>
                                          <p:spTgt spid="5131">
                                            <p:txEl>
                                              <p:pRg st="0" end="0"/>
                                            </p:txEl>
                                          </p:spTgt>
                                        </p:tgtEl>
                                      </p:cBhvr>
                                    </p:animEffect>
                                  </p:childTnLst>
                                </p:cTn>
                              </p:par>
                            </p:childTnLst>
                          </p:cTn>
                        </p:par>
                        <p:par>
                          <p:cTn id="12" fill="hold">
                            <p:stCondLst>
                              <p:cond delay="2500"/>
                            </p:stCondLst>
                            <p:childTnLst>
                              <p:par>
                                <p:cTn id="13" presetID="4" presetClass="entr" presetSubtype="16" fill="hold" nodeType="afterEffect">
                                  <p:stCondLst>
                                    <p:cond delay="0"/>
                                  </p:stCondLst>
                                  <p:childTnLst>
                                    <p:set>
                                      <p:cBhvr>
                                        <p:cTn id="14" dur="1" fill="hold">
                                          <p:stCondLst>
                                            <p:cond delay="0"/>
                                          </p:stCondLst>
                                        </p:cTn>
                                        <p:tgtEl>
                                          <p:spTgt spid="5132">
                                            <p:txEl>
                                              <p:pRg st="0" end="0"/>
                                            </p:txEl>
                                          </p:spTgt>
                                        </p:tgtEl>
                                        <p:attrNameLst>
                                          <p:attrName>style.visibility</p:attrName>
                                        </p:attrNameLst>
                                      </p:cBhvr>
                                      <p:to>
                                        <p:strVal val="visible"/>
                                      </p:to>
                                    </p:set>
                                    <p:animEffect transition="in" filter="box(in)">
                                      <p:cBhvr>
                                        <p:cTn id="15" dur="500"/>
                                        <p:tgtEl>
                                          <p:spTgt spid="5132">
                                            <p:txEl>
                                              <p:pRg st="0" end="0"/>
                                            </p:txEl>
                                          </p:spTgt>
                                        </p:tgtEl>
                                      </p:cBhvr>
                                    </p:animEffect>
                                  </p:childTnLst>
                                </p:cTn>
                              </p:par>
                            </p:childTnLst>
                          </p:cTn>
                        </p:par>
                        <p:par>
                          <p:cTn id="16" fill="hold">
                            <p:stCondLst>
                              <p:cond delay="3000"/>
                            </p:stCondLst>
                            <p:childTnLst>
                              <p:par>
                                <p:cTn id="17" presetID="4" presetClass="entr" presetSubtype="16" fill="hold" nodeType="afterEffect">
                                  <p:stCondLst>
                                    <p:cond delay="0"/>
                                  </p:stCondLst>
                                  <p:childTnLst>
                                    <p:set>
                                      <p:cBhvr>
                                        <p:cTn id="18" dur="1" fill="hold">
                                          <p:stCondLst>
                                            <p:cond delay="0"/>
                                          </p:stCondLst>
                                        </p:cTn>
                                        <p:tgtEl>
                                          <p:spTgt spid="5133">
                                            <p:txEl>
                                              <p:pRg st="0" end="0"/>
                                            </p:txEl>
                                          </p:spTgt>
                                        </p:tgtEl>
                                        <p:attrNameLst>
                                          <p:attrName>style.visibility</p:attrName>
                                        </p:attrNameLst>
                                      </p:cBhvr>
                                      <p:to>
                                        <p:strVal val="visible"/>
                                      </p:to>
                                    </p:set>
                                    <p:animEffect transition="in" filter="box(in)">
                                      <p:cBhvr>
                                        <p:cTn id="19" dur="500"/>
                                        <p:tgtEl>
                                          <p:spTgt spid="5133">
                                            <p:txEl>
                                              <p:pRg st="0" end="0"/>
                                            </p:txEl>
                                          </p:spTgt>
                                        </p:tgtEl>
                                      </p:cBhvr>
                                    </p:animEffect>
                                  </p:childTnLst>
                                </p:cTn>
                              </p:par>
                            </p:childTnLst>
                          </p:cTn>
                        </p:par>
                        <p:par>
                          <p:cTn id="20" fill="hold">
                            <p:stCondLst>
                              <p:cond delay="3500"/>
                            </p:stCondLst>
                            <p:childTnLst>
                              <p:par>
                                <p:cTn id="21" presetID="8" presetClass="entr" presetSubtype="16" fill="hold" grpId="0" nodeType="afterEffect">
                                  <p:stCondLst>
                                    <p:cond delay="0"/>
                                  </p:stCondLst>
                                  <p:childTnLst>
                                    <p:set>
                                      <p:cBhvr>
                                        <p:cTn id="22" dur="1" fill="hold">
                                          <p:stCondLst>
                                            <p:cond delay="0"/>
                                          </p:stCondLst>
                                        </p:cTn>
                                        <p:tgtEl>
                                          <p:spTgt spid="5129"/>
                                        </p:tgtEl>
                                        <p:attrNameLst>
                                          <p:attrName>style.visibility</p:attrName>
                                        </p:attrNameLst>
                                      </p:cBhvr>
                                      <p:to>
                                        <p:strVal val="visible"/>
                                      </p:to>
                                    </p:set>
                                    <p:animEffect transition="in" filter="diamond(in)">
                                      <p:cBhvr>
                                        <p:cTn id="23" dur="2000"/>
                                        <p:tgtEl>
                                          <p:spTgt spid="5129"/>
                                        </p:tgtEl>
                                      </p:cBhvr>
                                    </p:animEffect>
                                  </p:childTnLst>
                                </p:cTn>
                              </p:par>
                            </p:childTnLst>
                          </p:cTn>
                        </p:par>
                        <p:par>
                          <p:cTn id="24" fill="hold">
                            <p:stCondLst>
                              <p:cond delay="5500"/>
                            </p:stCondLst>
                            <p:childTnLst>
                              <p:par>
                                <p:cTn id="25" presetID="4" presetClass="entr" presetSubtype="16" fill="hold" nodeType="afterEffect">
                                  <p:stCondLst>
                                    <p:cond delay="0"/>
                                  </p:stCondLst>
                                  <p:childTnLst>
                                    <p:set>
                                      <p:cBhvr>
                                        <p:cTn id="26" dur="1" fill="hold">
                                          <p:stCondLst>
                                            <p:cond delay="0"/>
                                          </p:stCondLst>
                                        </p:cTn>
                                        <p:tgtEl>
                                          <p:spTgt spid="5134">
                                            <p:txEl>
                                              <p:pRg st="0" end="0"/>
                                            </p:txEl>
                                          </p:spTgt>
                                        </p:tgtEl>
                                        <p:attrNameLst>
                                          <p:attrName>style.visibility</p:attrName>
                                        </p:attrNameLst>
                                      </p:cBhvr>
                                      <p:to>
                                        <p:strVal val="visible"/>
                                      </p:to>
                                    </p:set>
                                    <p:animEffect transition="in" filter="box(in)">
                                      <p:cBhvr>
                                        <p:cTn id="27" dur="500"/>
                                        <p:tgtEl>
                                          <p:spTgt spid="5134">
                                            <p:txEl>
                                              <p:pRg st="0" end="0"/>
                                            </p:txEl>
                                          </p:spTgt>
                                        </p:tgtEl>
                                      </p:cBhvr>
                                    </p:animEffect>
                                  </p:childTnLst>
                                </p:cTn>
                              </p:par>
                            </p:childTnLst>
                          </p:cTn>
                        </p:par>
                        <p:par>
                          <p:cTn id="28" fill="hold">
                            <p:stCondLst>
                              <p:cond delay="6000"/>
                            </p:stCondLst>
                            <p:childTnLst>
                              <p:par>
                                <p:cTn id="29" presetID="4" presetClass="entr" presetSubtype="16" fill="hold" nodeType="afterEffect">
                                  <p:stCondLst>
                                    <p:cond delay="0"/>
                                  </p:stCondLst>
                                  <p:childTnLst>
                                    <p:set>
                                      <p:cBhvr>
                                        <p:cTn id="30" dur="1" fill="hold">
                                          <p:stCondLst>
                                            <p:cond delay="0"/>
                                          </p:stCondLst>
                                        </p:cTn>
                                        <p:tgtEl>
                                          <p:spTgt spid="5135">
                                            <p:txEl>
                                              <p:pRg st="0" end="0"/>
                                            </p:txEl>
                                          </p:spTgt>
                                        </p:tgtEl>
                                        <p:attrNameLst>
                                          <p:attrName>style.visibility</p:attrName>
                                        </p:attrNameLst>
                                      </p:cBhvr>
                                      <p:to>
                                        <p:strVal val="visible"/>
                                      </p:to>
                                    </p:set>
                                    <p:animEffect transition="in" filter="box(in)">
                                      <p:cBhvr>
                                        <p:cTn id="31" dur="500"/>
                                        <p:tgtEl>
                                          <p:spTgt spid="5135">
                                            <p:txEl>
                                              <p:pRg st="0" end="0"/>
                                            </p:txEl>
                                          </p:spTgt>
                                        </p:tgtEl>
                                      </p:cBhvr>
                                    </p:animEffect>
                                  </p:childTnLst>
                                </p:cTn>
                              </p:par>
                            </p:childTnLst>
                          </p:cTn>
                        </p:par>
                        <p:par>
                          <p:cTn id="32" fill="hold">
                            <p:stCondLst>
                              <p:cond delay="6500"/>
                            </p:stCondLst>
                            <p:childTnLst>
                              <p:par>
                                <p:cTn id="33" presetID="4" presetClass="entr" presetSubtype="16" fill="hold" nodeType="afterEffect">
                                  <p:stCondLst>
                                    <p:cond delay="0"/>
                                  </p:stCondLst>
                                  <p:childTnLst>
                                    <p:set>
                                      <p:cBhvr>
                                        <p:cTn id="34" dur="1" fill="hold">
                                          <p:stCondLst>
                                            <p:cond delay="0"/>
                                          </p:stCondLst>
                                        </p:cTn>
                                        <p:tgtEl>
                                          <p:spTgt spid="5136">
                                            <p:txEl>
                                              <p:pRg st="0" end="0"/>
                                            </p:txEl>
                                          </p:spTgt>
                                        </p:tgtEl>
                                        <p:attrNameLst>
                                          <p:attrName>style.visibility</p:attrName>
                                        </p:attrNameLst>
                                      </p:cBhvr>
                                      <p:to>
                                        <p:strVal val="visible"/>
                                      </p:to>
                                    </p:set>
                                    <p:animEffect transition="in" filter="box(in)">
                                      <p:cBhvr>
                                        <p:cTn id="35" dur="500"/>
                                        <p:tgtEl>
                                          <p:spTgt spid="5136">
                                            <p:txEl>
                                              <p:pRg st="0" end="0"/>
                                            </p:txEl>
                                          </p:spTgt>
                                        </p:tgtEl>
                                      </p:cBhvr>
                                    </p:animEffect>
                                  </p:childTnLst>
                                </p:cTn>
                              </p:par>
                            </p:childTnLst>
                          </p:cTn>
                        </p:par>
                        <p:par>
                          <p:cTn id="36" fill="hold">
                            <p:stCondLst>
                              <p:cond delay="7000"/>
                            </p:stCondLst>
                            <p:childTnLst>
                              <p:par>
                                <p:cTn id="37" presetID="8" presetClass="entr" presetSubtype="16" fill="hold" grpId="0" nodeType="afterEffect">
                                  <p:stCondLst>
                                    <p:cond delay="0"/>
                                  </p:stCondLst>
                                  <p:childTnLst>
                                    <p:set>
                                      <p:cBhvr>
                                        <p:cTn id="38" dur="1" fill="hold">
                                          <p:stCondLst>
                                            <p:cond delay="0"/>
                                          </p:stCondLst>
                                        </p:cTn>
                                        <p:tgtEl>
                                          <p:spTgt spid="5130"/>
                                        </p:tgtEl>
                                        <p:attrNameLst>
                                          <p:attrName>style.visibility</p:attrName>
                                        </p:attrNameLst>
                                      </p:cBhvr>
                                      <p:to>
                                        <p:strVal val="visible"/>
                                      </p:to>
                                    </p:set>
                                    <p:animEffect transition="in" filter="diamond(in)">
                                      <p:cBhvr>
                                        <p:cTn id="39" dur="2000"/>
                                        <p:tgtEl>
                                          <p:spTgt spid="5130"/>
                                        </p:tgtEl>
                                      </p:cBhvr>
                                    </p:animEffect>
                                  </p:childTnLst>
                                </p:cTn>
                              </p:par>
                            </p:childTnLst>
                          </p:cTn>
                        </p:par>
                        <p:par>
                          <p:cTn id="40" fill="hold">
                            <p:stCondLst>
                              <p:cond delay="9000"/>
                            </p:stCondLst>
                            <p:childTnLst>
                              <p:par>
                                <p:cTn id="41" presetID="4" presetClass="entr" presetSubtype="16" fill="hold" grpId="0" nodeType="afterEffect">
                                  <p:stCondLst>
                                    <p:cond delay="0"/>
                                  </p:stCondLst>
                                  <p:childTnLst>
                                    <p:set>
                                      <p:cBhvr>
                                        <p:cTn id="42" dur="1" fill="hold">
                                          <p:stCondLst>
                                            <p:cond delay="0"/>
                                          </p:stCondLst>
                                        </p:cTn>
                                        <p:tgtEl>
                                          <p:spTgt spid="5137"/>
                                        </p:tgtEl>
                                        <p:attrNameLst>
                                          <p:attrName>style.visibility</p:attrName>
                                        </p:attrNameLst>
                                      </p:cBhvr>
                                      <p:to>
                                        <p:strVal val="visible"/>
                                      </p:to>
                                    </p:set>
                                    <p:animEffect transition="in" filter="box(in)">
                                      <p:cBhvr>
                                        <p:cTn id="43" dur="500"/>
                                        <p:tgtEl>
                                          <p:spTgt spid="5137"/>
                                        </p:tgtEl>
                                      </p:cBhvr>
                                    </p:animEffect>
                                  </p:childTnLst>
                                </p:cTn>
                              </p:par>
                            </p:childTnLst>
                          </p:cTn>
                        </p:par>
                        <p:par>
                          <p:cTn id="44" fill="hold">
                            <p:stCondLst>
                              <p:cond delay="9500"/>
                            </p:stCondLst>
                            <p:childTnLst>
                              <p:par>
                                <p:cTn id="45" presetID="4" presetClass="entr" presetSubtype="16" fill="hold" grpId="0" nodeType="afterEffect">
                                  <p:stCondLst>
                                    <p:cond delay="0"/>
                                  </p:stCondLst>
                                  <p:childTnLst>
                                    <p:set>
                                      <p:cBhvr>
                                        <p:cTn id="46" dur="1" fill="hold">
                                          <p:stCondLst>
                                            <p:cond delay="0"/>
                                          </p:stCondLst>
                                        </p:cTn>
                                        <p:tgtEl>
                                          <p:spTgt spid="5138"/>
                                        </p:tgtEl>
                                        <p:attrNameLst>
                                          <p:attrName>style.visibility</p:attrName>
                                        </p:attrNameLst>
                                      </p:cBhvr>
                                      <p:to>
                                        <p:strVal val="visible"/>
                                      </p:to>
                                    </p:set>
                                    <p:animEffect transition="in" filter="box(in)">
                                      <p:cBhvr>
                                        <p:cTn id="47" dur="500"/>
                                        <p:tgtEl>
                                          <p:spTgt spid="5138"/>
                                        </p:tgtEl>
                                      </p:cBhvr>
                                    </p:animEffect>
                                  </p:childTnLst>
                                </p:cTn>
                              </p:par>
                            </p:childTnLst>
                          </p:cTn>
                        </p:par>
                        <p:par>
                          <p:cTn id="48" fill="hold">
                            <p:stCondLst>
                              <p:cond delay="10000"/>
                            </p:stCondLst>
                            <p:childTnLst>
                              <p:par>
                                <p:cTn id="49" presetID="4" presetClass="entr" presetSubtype="16" fill="hold" grpId="0" nodeType="afterEffect">
                                  <p:stCondLst>
                                    <p:cond delay="0"/>
                                  </p:stCondLst>
                                  <p:childTnLst>
                                    <p:set>
                                      <p:cBhvr>
                                        <p:cTn id="50" dur="1" fill="hold">
                                          <p:stCondLst>
                                            <p:cond delay="0"/>
                                          </p:stCondLst>
                                        </p:cTn>
                                        <p:tgtEl>
                                          <p:spTgt spid="5139"/>
                                        </p:tgtEl>
                                        <p:attrNameLst>
                                          <p:attrName>style.visibility</p:attrName>
                                        </p:attrNameLst>
                                      </p:cBhvr>
                                      <p:to>
                                        <p:strVal val="visible"/>
                                      </p:to>
                                    </p:set>
                                    <p:animEffect transition="in" filter="box(in)">
                                      <p:cBhvr>
                                        <p:cTn id="51" dur="500"/>
                                        <p:tgtEl>
                                          <p:spTgt spid="5139"/>
                                        </p:tgtEl>
                                      </p:cBhvr>
                                    </p:animEffect>
                                  </p:childTnLst>
                                </p:cTn>
                              </p:par>
                            </p:childTnLst>
                          </p:cTn>
                        </p:par>
                        <p:par>
                          <p:cTn id="52" fill="hold">
                            <p:stCondLst>
                              <p:cond delay="10500"/>
                            </p:stCondLst>
                            <p:childTnLst>
                              <p:par>
                                <p:cTn id="53" presetID="4" presetClass="entr" presetSubtype="16" fill="hold" grpId="0" nodeType="afterEffect">
                                  <p:stCondLst>
                                    <p:cond delay="0"/>
                                  </p:stCondLst>
                                  <p:childTnLst>
                                    <p:set>
                                      <p:cBhvr>
                                        <p:cTn id="54" dur="1" fill="hold">
                                          <p:stCondLst>
                                            <p:cond delay="0"/>
                                          </p:stCondLst>
                                        </p:cTn>
                                        <p:tgtEl>
                                          <p:spTgt spid="5140"/>
                                        </p:tgtEl>
                                        <p:attrNameLst>
                                          <p:attrName>style.visibility</p:attrName>
                                        </p:attrNameLst>
                                      </p:cBhvr>
                                      <p:to>
                                        <p:strVal val="visible"/>
                                      </p:to>
                                    </p:set>
                                    <p:animEffect transition="in" filter="box(in)">
                                      <p:cBhvr>
                                        <p:cTn id="55" dur="500"/>
                                        <p:tgtEl>
                                          <p:spTgt spid="5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animBg="1"/>
      <p:bldP spid="5129" grpId="0" animBg="1"/>
      <p:bldP spid="5130" grpId="0" animBg="1"/>
      <p:bldP spid="5137" grpId="0"/>
      <p:bldP spid="5138" grpId="0"/>
      <p:bldP spid="5139" grpId="0"/>
      <p:bldP spid="51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body" idx="1"/>
          </p:nvPr>
        </p:nvSpPr>
        <p:spPr>
          <a:xfrm>
            <a:off x="6132081" y="6355137"/>
            <a:ext cx="3478068" cy="435628"/>
          </a:xfrm>
          <a:noFill/>
        </p:spPr>
        <p:txBody>
          <a:bodyPr lIns="0" tIns="0" rIns="0" bIns="0"/>
          <a:lstStyle/>
          <a:p>
            <a:pPr marL="0" indent="0" defTabSz="471550">
              <a:spcBef>
                <a:spcPct val="0"/>
              </a:spcBef>
              <a:buClr>
                <a:srgbClr val="622152"/>
              </a:buClr>
              <a:buSzPct val="90000"/>
              <a:buNone/>
            </a:pPr>
            <a:r>
              <a:rPr lang="en-US" sz="1900" dirty="0" smtClean="0">
                <a:solidFill>
                  <a:srgbClr val="000000"/>
                </a:solidFill>
                <a:latin typeface="Lucida Casual" pitchFamily="66" charset="-18"/>
              </a:rPr>
              <a:t>Sustainable Measures</a:t>
            </a:r>
            <a:endParaRPr lang="en-US" dirty="0" smtClean="0"/>
          </a:p>
        </p:txBody>
      </p:sp>
      <p:grpSp>
        <p:nvGrpSpPr>
          <p:cNvPr id="2" name="Group 1027"/>
          <p:cNvGrpSpPr>
            <a:grpSpLocks/>
          </p:cNvGrpSpPr>
          <p:nvPr/>
        </p:nvGrpSpPr>
        <p:grpSpPr bwMode="auto">
          <a:xfrm>
            <a:off x="596035" y="1816754"/>
            <a:ext cx="8488795" cy="4724680"/>
            <a:chOff x="413" y="1296"/>
            <a:chExt cx="5882" cy="3375"/>
          </a:xfrm>
        </p:grpSpPr>
        <p:sp>
          <p:nvSpPr>
            <p:cNvPr id="4107" name="AutoShape 1028"/>
            <p:cNvSpPr>
              <a:spLocks noChangeArrowheads="1"/>
            </p:cNvSpPr>
            <p:nvPr/>
          </p:nvSpPr>
          <p:spPr bwMode="auto">
            <a:xfrm flipV="1">
              <a:off x="2775" y="1303"/>
              <a:ext cx="1170" cy="81"/>
            </a:xfrm>
            <a:prstGeom prst="roundRect">
              <a:avLst>
                <a:gd name="adj" fmla="val 0"/>
              </a:avLst>
            </a:prstGeom>
            <a:solidFill>
              <a:srgbClr val="622152"/>
            </a:solidFill>
            <a:ln w="9525">
              <a:noFill/>
              <a:round/>
              <a:headEnd/>
              <a:tailEnd/>
            </a:ln>
          </p:spPr>
          <p:txBody>
            <a:bodyPr wrap="none" anchor="ctr"/>
            <a:lstStyle/>
            <a:p>
              <a:endParaRPr lang="en-US"/>
            </a:p>
          </p:txBody>
        </p:sp>
        <p:sp>
          <p:nvSpPr>
            <p:cNvPr id="4108" name="Line 1029"/>
            <p:cNvSpPr>
              <a:spLocks noChangeShapeType="1"/>
            </p:cNvSpPr>
            <p:nvPr/>
          </p:nvSpPr>
          <p:spPr bwMode="auto">
            <a:xfrm>
              <a:off x="413" y="1296"/>
              <a:ext cx="5882" cy="0"/>
            </a:xfrm>
            <a:prstGeom prst="line">
              <a:avLst/>
            </a:prstGeom>
            <a:noFill/>
            <a:ln w="31380">
              <a:solidFill>
                <a:srgbClr val="622152"/>
              </a:solidFill>
              <a:round/>
              <a:headEnd/>
              <a:tailEnd/>
            </a:ln>
          </p:spPr>
          <p:txBody>
            <a:bodyPr/>
            <a:lstStyle/>
            <a:p>
              <a:endParaRPr lang="en-US"/>
            </a:p>
          </p:txBody>
        </p:sp>
        <p:sp>
          <p:nvSpPr>
            <p:cNvPr id="4109" name="Line 1030"/>
            <p:cNvSpPr>
              <a:spLocks noChangeShapeType="1"/>
            </p:cNvSpPr>
            <p:nvPr/>
          </p:nvSpPr>
          <p:spPr bwMode="auto">
            <a:xfrm flipH="1">
              <a:off x="425" y="4671"/>
              <a:ext cx="3770" cy="0"/>
            </a:xfrm>
            <a:prstGeom prst="line">
              <a:avLst/>
            </a:prstGeom>
            <a:noFill/>
            <a:ln w="31380">
              <a:solidFill>
                <a:srgbClr val="622152"/>
              </a:solidFill>
              <a:round/>
              <a:headEnd/>
              <a:tailEnd/>
            </a:ln>
          </p:spPr>
          <p:txBody>
            <a:bodyPr/>
            <a:lstStyle/>
            <a:p>
              <a:endParaRPr lang="en-US"/>
            </a:p>
          </p:txBody>
        </p:sp>
      </p:grpSp>
      <p:sp>
        <p:nvSpPr>
          <p:cNvPr id="4100" name="Text Box 1031"/>
          <p:cNvSpPr txBox="1">
            <a:spLocks noChangeArrowheads="1"/>
          </p:cNvSpPr>
          <p:nvPr/>
        </p:nvSpPr>
        <p:spPr bwMode="auto">
          <a:xfrm>
            <a:off x="467545" y="453839"/>
            <a:ext cx="8676456" cy="1113585"/>
          </a:xfrm>
          <a:prstGeom prst="rect">
            <a:avLst/>
          </a:prstGeom>
          <a:noFill/>
          <a:ln w="9525">
            <a:noFill/>
            <a:miter lim="800000"/>
            <a:headEnd/>
            <a:tailEnd/>
          </a:ln>
        </p:spPr>
        <p:txBody>
          <a:bodyPr lIns="0" tIns="0" rIns="0" bIns="0" anchor="ctr"/>
          <a:lstStyle/>
          <a:p>
            <a:pPr defTabSz="471550">
              <a:buClr>
                <a:srgbClr val="622152"/>
              </a:buClr>
              <a:buSzPct val="90000"/>
            </a:pPr>
            <a:r>
              <a:rPr lang="en-US" sz="3900" dirty="0">
                <a:solidFill>
                  <a:srgbClr val="00204F"/>
                </a:solidFill>
                <a:latin typeface="NewsGothic" charset="0"/>
              </a:rPr>
              <a:t>Sustainable View of </a:t>
            </a:r>
            <a:r>
              <a:rPr lang="en-US" sz="3900" dirty="0" smtClean="0">
                <a:solidFill>
                  <a:srgbClr val="00204F"/>
                </a:solidFill>
                <a:latin typeface="NewsGothic" charset="0"/>
              </a:rPr>
              <a:t>Community</a:t>
            </a:r>
            <a:r>
              <a:rPr lang="ar-IQ" sz="3900" dirty="0" smtClean="0">
                <a:solidFill>
                  <a:srgbClr val="00204F"/>
                </a:solidFill>
                <a:latin typeface="NewsGothic" charset="0"/>
              </a:rPr>
              <a:t> - </a:t>
            </a:r>
            <a:r>
              <a:rPr lang="en-US" sz="2400" dirty="0" smtClean="0">
                <a:solidFill>
                  <a:srgbClr val="00204F"/>
                </a:solidFill>
                <a:latin typeface="NewsGothic" charset="0"/>
              </a:rPr>
              <a:t>the egg of sustainability model</a:t>
            </a:r>
            <a:endParaRPr lang="en-US" sz="2200" dirty="0"/>
          </a:p>
        </p:txBody>
      </p:sp>
      <p:sp>
        <p:nvSpPr>
          <p:cNvPr id="4101" name="Oval 1032"/>
          <p:cNvSpPr>
            <a:spLocks noChangeArrowheads="1"/>
          </p:cNvSpPr>
          <p:nvPr/>
        </p:nvSpPr>
        <p:spPr bwMode="auto">
          <a:xfrm>
            <a:off x="1475657" y="2049276"/>
            <a:ext cx="5728708" cy="4373096"/>
          </a:xfrm>
          <a:prstGeom prst="ellipse">
            <a:avLst/>
          </a:prstGeom>
          <a:solidFill>
            <a:schemeClr val="accent3">
              <a:lumMod val="20000"/>
              <a:lumOff val="80000"/>
            </a:schemeClr>
          </a:solidFill>
          <a:ln w="18974">
            <a:solidFill>
              <a:srgbClr val="0000C2"/>
            </a:solidFill>
            <a:round/>
            <a:headEnd/>
            <a:tailEnd/>
          </a:ln>
        </p:spPr>
        <p:txBody>
          <a:bodyPr wrap="none" lIns="82058" tIns="41029" rIns="82058" bIns="41029" anchor="ctr"/>
          <a:lstStyle/>
          <a:p>
            <a:endParaRPr lang="en-US"/>
          </a:p>
        </p:txBody>
      </p:sp>
      <p:sp>
        <p:nvSpPr>
          <p:cNvPr id="4102" name="Oval 1033"/>
          <p:cNvSpPr>
            <a:spLocks noChangeArrowheads="1"/>
          </p:cNvSpPr>
          <p:nvPr/>
        </p:nvSpPr>
        <p:spPr bwMode="auto">
          <a:xfrm>
            <a:off x="1979712" y="2492896"/>
            <a:ext cx="4608512" cy="3344956"/>
          </a:xfrm>
          <a:prstGeom prst="ellipse">
            <a:avLst/>
          </a:prstGeom>
          <a:solidFill>
            <a:schemeClr val="bg2"/>
          </a:solidFill>
          <a:ln w="18974">
            <a:solidFill>
              <a:srgbClr val="0000C2"/>
            </a:solidFill>
            <a:round/>
            <a:headEnd/>
            <a:tailEnd/>
          </a:ln>
        </p:spPr>
        <p:txBody>
          <a:bodyPr wrap="none" lIns="82058" tIns="41029" rIns="82058" bIns="41029" anchor="ctr"/>
          <a:lstStyle/>
          <a:p>
            <a:endParaRPr lang="en-US"/>
          </a:p>
        </p:txBody>
      </p:sp>
      <p:sp>
        <p:nvSpPr>
          <p:cNvPr id="4103" name="Oval 1034"/>
          <p:cNvSpPr>
            <a:spLocks noChangeArrowheads="1"/>
          </p:cNvSpPr>
          <p:nvPr/>
        </p:nvSpPr>
        <p:spPr bwMode="auto">
          <a:xfrm>
            <a:off x="3347864" y="3284984"/>
            <a:ext cx="2140239" cy="1643063"/>
          </a:xfrm>
          <a:prstGeom prst="ellipse">
            <a:avLst/>
          </a:prstGeom>
          <a:solidFill>
            <a:srgbClr val="FFFF00"/>
          </a:solidFill>
          <a:ln w="18974">
            <a:solidFill>
              <a:srgbClr val="0000C2"/>
            </a:solidFill>
            <a:round/>
            <a:headEnd/>
            <a:tailEnd/>
          </a:ln>
        </p:spPr>
        <p:txBody>
          <a:bodyPr wrap="none" lIns="82058" tIns="41029" rIns="82058" bIns="41029" anchor="ctr"/>
          <a:lstStyle/>
          <a:p>
            <a:endParaRPr lang="en-US"/>
          </a:p>
        </p:txBody>
      </p:sp>
      <p:sp>
        <p:nvSpPr>
          <p:cNvPr id="4104" name="Text Box 1035"/>
          <p:cNvSpPr txBox="1">
            <a:spLocks noChangeArrowheads="1"/>
          </p:cNvSpPr>
          <p:nvPr/>
        </p:nvSpPr>
        <p:spPr bwMode="auto">
          <a:xfrm>
            <a:off x="3635896" y="3861048"/>
            <a:ext cx="1701512" cy="494459"/>
          </a:xfrm>
          <a:prstGeom prst="rect">
            <a:avLst/>
          </a:prstGeom>
          <a:noFill/>
          <a:ln w="9525">
            <a:noFill/>
            <a:miter lim="800000"/>
            <a:headEnd/>
            <a:tailEnd/>
          </a:ln>
        </p:spPr>
        <p:txBody>
          <a:bodyPr lIns="0" tIns="0" rIns="0" bIns="0"/>
          <a:lstStyle/>
          <a:p>
            <a:pPr defTabSz="471550">
              <a:buClr>
                <a:srgbClr val="622152"/>
              </a:buClr>
              <a:buSzPct val="90000"/>
            </a:pPr>
            <a:r>
              <a:rPr lang="en-US" sz="3100" dirty="0">
                <a:solidFill>
                  <a:srgbClr val="000000"/>
                </a:solidFill>
                <a:latin typeface="NewsGothic" charset="0"/>
              </a:rPr>
              <a:t>Economy</a:t>
            </a:r>
            <a:endParaRPr lang="en-US" sz="2200" dirty="0"/>
          </a:p>
        </p:txBody>
      </p:sp>
      <p:sp>
        <p:nvSpPr>
          <p:cNvPr id="4105" name="Text Box 1036"/>
          <p:cNvSpPr txBox="1">
            <a:spLocks noChangeArrowheads="1"/>
          </p:cNvSpPr>
          <p:nvPr/>
        </p:nvSpPr>
        <p:spPr bwMode="auto">
          <a:xfrm>
            <a:off x="3707904" y="5013176"/>
            <a:ext cx="1366693" cy="494459"/>
          </a:xfrm>
          <a:prstGeom prst="rect">
            <a:avLst/>
          </a:prstGeom>
          <a:noFill/>
          <a:ln w="9525">
            <a:noFill/>
            <a:miter lim="800000"/>
            <a:headEnd/>
            <a:tailEnd/>
          </a:ln>
        </p:spPr>
        <p:txBody>
          <a:bodyPr lIns="0" tIns="0" rIns="0" bIns="0"/>
          <a:lstStyle/>
          <a:p>
            <a:pPr defTabSz="471550">
              <a:buClr>
                <a:srgbClr val="622152"/>
              </a:buClr>
              <a:buSzPct val="90000"/>
            </a:pPr>
            <a:r>
              <a:rPr lang="en-US" sz="3100" dirty="0">
                <a:solidFill>
                  <a:srgbClr val="000000"/>
                </a:solidFill>
                <a:latin typeface="NewsGothic" charset="0"/>
              </a:rPr>
              <a:t>Society</a:t>
            </a:r>
            <a:endParaRPr lang="en-US" sz="2200" dirty="0"/>
          </a:p>
        </p:txBody>
      </p:sp>
      <p:sp>
        <p:nvSpPr>
          <p:cNvPr id="4106" name="Text Box 1037"/>
          <p:cNvSpPr txBox="1">
            <a:spLocks noChangeArrowheads="1"/>
          </p:cNvSpPr>
          <p:nvPr/>
        </p:nvSpPr>
        <p:spPr bwMode="auto">
          <a:xfrm>
            <a:off x="3325091" y="5752821"/>
            <a:ext cx="2632364" cy="494459"/>
          </a:xfrm>
          <a:prstGeom prst="rect">
            <a:avLst/>
          </a:prstGeom>
          <a:noFill/>
          <a:ln w="9525">
            <a:noFill/>
            <a:miter lim="800000"/>
            <a:headEnd/>
            <a:tailEnd/>
          </a:ln>
        </p:spPr>
        <p:txBody>
          <a:bodyPr lIns="0" tIns="0" rIns="0" bIns="0"/>
          <a:lstStyle/>
          <a:p>
            <a:pPr defTabSz="471550">
              <a:buClr>
                <a:srgbClr val="622152"/>
              </a:buClr>
              <a:buSzPct val="90000"/>
            </a:pPr>
            <a:r>
              <a:rPr lang="en-US" sz="3100" dirty="0">
                <a:solidFill>
                  <a:srgbClr val="000000"/>
                </a:solidFill>
                <a:latin typeface="NewsGothic" charset="0"/>
              </a:rPr>
              <a:t>Environment</a:t>
            </a:r>
            <a:endParaRPr lang="en-US" sz="2200" dirty="0"/>
          </a:p>
        </p:txBody>
      </p:sp>
      <p:sp>
        <p:nvSpPr>
          <p:cNvPr id="14" name="Slide Number Placeholder 13"/>
          <p:cNvSpPr>
            <a:spLocks noGrp="1"/>
          </p:cNvSpPr>
          <p:nvPr>
            <p:ph type="sldNum" sz="quarter" idx="12"/>
          </p:nvPr>
        </p:nvSpPr>
        <p:spPr/>
        <p:txBody>
          <a:bodyPr/>
          <a:lstStyle/>
          <a:p>
            <a:fld id="{A53F5D5C-D35A-4688-8645-CDE03EFBAA9A}" type="slidenum">
              <a:rPr lang="en-US" smtClean="0"/>
              <a:pPr/>
              <a:t>9</a:t>
            </a:fld>
            <a:endParaRPr lang="en-US"/>
          </a:p>
        </p:txBody>
      </p:sp>
      <p:pic>
        <p:nvPicPr>
          <p:cNvPr id="6145" name="Picture 1"/>
          <p:cNvPicPr>
            <a:picLocks noChangeAspect="1" noChangeArrowheads="1"/>
          </p:cNvPicPr>
          <p:nvPr/>
        </p:nvPicPr>
        <p:blipFill>
          <a:blip r:embed="rId2" cstate="print"/>
          <a:srcRect/>
          <a:stretch>
            <a:fillRect/>
          </a:stretch>
        </p:blipFill>
        <p:spPr bwMode="auto">
          <a:xfrm>
            <a:off x="179512" y="3645024"/>
            <a:ext cx="1476375" cy="1819275"/>
          </a:xfrm>
          <a:prstGeom prst="rect">
            <a:avLst/>
          </a:prstGeom>
          <a:noFill/>
          <a:ln w="9525">
            <a:noFill/>
            <a:miter lim="800000"/>
            <a:headEnd/>
            <a:tailEnd/>
          </a:ln>
          <a:effectLst/>
        </p:spPr>
      </p:pic>
      <p:grpSp>
        <p:nvGrpSpPr>
          <p:cNvPr id="6149" name="Group 5"/>
          <p:cNvGrpSpPr>
            <a:grpSpLocks noChangeAspect="1"/>
          </p:cNvGrpSpPr>
          <p:nvPr/>
        </p:nvGrpSpPr>
        <p:grpSpPr bwMode="auto">
          <a:xfrm>
            <a:off x="7164288" y="1916832"/>
            <a:ext cx="1763712" cy="1725646"/>
            <a:chOff x="4649" y="2750"/>
            <a:chExt cx="834" cy="816"/>
          </a:xfrm>
        </p:grpSpPr>
        <p:sp>
          <p:nvSpPr>
            <p:cNvPr id="6148" name="AutoShape 4"/>
            <p:cNvSpPr>
              <a:spLocks noChangeAspect="1" noChangeArrowheads="1" noTextEdit="1"/>
            </p:cNvSpPr>
            <p:nvPr/>
          </p:nvSpPr>
          <p:spPr bwMode="auto">
            <a:xfrm>
              <a:off x="4649" y="2750"/>
              <a:ext cx="834" cy="8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6150" name="Picture 6"/>
            <p:cNvPicPr>
              <a:picLocks noChangeAspect="1" noChangeArrowheads="1"/>
            </p:cNvPicPr>
            <p:nvPr/>
          </p:nvPicPr>
          <p:blipFill>
            <a:blip r:embed="rId3" cstate="print"/>
            <a:srcRect/>
            <a:stretch>
              <a:fillRect/>
            </a:stretch>
          </p:blipFill>
          <p:spPr bwMode="auto">
            <a:xfrm>
              <a:off x="4649" y="2750"/>
              <a:ext cx="834" cy="816"/>
            </a:xfrm>
            <a:prstGeom prst="rect">
              <a:avLst/>
            </a:prstGeom>
            <a:noFill/>
            <a:ln w="9525">
              <a:noFill/>
              <a:miter lim="800000"/>
              <a:headEnd/>
              <a:tailEnd/>
            </a:ln>
          </p:spPr>
        </p:pic>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04"/>
                                        </p:tgtEl>
                                        <p:attrNameLst>
                                          <p:attrName>style.visibility</p:attrName>
                                        </p:attrNameLst>
                                      </p:cBhvr>
                                      <p:to>
                                        <p:strVal val="visible"/>
                                      </p:to>
                                    </p:set>
                                    <p:anim calcmode="lin" valueType="num">
                                      <p:cBhvr additive="base">
                                        <p:cTn id="7" dur="2000" fill="hold"/>
                                        <p:tgtEl>
                                          <p:spTgt spid="4104"/>
                                        </p:tgtEl>
                                        <p:attrNameLst>
                                          <p:attrName>ppt_x</p:attrName>
                                        </p:attrNameLst>
                                      </p:cBhvr>
                                      <p:tavLst>
                                        <p:tav tm="0">
                                          <p:val>
                                            <p:strVal val="#ppt_x"/>
                                          </p:val>
                                        </p:tav>
                                        <p:tav tm="100000">
                                          <p:val>
                                            <p:strVal val="#ppt_x"/>
                                          </p:val>
                                        </p:tav>
                                      </p:tavLst>
                                    </p:anim>
                                    <p:anim calcmode="lin" valueType="num">
                                      <p:cBhvr additive="base">
                                        <p:cTn id="8" dur="2000" fill="hold"/>
                                        <p:tgtEl>
                                          <p:spTgt spid="410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5">
                                            <p:txEl>
                                              <p:pRg st="0" end="0"/>
                                            </p:txEl>
                                          </p:spTgt>
                                        </p:tgtEl>
                                        <p:attrNameLst>
                                          <p:attrName>style.visibility</p:attrName>
                                        </p:attrNameLst>
                                      </p:cBhvr>
                                      <p:to>
                                        <p:strVal val="visible"/>
                                      </p:to>
                                    </p:set>
                                    <p:anim calcmode="lin" valueType="num">
                                      <p:cBhvr additive="base">
                                        <p:cTn id="13" dur="2000" fill="hold"/>
                                        <p:tgtEl>
                                          <p:spTgt spid="4105">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410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06"/>
                                        </p:tgtEl>
                                        <p:attrNameLst>
                                          <p:attrName>style.visibility</p:attrName>
                                        </p:attrNameLst>
                                      </p:cBhvr>
                                      <p:to>
                                        <p:strVal val="visible"/>
                                      </p:to>
                                    </p:set>
                                    <p:anim calcmode="lin" valueType="num">
                                      <p:cBhvr additive="base">
                                        <p:cTn id="19" dur="1000" fill="hold"/>
                                        <p:tgtEl>
                                          <p:spTgt spid="4106"/>
                                        </p:tgtEl>
                                        <p:attrNameLst>
                                          <p:attrName>ppt_x</p:attrName>
                                        </p:attrNameLst>
                                      </p:cBhvr>
                                      <p:tavLst>
                                        <p:tav tm="0">
                                          <p:val>
                                            <p:strVal val="#ppt_x"/>
                                          </p:val>
                                        </p:tav>
                                        <p:tav tm="100000">
                                          <p:val>
                                            <p:strVal val="#ppt_x"/>
                                          </p:val>
                                        </p:tav>
                                      </p:tavLst>
                                    </p:anim>
                                    <p:anim calcmode="lin" valueType="num">
                                      <p:cBhvr additive="base">
                                        <p:cTn id="20" dur="1000" fill="hold"/>
                                        <p:tgtEl>
                                          <p:spTgt spid="41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p:bldP spid="4106"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1201</TotalTime>
  <Words>1952</Words>
  <Application>Microsoft Office PowerPoint</Application>
  <PresentationFormat>On-screen Show (4:3)</PresentationFormat>
  <Paragraphs>282</Paragraphs>
  <Slides>41</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Trek</vt:lpstr>
      <vt:lpstr>Clip</vt:lpstr>
      <vt:lpstr>Quality &amp; Sustainability  النوعية والاستدامة </vt:lpstr>
      <vt:lpstr>بسم اللــه الرحمـــن الرحيــــــــم   [ وفوق كل ذي علم عليـــم ]                               صدق الله العلي العظيــــــم</vt:lpstr>
      <vt:lpstr>Slide 3</vt:lpstr>
      <vt:lpstr>Slide 4</vt:lpstr>
      <vt:lpstr>Slide 5</vt:lpstr>
      <vt:lpstr>Slide 6</vt:lpstr>
      <vt:lpstr>Slide 7</vt:lpstr>
      <vt:lpstr>Slide 8</vt:lpstr>
      <vt:lpstr>Slide 9</vt:lpstr>
      <vt:lpstr>Slide 10</vt:lpstr>
      <vt:lpstr>Slide 11</vt:lpstr>
      <vt:lpstr>Slide 12</vt:lpstr>
      <vt:lpstr>Slide 13</vt:lpstr>
      <vt:lpstr>QUALITYالجـــودة  </vt:lpstr>
      <vt:lpstr> مفهوم  الجودة</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uot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&amp; Sustainability</dc:title>
  <dc:creator>amir</dc:creator>
  <cp:lastModifiedBy>amir</cp:lastModifiedBy>
  <cp:revision>176</cp:revision>
  <dcterms:created xsi:type="dcterms:W3CDTF">2013-03-04T15:35:24Z</dcterms:created>
  <dcterms:modified xsi:type="dcterms:W3CDTF">2013-03-07T06:08:21Z</dcterms:modified>
</cp:coreProperties>
</file>