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8C17419-DCDB-419D-9BD8-07B59864B6AA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652A59-C298-4AC3-BA92-89EF05F3950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F2A47E-DFA9-4CF9-8213-C601068517F2}" type="datetimeFigureOut">
              <a:rPr lang="ar-IQ" smtClean="0"/>
              <a:pPr/>
              <a:t>06/06/1432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509271-48B4-40EA-BC98-D1F04F333CE6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Failure Mechanisms of</a:t>
            </a:r>
            <a:br>
              <a:rPr lang="en-US" dirty="0" smtClean="0"/>
            </a:br>
            <a:r>
              <a:rPr lang="en-US" dirty="0" smtClean="0"/>
              <a:t>   Boiler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ar-SA" sz="4800" dirty="0" smtClean="0"/>
              <a:t>تأكل وانهيارات انابيب المراجل</a:t>
            </a:r>
            <a:endParaRPr lang="ar-IQ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572008"/>
            <a:ext cx="335758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  <a:p>
            <a:endParaRPr lang="ar-SA" dirty="0" smtClean="0"/>
          </a:p>
          <a:p>
            <a:r>
              <a:rPr lang="ar-SA" sz="2400" dirty="0" smtClean="0"/>
              <a:t>               </a:t>
            </a:r>
            <a:r>
              <a:rPr lang="ar-SA" sz="2400" dirty="0" smtClean="0">
                <a:solidFill>
                  <a:schemeClr val="bg1"/>
                </a:solidFill>
              </a:rPr>
              <a:t>بدري صالح جاسم</a:t>
            </a:r>
          </a:p>
          <a:p>
            <a:r>
              <a:rPr lang="ar-SA" sz="2400" dirty="0" smtClean="0">
                <a:solidFill>
                  <a:schemeClr val="bg1"/>
                </a:solidFill>
              </a:rPr>
              <a:t>                  م. مدير عام</a:t>
            </a:r>
          </a:p>
          <a:p>
            <a:r>
              <a:rPr lang="ar-SA" sz="2400" dirty="0" smtClean="0">
                <a:solidFill>
                  <a:schemeClr val="bg1"/>
                </a:solidFill>
              </a:rPr>
              <a:t>                وزارة الكهرباء</a:t>
            </a:r>
            <a:endParaRPr lang="ar-IQ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28458" y="-899885"/>
            <a:ext cx="6458708" cy="8687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570" y="428604"/>
            <a:ext cx="3000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8- الكلل التأكلي</a:t>
            </a:r>
            <a:endParaRPr lang="ar-IQ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428604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8-</a:t>
            </a:r>
            <a:endParaRPr lang="ar-IQ" dirty="0">
              <a:solidFill>
                <a:schemeClr val="bg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3643314"/>
            <a:ext cx="292895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جميع المستويات </a:t>
            </a:r>
          </a:p>
          <a:p>
            <a:pPr>
              <a:buFont typeface="Arial" pitchFamily="34" charset="0"/>
              <a:buChar char="•"/>
            </a:pPr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مواضع اللحام</a:t>
            </a:r>
          </a:p>
          <a:p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السبب :-</a:t>
            </a:r>
          </a:p>
          <a:p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 اجتماع جهود دورية </a:t>
            </a:r>
          </a:p>
          <a:p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بحضور محيط </a:t>
            </a:r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مأكل</a:t>
            </a:r>
            <a:endParaRPr lang="ar-IQ" sz="2400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41496" y="-870048"/>
            <a:ext cx="6258388" cy="8712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9322" y="571480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9- تأكل درجات الحرارة الواطئة</a:t>
            </a:r>
            <a:endParaRPr lang="ar-IQ" dirty="0">
              <a:solidFill>
                <a:schemeClr val="bg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642918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9-</a:t>
            </a:r>
            <a:endParaRPr lang="ar-IQ" dirty="0">
              <a:solidFill>
                <a:schemeClr val="bg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3714752"/>
            <a:ext cx="307183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ادنى من مستوى المشعل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انابيب الماء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الانابيب المعرضة لمخلفات الوقود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في درجات الحرارة الواطئة</a:t>
            </a: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(Acid  Dew Point)      </a:t>
            </a:r>
            <a:endParaRPr lang="ar-SA" dirty="0" smtClean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السبب :-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 تكثف وترسب حامض الكبريتيك من غازات الاحتراق .</a:t>
            </a:r>
          </a:p>
          <a:p>
            <a:endParaRPr lang="ar-IQ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93008" y="-838172"/>
            <a:ext cx="6357982" cy="8748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198" y="500042"/>
            <a:ext cx="27146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10-  التنقر</a:t>
            </a:r>
            <a:endParaRPr lang="ar-IQ" sz="2800" dirty="0">
              <a:solidFill>
                <a:schemeClr val="bg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571480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10-</a:t>
            </a:r>
            <a:endParaRPr lang="ar-IQ" dirty="0">
              <a:solidFill>
                <a:schemeClr val="bg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3857628"/>
            <a:ext cx="300039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ادنى من مستوى المشعل .</a:t>
            </a:r>
          </a:p>
          <a:p>
            <a:pPr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اعلى من مستوى المشعل .</a:t>
            </a:r>
          </a:p>
          <a:p>
            <a:pPr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انابيب المقتصدة .</a:t>
            </a:r>
          </a:p>
          <a:p>
            <a:pPr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الانابيب الافقية التي يتجمع فيها </a:t>
            </a:r>
          </a:p>
          <a:p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الماء عند التوقف .</a:t>
            </a:r>
          </a:p>
          <a:p>
            <a:pPr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انابيب دخول الماء الى المرجل .</a:t>
            </a:r>
          </a:p>
          <a:p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السبب :-</a:t>
            </a:r>
          </a:p>
          <a:p>
            <a:r>
              <a:rPr lang="ar-SA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تعرض الانبوب لماء مشبع </a:t>
            </a:r>
          </a:p>
          <a:p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بالاوكسجين .</a:t>
            </a:r>
          </a:p>
          <a:p>
            <a:endParaRPr lang="ar-IQ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68971" y="-845598"/>
            <a:ext cx="6406059" cy="8715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8" y="500042"/>
            <a:ext cx="30718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11- الزحف في درجات الحرارة العالية</a:t>
            </a:r>
            <a:endParaRPr lang="ar-IQ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571480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11-</a:t>
            </a:r>
            <a:endParaRPr lang="ar-IQ" dirty="0">
              <a:solidFill>
                <a:schemeClr val="bg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3714752"/>
            <a:ext cx="292895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انابيب المحمصة او المسخنة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انابيب الاشعاع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انابيب التحميل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مناطق حارة محدودة .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السبب :-</a:t>
            </a:r>
          </a:p>
          <a:p>
            <a:r>
              <a:rPr lang="ar-SA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تعرض المعدة لدرجات حرارة اعلى 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من التعميمية لفترات طويلة .</a:t>
            </a:r>
            <a:endParaRPr lang="ar-IQ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93008" y="-789590"/>
            <a:ext cx="6357982" cy="8651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571480"/>
            <a:ext cx="30003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12- لحامات المعادن المختلفة</a:t>
            </a:r>
            <a:endParaRPr lang="ar-IQ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571480"/>
            <a:ext cx="5715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12-</a:t>
            </a:r>
            <a:endParaRPr lang="ar-IQ" sz="1600" b="1" dirty="0">
              <a:solidFill>
                <a:schemeClr val="bg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3714752"/>
            <a:ext cx="28575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انابيب المحمصة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انابيب الاشعاع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انابيب التحميل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المناطق المحدودة ذات درجات    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حرارة اعلى من التعميمية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مناطق محدودة ذات معادن مختلفة 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السبب:-</a:t>
            </a:r>
          </a:p>
          <a:p>
            <a:r>
              <a:rPr lang="ar-SA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تأكل كالفاني .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ar-IQ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55130" y="-872503"/>
            <a:ext cx="6346802" cy="8685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84" y="500042"/>
            <a:ext cx="2857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13- تشققات التأكل الجهدي</a:t>
            </a:r>
            <a:endParaRPr lang="ar-IQ" sz="2000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500042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13-</a:t>
            </a:r>
            <a:endParaRPr lang="ar-IQ" dirty="0">
              <a:solidFill>
                <a:schemeClr val="bg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3571876"/>
            <a:ext cx="342902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انابيب المحمصة او المسخنة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انابيب الاشعاع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انابيب التحميل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المنحنيات ذات الجهد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لحامات الدعائم والتوصيلات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مناطق الترسبات من جهة البخار او الفرن.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السبب :-</a:t>
            </a:r>
          </a:p>
          <a:p>
            <a:r>
              <a:rPr lang="ar-SA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اجتماع منطقة مجهدة مع محيط تأكل .  </a:t>
            </a:r>
            <a:endParaRPr lang="ar-IQ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6579" y="-801855"/>
            <a:ext cx="6344705" cy="868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642918"/>
            <a:ext cx="3929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14- تأكل مخلفات الوقود في درجات الحرارة العالية</a:t>
            </a:r>
            <a:endParaRPr lang="ar-IQ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642918"/>
            <a:ext cx="64294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14-</a:t>
            </a:r>
            <a:endParaRPr lang="ar-IQ" sz="1600" dirty="0">
              <a:solidFill>
                <a:schemeClr val="bg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3786190"/>
            <a:ext cx="350046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انابيب المقتصدة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المنحنيات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مدخل غازات الوقود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الانابيب التي تترسب عليها مخلفات الوقود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انابيب المحمصة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قسم التحميل .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السبب :-</a:t>
            </a:r>
          </a:p>
          <a:p>
            <a:r>
              <a:rPr lang="ar-SA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تكون مركب معقد من الفاناديوم من غازات 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الوقود على شكل مترسب مائع على السطح .</a:t>
            </a:r>
            <a:endParaRPr lang="ar-IQ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92922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7554" y="142852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مخطط عام </a:t>
            </a:r>
            <a:r>
              <a:rPr lang="ar-SA" sz="2400" dirty="0" smtClean="0"/>
              <a:t>للمرجل</a:t>
            </a:r>
            <a:endParaRPr lang="ar-IQ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357298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المحمصة الابتدائية</a:t>
            </a:r>
            <a:endParaRPr lang="ar-IQ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2857496"/>
            <a:ext cx="15716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الخروج</a:t>
            </a:r>
            <a:endParaRPr lang="ar-IQ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3143248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المحمصة الثانوية</a:t>
            </a:r>
            <a:endParaRPr lang="ar-IQ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3429000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الدخول</a:t>
            </a:r>
            <a:endParaRPr lang="ar-IQ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3786190"/>
            <a:ext cx="1428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جدران الفرن</a:t>
            </a:r>
            <a:endParaRPr lang="ar-IQ" dirty="0"/>
          </a:p>
        </p:txBody>
      </p:sp>
      <p:sp>
        <p:nvSpPr>
          <p:cNvPr id="16" name="TextBox 15"/>
          <p:cNvSpPr txBox="1"/>
          <p:nvPr/>
        </p:nvSpPr>
        <p:spPr>
          <a:xfrm>
            <a:off x="6643702" y="1142984"/>
            <a:ext cx="1428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وعاء الماء</a:t>
            </a:r>
            <a:endParaRPr lang="ar-IQ" dirty="0"/>
          </a:p>
        </p:txBody>
      </p:sp>
      <p:sp>
        <p:nvSpPr>
          <p:cNvPr id="17" name="TextBox 16"/>
          <p:cNvSpPr txBox="1"/>
          <p:nvPr/>
        </p:nvSpPr>
        <p:spPr>
          <a:xfrm>
            <a:off x="6715140" y="2857496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المقتصدة</a:t>
            </a:r>
            <a:endParaRPr lang="ar-IQ" dirty="0"/>
          </a:p>
        </p:txBody>
      </p:sp>
      <p:sp>
        <p:nvSpPr>
          <p:cNvPr id="18" name="TextBox 17"/>
          <p:cNvSpPr txBox="1"/>
          <p:nvPr/>
        </p:nvSpPr>
        <p:spPr>
          <a:xfrm>
            <a:off x="6929454" y="3786190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الانابيب النازلة</a:t>
            </a:r>
            <a:endParaRPr lang="ar-IQ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85853" y="-857280"/>
            <a:ext cx="6500857" cy="8643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9190" y="857232"/>
            <a:ext cx="35004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1- </a:t>
            </a:r>
            <a:r>
              <a:rPr lang="ar-SA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التعرض لحرارة عالية لفترة قصيرة</a:t>
            </a:r>
            <a:endParaRPr lang="ar-IQ" sz="2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857232"/>
            <a:ext cx="571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1-</a:t>
            </a:r>
            <a:endParaRPr lang="ar-IQ" sz="2000" dirty="0">
              <a:solidFill>
                <a:schemeClr val="bg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4000504"/>
            <a:ext cx="292895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charset="0"/>
              <a:buChar char="•"/>
            </a:pPr>
            <a:r>
              <a:rPr lang="ar-SA" dirty="0" smtClean="0">
                <a:solidFill>
                  <a:schemeClr val="bg1"/>
                </a:solidFill>
              </a:rPr>
              <a:t> 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على مستوى او فوق المشعل</a:t>
            </a:r>
          </a:p>
          <a:p>
            <a:pPr>
              <a:buFont typeface="Arial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الانابيب الافقية</a:t>
            </a:r>
          </a:p>
          <a:p>
            <a:pPr>
              <a:buFont typeface="Arial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بعد انخفاض الماء في وعاء الماء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الاسباب :-</a:t>
            </a:r>
          </a:p>
          <a:p>
            <a:r>
              <a:rPr lang="ar-SA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*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جريان ماء غير كافي </a:t>
            </a:r>
          </a:p>
          <a:p>
            <a:r>
              <a:rPr lang="ar-SA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*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درجات حرارة غازات الوقود عالية</a:t>
            </a:r>
          </a:p>
          <a:p>
            <a:pPr>
              <a:buFont typeface="Arial" pitchFamily="34" charset="0"/>
              <a:buChar char="•"/>
            </a:pP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857232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1-</a:t>
            </a:r>
            <a:endParaRPr lang="ar-IQ" dirty="0">
              <a:solidFill>
                <a:schemeClr val="bg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03054" y="-903044"/>
            <a:ext cx="6429421" cy="8664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72132" y="357166"/>
            <a:ext cx="3071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2- </a:t>
            </a:r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التأكـل القاعـدي</a:t>
            </a:r>
            <a:endParaRPr lang="ar-IQ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42860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2-</a:t>
            </a:r>
            <a:endParaRPr lang="ar-IQ" b="1" dirty="0">
              <a:solidFill>
                <a:schemeClr val="bg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3714752"/>
            <a:ext cx="235745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على مستوى او اعلى من المشعل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الانابيب الافقية 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بعد مناطق اللحام او الانحنائات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مناطق الحرارة العالية السبب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تركيز هيدروكسيد الصوديوم عالي داخل الانابيب</a:t>
            </a:r>
            <a:endParaRPr lang="ar-IQ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50852" y="-866619"/>
            <a:ext cx="6429420" cy="8734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0694" y="500042"/>
            <a:ext cx="3143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3- </a:t>
            </a:r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التأكل بالهايدروجين</a:t>
            </a:r>
            <a:endParaRPr lang="ar-IQ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571480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-</a:t>
            </a:r>
            <a:endParaRPr lang="ar-IQ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3643314"/>
            <a:ext cx="321471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مناطق الحرارة العالية</a:t>
            </a:r>
          </a:p>
          <a:p>
            <a:pPr>
              <a:buFont typeface="Arial" pitchFamily="34" charset="0"/>
              <a:buChar char="•"/>
            </a:pPr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على مستوى المشعل</a:t>
            </a:r>
          </a:p>
          <a:p>
            <a:pPr>
              <a:buFont typeface="Arial" pitchFamily="34" charset="0"/>
              <a:buChar char="•"/>
            </a:pPr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اعلى من مستوى المشعل</a:t>
            </a:r>
          </a:p>
          <a:p>
            <a:pPr>
              <a:buFont typeface="Arial" pitchFamily="34" charset="0"/>
              <a:buChar char="•"/>
            </a:pPr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الانابيب الافقية</a:t>
            </a:r>
          </a:p>
          <a:p>
            <a:pPr>
              <a:buFont typeface="Arial" pitchFamily="34" charset="0"/>
              <a:buChar char="•"/>
            </a:pPr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بعد مناطق اللحام وتغير الاتجاه السبب:-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التشغيل بمعامل هيدروجين واطيء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(PH)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نتيجة دخول املاح حامضية في الانابيب .</a:t>
            </a:r>
          </a:p>
          <a:p>
            <a:pPr>
              <a:buFont typeface="Arial" pitchFamily="34" charset="0"/>
              <a:buChar char="•"/>
            </a:pPr>
            <a:endParaRPr lang="ar-SA" dirty="0" smtClean="0">
              <a:solidFill>
                <a:schemeClr val="bg1"/>
              </a:solidFill>
            </a:endParaRPr>
          </a:p>
          <a:p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92502" y="-922070"/>
            <a:ext cx="6500857" cy="8773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3636" y="428604"/>
            <a:ext cx="2571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4- </a:t>
            </a:r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تأكل جدران الفرن</a:t>
            </a:r>
            <a:endParaRPr lang="ar-IQ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500042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4-</a:t>
            </a:r>
            <a:endParaRPr lang="ar-IQ" dirty="0">
              <a:solidFill>
                <a:schemeClr val="bg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4071942"/>
            <a:ext cx="314327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الانابيب التي تتعرض للهيب المباشر .</a:t>
            </a:r>
          </a:p>
          <a:p>
            <a:pPr>
              <a:buFont typeface="Arial" pitchFamily="34" charset="0"/>
              <a:buChar char="•"/>
            </a:pPr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الانابيب القريبة من المشاعل .</a:t>
            </a:r>
          </a:p>
          <a:p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الاسباب :-</a:t>
            </a:r>
          </a:p>
          <a:p>
            <a:r>
              <a:rPr lang="ar-SA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قلة الاوكسجين في حيز الاحتراق .</a:t>
            </a:r>
          </a:p>
          <a:p>
            <a:r>
              <a:rPr lang="ar-SA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وجود الكلوريدات في الوقود .</a:t>
            </a:r>
          </a:p>
          <a:p>
            <a:r>
              <a:rPr lang="ar-SA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سوء تركيب المشاعل .</a:t>
            </a:r>
          </a:p>
          <a:p>
            <a:endParaRPr lang="ar-SA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00674" y="-800664"/>
            <a:ext cx="6500835" cy="8816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571480"/>
            <a:ext cx="3143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5- التعري من نافخة الرماد</a:t>
            </a:r>
            <a:endParaRPr lang="ar-IQ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642918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5-</a:t>
            </a:r>
            <a:endParaRPr lang="ar-IQ" dirty="0">
              <a:solidFill>
                <a:schemeClr val="bg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3857628"/>
            <a:ext cx="300039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فوق مستوى المشاعل</a:t>
            </a:r>
          </a:p>
          <a:p>
            <a:pPr>
              <a:buFont typeface="Arial" pitchFamily="34" charset="0"/>
              <a:buChar char="•"/>
            </a:pPr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قرب زوايا الفرن</a:t>
            </a:r>
          </a:p>
          <a:p>
            <a:pPr>
              <a:buFont typeface="Arial" pitchFamily="34" charset="0"/>
              <a:buChar char="•"/>
            </a:pPr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فوهات نافخة الرماد الاسباب:-</a:t>
            </a:r>
          </a:p>
          <a:p>
            <a:r>
              <a:rPr lang="ar-SA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وضع نافخة الرماد غير صحيح.</a:t>
            </a:r>
          </a:p>
          <a:p>
            <a:r>
              <a:rPr lang="ar-SA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سوء تشغيل نافخة الرماد .</a:t>
            </a:r>
            <a:endParaRPr lang="ar-IQ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10656" y="-866289"/>
            <a:ext cx="6385061" cy="8777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500042"/>
            <a:ext cx="3143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6- </a:t>
            </a:r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الكلل بالاهتزاز</a:t>
            </a:r>
            <a:endParaRPr lang="ar-IQ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500042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6-</a:t>
            </a:r>
            <a:endParaRPr lang="ar-IQ" dirty="0">
              <a:solidFill>
                <a:schemeClr val="bg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3714752"/>
            <a:ext cx="400052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اعلى من مستوى المشعل .</a:t>
            </a:r>
          </a:p>
          <a:p>
            <a:pPr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الانابيب العمودية .</a:t>
            </a:r>
          </a:p>
          <a:p>
            <a:pPr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في مواضع اللحام . </a:t>
            </a:r>
          </a:p>
          <a:p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السبب:-</a:t>
            </a:r>
          </a:p>
          <a:p>
            <a:r>
              <a:rPr lang="ar-SA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اهتزاز الانابيب نتيجة قوى اندفاع </a:t>
            </a:r>
          </a:p>
          <a:p>
            <a:r>
              <a:rPr lang="ar-SA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غازات الوقود .</a:t>
            </a:r>
            <a:endParaRPr lang="ar-IQ" sz="2000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93236" y="-863267"/>
            <a:ext cx="6399462" cy="8757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570" y="500042"/>
            <a:ext cx="3071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7- </a:t>
            </a:r>
            <a:r>
              <a:rPr lang="ar-SA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الكلل الحراري</a:t>
            </a:r>
            <a:endParaRPr lang="ar-IQ" sz="2400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500042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7-</a:t>
            </a:r>
            <a:endParaRPr lang="ar-IQ" dirty="0">
              <a:solidFill>
                <a:schemeClr val="bg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643314"/>
            <a:ext cx="207170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ادنى من مستوى المشعل</a:t>
            </a:r>
          </a:p>
          <a:p>
            <a:pPr>
              <a:buFont typeface="Arial" pitchFamily="34" charset="0"/>
              <a:buChar char="•"/>
            </a:pPr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اعلى من مستوى 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المشعل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الانابيب المتعرضة للماء المشبع بمخلفات الاحتراق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الانابيب المتعرضة للماء المكثف من نافخة الرماد</a:t>
            </a:r>
          </a:p>
          <a:p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السبب:-</a:t>
            </a:r>
          </a:p>
          <a:p>
            <a:r>
              <a:rPr lang="ar-SA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التبريد المفاجيء لمعدة </a:t>
            </a:r>
          </a:p>
          <a:p>
            <a:r>
              <a:rPr lang="ar-SA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الانابيب </a:t>
            </a:r>
            <a:endParaRPr lang="ar-IQ" dirty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583</Words>
  <Application>Microsoft Office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Failure Mechanisms of    Boiler Tubes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Mechanisms of    Boiler Tubes</dc:title>
  <dc:creator>HightUser</dc:creator>
  <cp:lastModifiedBy>AL-Mahara</cp:lastModifiedBy>
  <cp:revision>43</cp:revision>
  <dcterms:created xsi:type="dcterms:W3CDTF">2011-05-08T09:27:41Z</dcterms:created>
  <dcterms:modified xsi:type="dcterms:W3CDTF">2011-05-09T11:09:26Z</dcterms:modified>
</cp:coreProperties>
</file>