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notesMasterIdLst>
    <p:notesMasterId r:id="rId47"/>
  </p:notesMasterIdLst>
  <p:sldIdLst>
    <p:sldId id="256" r:id="rId2"/>
    <p:sldId id="339" r:id="rId3"/>
    <p:sldId id="297" r:id="rId4"/>
    <p:sldId id="273" r:id="rId5"/>
    <p:sldId id="257" r:id="rId6"/>
    <p:sldId id="289" r:id="rId7"/>
    <p:sldId id="316" r:id="rId8"/>
    <p:sldId id="315" r:id="rId9"/>
    <p:sldId id="298" r:id="rId10"/>
    <p:sldId id="293" r:id="rId11"/>
    <p:sldId id="294" r:id="rId12"/>
    <p:sldId id="295" r:id="rId13"/>
    <p:sldId id="296" r:id="rId14"/>
    <p:sldId id="299" r:id="rId15"/>
    <p:sldId id="300" r:id="rId16"/>
    <p:sldId id="321" r:id="rId17"/>
    <p:sldId id="320" r:id="rId18"/>
    <p:sldId id="301" r:id="rId19"/>
    <p:sldId id="304" r:id="rId20"/>
    <p:sldId id="322" r:id="rId21"/>
    <p:sldId id="323" r:id="rId22"/>
    <p:sldId id="324" r:id="rId23"/>
    <p:sldId id="325" r:id="rId24"/>
    <p:sldId id="326" r:id="rId25"/>
    <p:sldId id="327" r:id="rId26"/>
    <p:sldId id="329" r:id="rId27"/>
    <p:sldId id="330" r:id="rId28"/>
    <p:sldId id="331" r:id="rId29"/>
    <p:sldId id="263" r:id="rId30"/>
    <p:sldId id="285" r:id="rId31"/>
    <p:sldId id="338" r:id="rId32"/>
    <p:sldId id="332" r:id="rId33"/>
    <p:sldId id="288" r:id="rId34"/>
    <p:sldId id="306" r:id="rId35"/>
    <p:sldId id="307" r:id="rId36"/>
    <p:sldId id="318" r:id="rId37"/>
    <p:sldId id="319" r:id="rId38"/>
    <p:sldId id="308" r:id="rId39"/>
    <p:sldId id="309" r:id="rId40"/>
    <p:sldId id="333" r:id="rId41"/>
    <p:sldId id="334" r:id="rId42"/>
    <p:sldId id="335" r:id="rId43"/>
    <p:sldId id="336" r:id="rId44"/>
    <p:sldId id="337" r:id="rId45"/>
    <p:sldId id="317" r:id="rId46"/>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79786" autoAdjust="0"/>
    <p:restoredTop sz="94660"/>
  </p:normalViewPr>
  <p:slideViewPr>
    <p:cSldViewPr>
      <p:cViewPr varScale="1">
        <p:scale>
          <a:sx n="65" d="100"/>
          <a:sy n="65" d="100"/>
        </p:scale>
        <p:origin x="-432" y="-1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E07D8A1F-9E40-4158-865D-D6FAF690F9F1}" type="datetimeFigureOut">
              <a:rPr lang="ar-IQ" smtClean="0"/>
              <a:pPr/>
              <a:t>21/06/1432</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CB417163-E303-49E3-93FD-F0EF9AB3BF59}" type="slidenum">
              <a:rPr lang="ar-IQ" smtClean="0"/>
              <a:pPr/>
              <a:t>‹#›</a:t>
            </a:fld>
            <a:endParaRPr lang="ar-IQ"/>
          </a:p>
        </p:txBody>
      </p:sp>
    </p:spTree>
    <p:extLst>
      <p:ext uri="{BB962C8B-B14F-4D97-AF65-F5344CB8AC3E}">
        <p14:creationId xmlns:p14="http://schemas.microsoft.com/office/powerpoint/2010/main" xmlns="" val="204026932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19" name="Footer Placeholder 18"/>
          <p:cNvSpPr>
            <a:spLocks noGrp="1"/>
          </p:cNvSpPr>
          <p:nvPr>
            <p:ph type="ftr" sz="quarter" idx="11"/>
          </p:nvPr>
        </p:nvSpPr>
        <p:spPr/>
        <p:txBody>
          <a:bodyPr/>
          <a:lstStyle/>
          <a:p>
            <a:endParaRPr lang="ar-IQ"/>
          </a:p>
        </p:txBody>
      </p:sp>
      <p:sp>
        <p:nvSpPr>
          <p:cNvPr id="27" name="Slide Number Placeholder 26"/>
          <p:cNvSpPr>
            <a:spLocks noGrp="1"/>
          </p:cNvSpPr>
          <p:nvPr>
            <p:ph type="sldNum" sz="quarter" idx="12"/>
          </p:nvPr>
        </p:nvSpPr>
        <p:spPr/>
        <p:txBody>
          <a:bodyPr/>
          <a:lstStyle/>
          <a:p>
            <a:fld id="{50BE484B-19A3-40FC-93FE-82DE1D9283B7}" type="slidenum">
              <a:rPr lang="ar-IQ" smtClean="0"/>
              <a:pPr/>
              <a:t>‹#›</a:t>
            </a:fld>
            <a:endParaRPr lang="ar-IQ"/>
          </a:p>
        </p:txBody>
      </p:sp>
    </p:spTree>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50BE484B-19A3-40FC-93FE-82DE1D9283B7}" type="slidenum">
              <a:rPr lang="ar-IQ" smtClean="0"/>
              <a:pPr/>
              <a:t>‹#›</a:t>
            </a:fld>
            <a:endParaRPr lang="ar-IQ"/>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50BE484B-19A3-40FC-93FE-82DE1D9283B7}" type="slidenum">
              <a:rPr lang="ar-IQ" smtClean="0"/>
              <a:pPr/>
              <a:t>‹#›</a:t>
            </a:fld>
            <a:endParaRPr lang="ar-IQ"/>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50BE484B-19A3-40FC-93FE-82DE1D9283B7}" type="slidenum">
              <a:rPr lang="ar-IQ" smtClean="0"/>
              <a:pPr/>
              <a:t>‹#›</a:t>
            </a:fld>
            <a:endParaRPr lang="ar-IQ"/>
          </a:p>
        </p:txBody>
      </p:sp>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50BE484B-19A3-40FC-93FE-82DE1D9283B7}" type="slidenum">
              <a:rPr lang="ar-IQ" smtClean="0"/>
              <a:pPr/>
              <a:t>‹#›</a:t>
            </a:fld>
            <a:endParaRPr lang="ar-IQ"/>
          </a:p>
        </p:txBody>
      </p:sp>
    </p:spTree>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50BE484B-19A3-40FC-93FE-82DE1D9283B7}" type="slidenum">
              <a:rPr lang="ar-IQ" smtClean="0"/>
              <a:pPr/>
              <a:t>‹#›</a:t>
            </a:fld>
            <a:endParaRPr lang="ar-IQ"/>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50BE484B-19A3-40FC-93FE-82DE1D9283B7}" type="slidenum">
              <a:rPr lang="ar-IQ" smtClean="0"/>
              <a:pPr/>
              <a:t>‹#›</a:t>
            </a:fld>
            <a:endParaRPr lang="ar-IQ"/>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50BE484B-19A3-40FC-93FE-82DE1D9283B7}" type="slidenum">
              <a:rPr lang="ar-IQ" smtClean="0"/>
              <a:pPr/>
              <a:t>‹#›</a:t>
            </a:fld>
            <a:endParaRPr lang="ar-IQ"/>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50BE484B-19A3-40FC-93FE-82DE1D9283B7}" type="slidenum">
              <a:rPr lang="ar-IQ" smtClean="0"/>
              <a:pPr/>
              <a:t>‹#›</a:t>
            </a:fld>
            <a:endParaRPr lang="ar-IQ"/>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50BE484B-19A3-40FC-93FE-82DE1D9283B7}" type="slidenum">
              <a:rPr lang="ar-IQ" smtClean="0"/>
              <a:pPr/>
              <a:t>‹#›</a:t>
            </a:fld>
            <a:endParaRPr lang="ar-IQ"/>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2089401-15EE-4A1E-9016-70E61D930A72}" type="datetimeFigureOut">
              <a:rPr lang="ar-IQ" smtClean="0"/>
              <a:pPr/>
              <a:t>21/06/1432</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a:xfrm>
            <a:off x="8077200" y="6356350"/>
            <a:ext cx="609600" cy="365125"/>
          </a:xfrm>
        </p:spPr>
        <p:txBody>
          <a:bodyPr/>
          <a:lstStyle/>
          <a:p>
            <a:fld id="{50BE484B-19A3-40FC-93FE-82DE1D9283B7}" type="slidenum">
              <a:rPr lang="ar-IQ" smtClean="0"/>
              <a:pPr/>
              <a:t>‹#›</a:t>
            </a:fld>
            <a:endParaRPr lang="ar-IQ"/>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2089401-15EE-4A1E-9016-70E61D930A72}" type="datetimeFigureOut">
              <a:rPr lang="ar-IQ" smtClean="0"/>
              <a:pPr/>
              <a:t>21/06/1432</a:t>
            </a:fld>
            <a:endParaRPr lang="ar-IQ"/>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IQ"/>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0BE484B-19A3-40FC-93FE-82DE1D9283B7}" type="slidenum">
              <a:rPr lang="ar-IQ" smtClean="0"/>
              <a:pPr/>
              <a:t>‹#›</a:t>
            </a:fld>
            <a:endParaRPr lang="ar-IQ"/>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random/>
  </p:transition>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76672"/>
            <a:ext cx="7772400" cy="3888432"/>
          </a:xfrm>
        </p:spPr>
        <p:txBody>
          <a:bodyPr>
            <a:noAutofit/>
          </a:bodyPr>
          <a:lstStyle/>
          <a:p>
            <a:pPr algn="ctr"/>
            <a:r>
              <a:rPr lang="ar-IQ" sz="54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وزارة الصناعة والمعادن</a:t>
            </a:r>
            <a:br>
              <a:rPr lang="ar-IQ" sz="54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br>
            <a:r>
              <a:rPr lang="ar-IQ" sz="54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الهيئة العامة للبحث والتطوير الصناعي</a:t>
            </a:r>
            <a:br>
              <a:rPr lang="ar-IQ" sz="54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br>
            <a:r>
              <a:rPr lang="ar-IQ" sz="54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مركز البحوث الكيماوية والبتروكيماوية</a:t>
            </a:r>
            <a:endParaRPr lang="ar-IQ" sz="54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grpSp>
        <p:nvGrpSpPr>
          <p:cNvPr id="3" name="Group 3"/>
          <p:cNvGrpSpPr>
            <a:grpSpLocks/>
          </p:cNvGrpSpPr>
          <p:nvPr/>
        </p:nvGrpSpPr>
        <p:grpSpPr bwMode="auto">
          <a:xfrm>
            <a:off x="7143768" y="714356"/>
            <a:ext cx="1785934" cy="1785950"/>
            <a:chOff x="2520" y="7380"/>
            <a:chExt cx="6214" cy="5220"/>
          </a:xfrm>
        </p:grpSpPr>
        <p:pic>
          <p:nvPicPr>
            <p:cNvPr id="4" name="Picture 4" descr="شعار مركز البترو"/>
            <p:cNvPicPr>
              <a:picLocks noChangeAspect="1" noChangeArrowheads="1"/>
            </p:cNvPicPr>
            <p:nvPr/>
          </p:nvPicPr>
          <p:blipFill>
            <a:blip r:embed="rId2" cstate="print"/>
            <a:srcRect/>
            <a:stretch>
              <a:fillRect/>
            </a:stretch>
          </p:blipFill>
          <p:spPr bwMode="auto">
            <a:xfrm>
              <a:off x="2520" y="7380"/>
              <a:ext cx="6214" cy="52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5"/>
            <p:cNvSpPr>
              <a:spLocks noChangeArrowheads="1"/>
            </p:cNvSpPr>
            <p:nvPr/>
          </p:nvSpPr>
          <p:spPr bwMode="auto">
            <a:xfrm>
              <a:off x="2520" y="11520"/>
              <a:ext cx="3960" cy="1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Tree>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457200" y="1935480"/>
            <a:ext cx="82296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buNone/>
            </a:pPr>
            <a:r>
              <a:rPr lang="ar-IQ"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ahoma" pitchFamily="34" charset="0"/>
              </a:rPr>
              <a:t>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ahoma" pitchFamily="34" charset="0"/>
              </a:rPr>
              <a:t>1. Portable </a:t>
            </a:r>
            <a:r>
              <a:rPr lang="en-US"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ahoma" pitchFamily="34" charset="0"/>
              </a:rPr>
              <a:t>Potantionstat</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ahoma" pitchFamily="34" charset="0"/>
              </a:rPr>
              <a:t>-</a:t>
            </a:r>
            <a:r>
              <a:rPr lang="en-US"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ahoma" pitchFamily="34" charset="0"/>
              </a:rPr>
              <a:t>Galvanostst</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ahoma" pitchFamily="34" charset="0"/>
              </a:rPr>
              <a:t> </a:t>
            </a:r>
          </a:p>
        </p:txBody>
      </p:sp>
      <p:pic>
        <p:nvPicPr>
          <p:cNvPr id="5" name="صورة 8" descr="G:\اجهزة\101MSDCF\DSC00773.JPG"/>
          <p:cNvPicPr/>
          <p:nvPr/>
        </p:nvPicPr>
        <p:blipFill>
          <a:blip r:embed="rId2" cstate="print"/>
          <a:srcRect/>
          <a:stretch>
            <a:fillRect/>
          </a:stretch>
        </p:blipFill>
        <p:spPr bwMode="auto">
          <a:xfrm>
            <a:off x="838200" y="3000372"/>
            <a:ext cx="2376478" cy="353572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TextBox 5"/>
          <p:cNvSpPr txBox="1"/>
          <p:nvPr/>
        </p:nvSpPr>
        <p:spPr>
          <a:xfrm>
            <a:off x="3714744" y="2928934"/>
            <a:ext cx="5000628" cy="3108543"/>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IQ" sz="2800" b="1" spc="50" dirty="0" smtClean="0">
                <a:ln w="11430"/>
                <a:effectLst>
                  <a:outerShdw blurRad="76200" dist="50800" dir="5400000" algn="tl" rotWithShape="0">
                    <a:srgbClr val="000000">
                      <a:alpha val="65000"/>
                    </a:srgbClr>
                  </a:outerShdw>
                </a:effectLst>
              </a:rPr>
              <a:t>هذا الجهاز من النوع المحمول حيث نستطيع من خلاله </a:t>
            </a:r>
          </a:p>
          <a:p>
            <a:pPr algn="l"/>
            <a:endParaRPr lang="ar-IQ" sz="2800" b="1" spc="50" dirty="0" smtClean="0">
              <a:ln w="11430"/>
              <a:effectLst>
                <a:outerShdw blurRad="76200" dist="50800" dir="5400000" algn="tl" rotWithShape="0">
                  <a:srgbClr val="000000">
                    <a:alpha val="65000"/>
                  </a:srgbClr>
                </a:outerShdw>
              </a:effectLst>
            </a:endParaRPr>
          </a:p>
          <a:p>
            <a:pPr algn="l"/>
            <a:r>
              <a:rPr lang="en-US" sz="2800" b="1" spc="50" dirty="0" smtClean="0">
                <a:ln w="11430"/>
                <a:effectLst>
                  <a:outerShdw blurRad="76200" dist="50800" dir="5400000" algn="tl" rotWithShape="0">
                    <a:srgbClr val="000000">
                      <a:alpha val="65000"/>
                    </a:srgbClr>
                  </a:outerShdw>
                </a:effectLst>
              </a:rPr>
              <a:t>- Corrosion Rate</a:t>
            </a:r>
            <a:endParaRPr lang="ar-IQ" sz="2800" b="1" spc="50" dirty="0" smtClean="0">
              <a:ln w="11430"/>
              <a:effectLst>
                <a:outerShdw blurRad="76200" dist="50800" dir="5400000" algn="tl" rotWithShape="0">
                  <a:srgbClr val="000000">
                    <a:alpha val="65000"/>
                  </a:srgbClr>
                </a:outerShdw>
              </a:effectLst>
            </a:endParaRPr>
          </a:p>
          <a:p>
            <a:pPr algn="l"/>
            <a:r>
              <a:rPr lang="en-US" sz="2800" b="1" spc="50" dirty="0" smtClean="0">
                <a:ln w="11430"/>
                <a:effectLst>
                  <a:outerShdw blurRad="76200" dist="50800" dir="5400000" algn="tl" rotWithShape="0">
                    <a:srgbClr val="000000">
                      <a:alpha val="65000"/>
                    </a:srgbClr>
                  </a:outerShdw>
                </a:effectLst>
              </a:rPr>
              <a:t>- </a:t>
            </a:r>
            <a:r>
              <a:rPr lang="en-US" sz="2800" b="1" spc="50" dirty="0" err="1" smtClean="0">
                <a:ln w="11430"/>
                <a:effectLst>
                  <a:outerShdw blurRad="76200" dist="50800" dir="5400000" algn="tl" rotWithShape="0">
                    <a:srgbClr val="000000">
                      <a:alpha val="65000"/>
                    </a:srgbClr>
                  </a:outerShdw>
                </a:effectLst>
              </a:rPr>
              <a:t>Potentio</a:t>
            </a:r>
            <a:r>
              <a:rPr lang="en-US" sz="2800" b="1" spc="50" dirty="0" smtClean="0">
                <a:ln w="11430"/>
                <a:effectLst>
                  <a:outerShdw blurRad="76200" dist="50800" dir="5400000" algn="tl" rotWithShape="0">
                    <a:srgbClr val="000000">
                      <a:alpha val="65000"/>
                    </a:srgbClr>
                  </a:outerShdw>
                </a:effectLst>
              </a:rPr>
              <a:t>- dynamic sweep.</a:t>
            </a:r>
          </a:p>
          <a:p>
            <a:pPr algn="l"/>
            <a:r>
              <a:rPr lang="en-US" sz="2800" b="1" spc="50" dirty="0" smtClean="0">
                <a:ln w="11430"/>
                <a:effectLst>
                  <a:outerShdw blurRad="76200" dist="50800" dir="5400000" algn="tl" rotWithShape="0">
                    <a:srgbClr val="000000">
                      <a:alpha val="65000"/>
                    </a:srgbClr>
                  </a:outerShdw>
                </a:effectLst>
              </a:rPr>
              <a:t>- Other Functions </a:t>
            </a:r>
            <a:endParaRPr lang="ar-IQ" sz="2800" b="1" spc="50" dirty="0" smtClean="0">
              <a:ln w="11430"/>
              <a:effectLst>
                <a:outerShdw blurRad="76200" dist="50800" dir="5400000" algn="tl" rotWithShape="0">
                  <a:srgbClr val="000000">
                    <a:alpha val="65000"/>
                  </a:srgbClr>
                </a:outerShdw>
              </a:effectLst>
            </a:endParaRPr>
          </a:p>
          <a:p>
            <a:endParaRPr lang="ar-IQ" sz="2800" b="1" spc="50" dirty="0">
              <a:ln w="11430"/>
              <a:effectLst>
                <a:outerShdw blurRad="76200" dist="50800" dir="5400000" algn="tl" rotWithShape="0">
                  <a:srgbClr val="000000">
                    <a:alpha val="65000"/>
                  </a:srgbClr>
                </a:outerShdw>
              </a:effectLst>
            </a:endParaRPr>
          </a:p>
        </p:txBody>
      </p:sp>
    </p:spTree>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67524"/>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rtl="0"/>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potentiostat</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Galvanostat</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connected with RCE</a:t>
            </a:r>
            <a:endParaRPr lang="ar-IQ"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5357818" y="2500306"/>
            <a:ext cx="3571900" cy="382429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FontTx/>
              <a:buChar char="-"/>
            </a:pPr>
            <a:r>
              <a:rPr lang="ar-IQ" b="1" spc="50" dirty="0" smtClean="0">
                <a:ln w="11430"/>
                <a:effectLst>
                  <a:outerShdw blurRad="76200" dist="50800" dir="5400000" algn="tl" rotWithShape="0">
                    <a:srgbClr val="000000">
                      <a:alpha val="65000"/>
                    </a:srgbClr>
                  </a:outerShdw>
                </a:effectLst>
              </a:rPr>
              <a:t>اجراء الدراسات والبحوث لقياس معدلات التاكل بالظروف التشغيلية (درجة حرارة , سرعة دوران, ضغط ) مشابهة للظروف الانتاجية الواقعية</a:t>
            </a:r>
          </a:p>
          <a:p>
            <a:pPr>
              <a:buFontTx/>
              <a:buChar char="-"/>
            </a:pPr>
            <a:r>
              <a:rPr lang="ar-IQ" b="1" spc="50" dirty="0" smtClean="0">
                <a:ln w="11430"/>
                <a:effectLst>
                  <a:outerShdw blurRad="76200" dist="50800" dir="5400000" algn="tl" rotWithShape="0">
                    <a:srgbClr val="000000">
                      <a:alpha val="65000"/>
                    </a:srgbClr>
                  </a:outerShdw>
                </a:effectLst>
              </a:rPr>
              <a:t>حيث يعتبر هذا النظام هو </a:t>
            </a:r>
          </a:p>
          <a:p>
            <a:pPr>
              <a:buNone/>
            </a:pPr>
            <a:r>
              <a:rPr lang="en-US" b="1" spc="50" dirty="0" smtClean="0">
                <a:ln w="11430"/>
                <a:effectLst>
                  <a:outerShdw blurRad="76200" dist="50800" dir="5400000" algn="tl" rotWithShape="0">
                    <a:srgbClr val="000000">
                      <a:alpha val="65000"/>
                    </a:srgbClr>
                  </a:outerShdw>
                </a:effectLst>
              </a:rPr>
              <a:t>Dynamic system</a:t>
            </a:r>
            <a:endParaRPr lang="ar-IQ" b="1" spc="50" dirty="0">
              <a:ln w="11430"/>
              <a:effectLst>
                <a:outerShdw blurRad="76200" dist="50800" dir="5400000" algn="tl" rotWithShape="0">
                  <a:srgbClr val="000000">
                    <a:alpha val="65000"/>
                  </a:srgbClr>
                </a:outerShdw>
              </a:effectLst>
            </a:endParaRPr>
          </a:p>
        </p:txBody>
      </p:sp>
      <p:pic>
        <p:nvPicPr>
          <p:cNvPr id="1026" name="Picture 2" descr="C:\Users\ghost\Desktop\presntation\photo petrochem\DSC01101.JPG"/>
          <p:cNvPicPr>
            <a:picLocks noChangeAspect="1" noChangeArrowheads="1"/>
          </p:cNvPicPr>
          <p:nvPr/>
        </p:nvPicPr>
        <p:blipFill>
          <a:blip r:embed="rId2" cstate="print"/>
          <a:srcRect/>
          <a:stretch>
            <a:fillRect/>
          </a:stretch>
        </p:blipFill>
        <p:spPr bwMode="auto">
          <a:xfrm>
            <a:off x="357158" y="2000240"/>
            <a:ext cx="4871854" cy="4286280"/>
          </a:xfrm>
          <a:prstGeom prst="rect">
            <a:avLst/>
          </a:prstGeom>
          <a:noFill/>
        </p:spPr>
      </p:pic>
    </p:spTree>
  </p:cSld>
  <p:clrMapOvr>
    <a:masterClrMapping/>
  </p:clrMapOvr>
  <p:transition spd="med">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3786182" y="1214422"/>
            <a:ext cx="4800600" cy="762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rtl="0"/>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Tahoma" pitchFamily="34" charset="0"/>
              </a:rPr>
              <a:t>3. Conductivity /TDS Meter</a:t>
            </a:r>
          </a:p>
        </p:txBody>
      </p:sp>
      <p:pic>
        <p:nvPicPr>
          <p:cNvPr id="6" name="صورة 14" descr="G:\اجهزة\101MSDCF\DSC00774.JPG"/>
          <p:cNvPicPr/>
          <p:nvPr/>
        </p:nvPicPr>
        <p:blipFill>
          <a:blip r:embed="rId2" cstate="print"/>
          <a:srcRect/>
          <a:stretch>
            <a:fillRect/>
          </a:stretch>
        </p:blipFill>
        <p:spPr bwMode="auto">
          <a:xfrm>
            <a:off x="1071538" y="785794"/>
            <a:ext cx="1914136" cy="235745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TextBox 6"/>
          <p:cNvSpPr txBox="1"/>
          <p:nvPr/>
        </p:nvSpPr>
        <p:spPr>
          <a:xfrm>
            <a:off x="4143404" y="5143512"/>
            <a:ext cx="4071934"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ahoma" pitchFamily="34" charset="0"/>
              </a:rPr>
              <a:t>4. Soil moisture meter</a:t>
            </a:r>
          </a:p>
        </p:txBody>
      </p:sp>
      <p:pic>
        <p:nvPicPr>
          <p:cNvPr id="9" name="صورة 15" descr="G:\اجهزة\101MSDCF\DSC00784.JPG"/>
          <p:cNvPicPr/>
          <p:nvPr/>
        </p:nvPicPr>
        <p:blipFill>
          <a:blip r:embed="rId3" cstate="print"/>
          <a:srcRect/>
          <a:stretch>
            <a:fillRect/>
          </a:stretch>
        </p:blipFill>
        <p:spPr bwMode="auto">
          <a:xfrm rot="5400000">
            <a:off x="714348" y="4143380"/>
            <a:ext cx="2786082" cy="16430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med">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3306" y="2928934"/>
            <a:ext cx="4500595"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rtl="0"/>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ahoma" pitchFamily="34" charset="0"/>
              </a:rPr>
              <a:t>5. Soil PH meter </a:t>
            </a:r>
          </a:p>
        </p:txBody>
      </p:sp>
      <p:pic>
        <p:nvPicPr>
          <p:cNvPr id="5" name="صورة 16" descr="G:\اجهزة\101MSDCF\DSC00781.JPG"/>
          <p:cNvPicPr/>
          <p:nvPr/>
        </p:nvPicPr>
        <p:blipFill>
          <a:blip r:embed="rId2" cstate="print"/>
          <a:srcRect/>
          <a:stretch>
            <a:fillRect/>
          </a:stretch>
        </p:blipFill>
        <p:spPr bwMode="auto">
          <a:xfrm rot="5400000">
            <a:off x="109486" y="2390788"/>
            <a:ext cx="3714777" cy="20764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med">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host\Desktop\presntation\photo petrochem\DSC01102.JPG"/>
          <p:cNvPicPr>
            <a:picLocks noGrp="1" noChangeAspect="1" noChangeArrowheads="1"/>
          </p:cNvPicPr>
          <p:nvPr>
            <p:ph idx="1"/>
          </p:nvPr>
        </p:nvPicPr>
        <p:blipFill>
          <a:blip r:embed="rId2" cstate="print"/>
          <a:srcRect/>
          <a:stretch>
            <a:fillRect/>
          </a:stretch>
        </p:blipFill>
        <p:spPr bwMode="auto">
          <a:xfrm>
            <a:off x="428596" y="1714488"/>
            <a:ext cx="5238786" cy="3929090"/>
          </a:xfrm>
          <a:prstGeom prst="rect">
            <a:avLst/>
          </a:prstGeom>
          <a:noFill/>
        </p:spPr>
      </p:pic>
      <p:sp>
        <p:nvSpPr>
          <p:cNvPr id="5" name="TextBox 4"/>
          <p:cNvSpPr txBox="1"/>
          <p:nvPr/>
        </p:nvSpPr>
        <p:spPr>
          <a:xfrm>
            <a:off x="5857884" y="2571744"/>
            <a:ext cx="3071802" cy="156966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0"/>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 Polishing Grinding   Machine</a:t>
            </a:r>
            <a:endParaRPr lang="ar-IQ"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56" y="1000108"/>
            <a:ext cx="6829444" cy="928694"/>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chemeClr val="tx1"/>
                </a:solidFill>
                <a:effectLst>
                  <a:outerShdw blurRad="50800" dist="39000" dir="5460000" algn="tl">
                    <a:srgbClr val="000000">
                      <a:alpha val="38000"/>
                    </a:srgbClr>
                  </a:outerShdw>
                </a:effectLst>
              </a:rPr>
              <a:t>7. </a:t>
            </a:r>
            <a:r>
              <a:rPr lang="en-US" sz="4000" b="1" dirty="0" err="1" smtClean="0">
                <a:ln w="11430"/>
                <a:solidFill>
                  <a:schemeClr val="tx1"/>
                </a:solidFill>
                <a:effectLst>
                  <a:outerShdw blurRad="50800" dist="39000" dir="5460000" algn="tl">
                    <a:srgbClr val="000000">
                      <a:alpha val="38000"/>
                    </a:srgbClr>
                  </a:outerShdw>
                </a:effectLst>
              </a:rPr>
              <a:t>Electrodeposition</a:t>
            </a:r>
            <a:r>
              <a:rPr lang="en-US" sz="4000" b="1" dirty="0" smtClean="0">
                <a:ln w="11430"/>
                <a:solidFill>
                  <a:schemeClr val="tx1"/>
                </a:solidFill>
                <a:effectLst>
                  <a:outerShdw blurRad="50800" dist="39000" dir="5460000" algn="tl">
                    <a:srgbClr val="000000">
                      <a:alpha val="38000"/>
                    </a:srgbClr>
                  </a:outerShdw>
                </a:effectLst>
              </a:rPr>
              <a:t> Cell</a:t>
            </a:r>
            <a:endParaRPr lang="ar-IQ" sz="4000" b="1" dirty="0">
              <a:ln w="11430"/>
              <a:solidFill>
                <a:schemeClr val="tx1"/>
              </a:solidFill>
              <a:effectLst>
                <a:outerShdw blurRad="50800" dist="39000" dir="5460000" algn="tl">
                  <a:srgbClr val="000000">
                    <a:alpha val="38000"/>
                  </a:srgbClr>
                </a:outerShdw>
              </a:effectLst>
            </a:endParaRPr>
          </a:p>
        </p:txBody>
      </p:sp>
      <p:pic>
        <p:nvPicPr>
          <p:cNvPr id="3074" name="Picture 2" descr="C:\Users\ghost\Desktop\presntation\photo petrochem\DSC01118.JPG"/>
          <p:cNvPicPr>
            <a:picLocks noGrp="1" noChangeAspect="1" noChangeArrowheads="1"/>
          </p:cNvPicPr>
          <p:nvPr>
            <p:ph idx="1"/>
          </p:nvPr>
        </p:nvPicPr>
        <p:blipFill>
          <a:blip r:embed="rId2" cstate="print"/>
          <a:srcRect/>
          <a:stretch>
            <a:fillRect/>
          </a:stretch>
        </p:blipFill>
        <p:spPr bwMode="auto">
          <a:xfrm>
            <a:off x="285720" y="2285992"/>
            <a:ext cx="5325557" cy="3994167"/>
          </a:xfrm>
          <a:prstGeom prst="rect">
            <a:avLst/>
          </a:prstGeom>
          <a:noFill/>
        </p:spPr>
      </p:pic>
    </p:spTree>
  </p:cSld>
  <p:clrMapOvr>
    <a:masterClrMapping/>
  </p:clrMapOvr>
  <p:transition spd="slow">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500042"/>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10 . Soil Resistivity</a:t>
            </a:r>
            <a:endParaRPr lang="ar-IQ"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146" name="Picture 2" descr="C:\Users\ghost\Desktop\presntation\photo petrochem\DSC01113.JPG"/>
          <p:cNvPicPr>
            <a:picLocks noGrp="1" noChangeAspect="1" noChangeArrowheads="1"/>
          </p:cNvPicPr>
          <p:nvPr>
            <p:ph idx="1"/>
          </p:nvPr>
        </p:nvPicPr>
        <p:blipFill>
          <a:blip r:embed="rId2" cstate="print"/>
          <a:srcRect/>
          <a:stretch>
            <a:fillRect/>
          </a:stretch>
        </p:blipFill>
        <p:spPr bwMode="auto">
          <a:xfrm>
            <a:off x="2925961" y="2214554"/>
            <a:ext cx="3292078" cy="4389437"/>
          </a:xfrm>
          <a:prstGeom prst="rect">
            <a:avLst/>
          </a:prstGeom>
          <a:noFill/>
        </p:spPr>
      </p:pic>
    </p:spTree>
  </p:cSld>
  <p:clrMapOvr>
    <a:masterClrMapping/>
  </p:clrMapOvr>
  <p:transition spd="med">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28604"/>
            <a:ext cx="840108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 Close Interval Potential Survey (CIPS) </a:t>
            </a:r>
            <a:endParaRPr lang="ar-IQ"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2" name="Picture 2" descr="C:\Users\ghost\Desktop\presntation\photo petrochem\DSC01104.JPG"/>
          <p:cNvPicPr>
            <a:picLocks noGrp="1" noChangeAspect="1" noChangeArrowheads="1"/>
          </p:cNvPicPr>
          <p:nvPr>
            <p:ph idx="1"/>
          </p:nvPr>
        </p:nvPicPr>
        <p:blipFill>
          <a:blip r:embed="rId2" cstate="print"/>
          <a:srcRect/>
          <a:stretch>
            <a:fillRect/>
          </a:stretch>
        </p:blipFill>
        <p:spPr bwMode="auto">
          <a:xfrm>
            <a:off x="642910" y="1928802"/>
            <a:ext cx="5852583" cy="4389437"/>
          </a:xfrm>
          <a:prstGeom prst="rect">
            <a:avLst/>
          </a:prstGeom>
          <a:noFill/>
        </p:spPr>
      </p:pic>
    </p:spTree>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428604"/>
            <a:ext cx="8901146"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 Direct Current Voltage Gradient (DCVG)</a:t>
            </a:r>
            <a:endParaRPr lang="ar-IQ"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98" name="Picture 2" descr="C:\Users\ghost\Desktop\presntation\photo petrochem\DSC01103.JPG"/>
          <p:cNvPicPr>
            <a:picLocks noGrp="1" noChangeAspect="1" noChangeArrowheads="1"/>
          </p:cNvPicPr>
          <p:nvPr>
            <p:ph idx="1"/>
          </p:nvPr>
        </p:nvPicPr>
        <p:blipFill>
          <a:blip r:embed="rId2" cstate="print"/>
          <a:srcRect/>
          <a:stretch>
            <a:fillRect/>
          </a:stretch>
        </p:blipFill>
        <p:spPr bwMode="auto">
          <a:xfrm>
            <a:off x="714349" y="2500307"/>
            <a:ext cx="4286280" cy="3214710"/>
          </a:xfrm>
          <a:prstGeom prst="rect">
            <a:avLst/>
          </a:prstGeom>
          <a:noFill/>
        </p:spPr>
      </p:pic>
    </p:spTree>
  </p:cSld>
  <p:clrMapOvr>
    <a:masterClrMapping/>
  </p:clrMapOvr>
  <p:transition spd="med">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host\Desktop\presntation\photo petrochem\DSC01106.JPG"/>
          <p:cNvPicPr>
            <a:picLocks noChangeAspect="1" noChangeArrowheads="1"/>
          </p:cNvPicPr>
          <p:nvPr/>
        </p:nvPicPr>
        <p:blipFill>
          <a:blip r:embed="rId2" cstate="print"/>
          <a:srcRect/>
          <a:stretch>
            <a:fillRect/>
          </a:stretch>
        </p:blipFill>
        <p:spPr bwMode="auto">
          <a:xfrm>
            <a:off x="285720" y="1571612"/>
            <a:ext cx="4114720" cy="4000528"/>
          </a:xfrm>
          <a:prstGeom prst="rect">
            <a:avLst/>
          </a:prstGeom>
          <a:noFill/>
        </p:spPr>
      </p:pic>
      <p:pic>
        <p:nvPicPr>
          <p:cNvPr id="5" name="Picture 4" descr="C:\Users\ghost\Desktop\presntation\photo petrochem\DSC01105.JPG"/>
          <p:cNvPicPr>
            <a:picLocks noChangeAspect="1" noChangeArrowheads="1"/>
          </p:cNvPicPr>
          <p:nvPr/>
        </p:nvPicPr>
        <p:blipFill>
          <a:blip r:embed="rId3" cstate="print"/>
          <a:srcRect/>
          <a:stretch>
            <a:fillRect/>
          </a:stretch>
        </p:blipFill>
        <p:spPr bwMode="auto">
          <a:xfrm>
            <a:off x="4786314" y="1500174"/>
            <a:ext cx="4000528" cy="4071966"/>
          </a:xfrm>
          <a:prstGeom prst="rect">
            <a:avLst/>
          </a:prstGeom>
          <a:noFill/>
        </p:spPr>
      </p:pic>
    </p:spTree>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90872" y="1916832"/>
            <a:ext cx="8229600" cy="1872208"/>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IQ"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تشخيص ومعالجة مشاكل التآكل في المنشأت النفطية</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2520561484"/>
      </p:ext>
    </p:extLst>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ar-IQ"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اهم البحوث المنجزة في مجال التاكل</a:t>
            </a:r>
            <a:endParaRPr lang="ar-IQ"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571472" y="2143116"/>
            <a:ext cx="8229600" cy="3636660"/>
          </a:xfrm>
        </p:spPr>
        <p:txBody>
          <a:bodyPr/>
          <a:lstStyle/>
          <a:p>
            <a:pPr>
              <a:buNone/>
            </a:pPr>
            <a:r>
              <a:rPr lang="ar-IQ" sz="2400" dirty="0" smtClean="0">
                <a:latin typeface="Arial Unicode MS" pitchFamily="34" charset="-128"/>
                <a:ea typeface="Arial Unicode MS" pitchFamily="34" charset="-128"/>
                <a:cs typeface="Arial Unicode MS" pitchFamily="34" charset="-128"/>
              </a:rPr>
              <a:t>1- تقييم اداء منظومة الحماية الكاثوديه بأستخدام ترب ملحية مختلفة</a:t>
            </a:r>
          </a:p>
          <a:p>
            <a:pPr>
              <a:buNone/>
            </a:pPr>
            <a:r>
              <a:rPr lang="ar-IQ" sz="2400" dirty="0" smtClean="0">
                <a:latin typeface="Arial Unicode MS" pitchFamily="34" charset="-128"/>
                <a:ea typeface="Arial Unicode MS" pitchFamily="34" charset="-128"/>
                <a:cs typeface="Arial Unicode MS" pitchFamily="34" charset="-128"/>
              </a:rPr>
              <a:t>2- </a:t>
            </a:r>
            <a:r>
              <a:rPr lang="ar-SA" sz="2400" dirty="0" smtClean="0">
                <a:latin typeface="Arial Unicode MS" pitchFamily="34" charset="-128"/>
                <a:ea typeface="Arial Unicode MS" pitchFamily="34" charset="-128"/>
                <a:cs typeface="Arial Unicode MS" pitchFamily="34" charset="-128"/>
              </a:rPr>
              <a:t>دراسة تلف انابيب الحديد الناقله للماء الخام مع الزمن في محاليل وترب ملحيه مختلفه</a:t>
            </a:r>
            <a:r>
              <a:rPr lang="ar-IQ" sz="2400" dirty="0" smtClean="0">
                <a:latin typeface="Arial Unicode MS" pitchFamily="34" charset="-128"/>
                <a:ea typeface="Arial Unicode MS" pitchFamily="34" charset="-128"/>
                <a:cs typeface="Arial Unicode MS" pitchFamily="34" charset="-128"/>
              </a:rPr>
              <a:t>.</a:t>
            </a:r>
            <a:r>
              <a:rPr lang="ar-SA" sz="2400" dirty="0" smtClean="0">
                <a:latin typeface="Arial Unicode MS" pitchFamily="34" charset="-128"/>
                <a:ea typeface="Arial Unicode MS" pitchFamily="34" charset="-128"/>
                <a:cs typeface="Arial Unicode MS" pitchFamily="34" charset="-128"/>
              </a:rPr>
              <a:t>  </a:t>
            </a:r>
            <a:endParaRPr lang="en-US" sz="2400" dirty="0" smtClean="0">
              <a:latin typeface="Arial Unicode MS" pitchFamily="34" charset="-128"/>
              <a:ea typeface="Arial Unicode MS" pitchFamily="34" charset="-128"/>
              <a:cs typeface="Arial Unicode MS" pitchFamily="34" charset="-128"/>
            </a:endParaRPr>
          </a:p>
          <a:p>
            <a:pPr>
              <a:buNone/>
            </a:pPr>
            <a:r>
              <a:rPr lang="ar-IQ" sz="2400" dirty="0" smtClean="0">
                <a:latin typeface="Arial Unicode MS" pitchFamily="34" charset="-128"/>
                <a:ea typeface="Arial Unicode MS" pitchFamily="34" charset="-128"/>
                <a:cs typeface="Arial Unicode MS" pitchFamily="34" charset="-128"/>
              </a:rPr>
              <a:t>3- </a:t>
            </a:r>
            <a:r>
              <a:rPr lang="ar-SA" sz="2400" dirty="0" smtClean="0">
                <a:latin typeface="Arial Unicode MS" pitchFamily="34" charset="-128"/>
                <a:ea typeface="Arial Unicode MS" pitchFamily="34" charset="-128"/>
                <a:cs typeface="Arial Unicode MS" pitchFamily="34" charset="-128"/>
              </a:rPr>
              <a:t>السيطره على التآكل اثناء عملية الغسل الكيمياوي للمراجل في الشركه العامه للصناعات الجلديه </a:t>
            </a:r>
            <a:r>
              <a:rPr lang="ar-IQ" sz="2400" dirty="0" smtClean="0">
                <a:latin typeface="Arial Unicode MS" pitchFamily="34" charset="-128"/>
                <a:ea typeface="Arial Unicode MS" pitchFamily="34" charset="-128"/>
                <a:cs typeface="Arial Unicode MS" pitchFamily="34" charset="-128"/>
              </a:rPr>
              <a:t>.</a:t>
            </a:r>
            <a:endParaRPr lang="en-US" sz="2400" dirty="0" smtClean="0">
              <a:latin typeface="Arial Unicode MS" pitchFamily="34" charset="-128"/>
              <a:ea typeface="Arial Unicode MS" pitchFamily="34" charset="-128"/>
              <a:cs typeface="Arial Unicode MS" pitchFamily="34" charset="-128"/>
            </a:endParaRPr>
          </a:p>
          <a:p>
            <a:pPr>
              <a:buNone/>
            </a:pPr>
            <a:r>
              <a:rPr lang="ar-IQ" sz="2400" dirty="0" smtClean="0">
                <a:latin typeface="Arial Unicode MS" pitchFamily="34" charset="-128"/>
                <a:ea typeface="Arial Unicode MS" pitchFamily="34" charset="-128"/>
                <a:cs typeface="Arial Unicode MS" pitchFamily="34" charset="-128"/>
              </a:rPr>
              <a:t>4-</a:t>
            </a:r>
            <a:r>
              <a:rPr lang="ar-SA" sz="2400" dirty="0" smtClean="0">
                <a:latin typeface="Arial Unicode MS" pitchFamily="34" charset="-128"/>
                <a:ea typeface="Arial Unicode MS" pitchFamily="34" charset="-128"/>
                <a:cs typeface="Arial Unicode MS" pitchFamily="34" charset="-128"/>
              </a:rPr>
              <a:t>تجربة خلائط جديده لمانعات التآكل ومشتت التكلسات لابراج التبريد المفتوحه للشركه العامه للصناعات الكهربائيه </a:t>
            </a:r>
            <a:r>
              <a:rPr lang="ar-IQ" sz="2400" dirty="0" smtClean="0">
                <a:latin typeface="Arial Unicode MS" pitchFamily="34" charset="-128"/>
                <a:ea typeface="Arial Unicode MS" pitchFamily="34" charset="-128"/>
                <a:cs typeface="Arial Unicode MS" pitchFamily="34" charset="-128"/>
              </a:rPr>
              <a:t>.</a:t>
            </a:r>
            <a:endParaRPr lang="en-US" sz="2400" dirty="0" smtClean="0">
              <a:latin typeface="Arial Unicode MS" pitchFamily="34" charset="-128"/>
              <a:ea typeface="Arial Unicode MS" pitchFamily="34" charset="-128"/>
              <a:cs typeface="Arial Unicode MS" pitchFamily="34" charset="-128"/>
            </a:endParaRPr>
          </a:p>
          <a:p>
            <a:pPr>
              <a:buNone/>
            </a:pPr>
            <a:endParaRPr lang="ar-IQ" dirty="0"/>
          </a:p>
        </p:txBody>
      </p:sp>
    </p:spTree>
  </p:cSld>
  <p:clrMapOvr>
    <a:masterClrMapping/>
  </p:clrMapOvr>
  <p:transition spd="med">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428604"/>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r" rtl="0"/>
            <a:r>
              <a:rPr lang="ar-IQ"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الحماية الكاثودية</a:t>
            </a:r>
            <a:endParaRPr lang="ar-IQ"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571472" y="2000240"/>
            <a:ext cx="8229600" cy="5072098"/>
          </a:xfrm>
        </p:spPr>
        <p:txBody>
          <a:bodyPr>
            <a:normAutofit/>
          </a:bodyPr>
          <a:lstStyle/>
          <a:p>
            <a:pPr algn="just">
              <a:buNone/>
            </a:pPr>
            <a:r>
              <a:rPr lang="ar-IQ" dirty="0" smtClean="0"/>
              <a:t>اهتم المركز بموضوع الحماية الكاثودية للاسباب التالية:</a:t>
            </a:r>
          </a:p>
          <a:p>
            <a:pPr marL="514350" indent="-514350" algn="just">
              <a:buFont typeface="+mj-lt"/>
              <a:buAutoNum type="arabicPeriod"/>
            </a:pPr>
            <a:r>
              <a:rPr lang="ar-IQ" dirty="0" smtClean="0"/>
              <a:t>العراق بلد نفطي ويحتوي على مجموعة كبيرة من شبكات الانابيب الناقلة للنفط ومشتقاته مع منصات تحميل وتصدير محمية كاثوديا.</a:t>
            </a:r>
          </a:p>
          <a:p>
            <a:pPr marL="514350" indent="-514350" algn="just">
              <a:buFont typeface="+mj-lt"/>
              <a:buAutoNum type="arabicPeriod"/>
            </a:pPr>
            <a:r>
              <a:rPr lang="ar-IQ" dirty="0" smtClean="0"/>
              <a:t>هذه المنظومات تفتقر الى الفحوصات والصيانة الدورية , تعرضها للنهب والسرقة, انقطاعات طويلة للتيار الكهربائي والتي تساهم في تسريع تلف هذه الانابيب.</a:t>
            </a:r>
          </a:p>
          <a:p>
            <a:pPr marL="514350" indent="-514350" algn="just">
              <a:buFont typeface="+mj-lt"/>
              <a:buAutoNum type="arabicPeriod"/>
            </a:pPr>
            <a:r>
              <a:rPr lang="ar-IQ" dirty="0" smtClean="0"/>
              <a:t>عدم وجود جهة مختصة محلية لتقييم واقع حال هذه المنظومات والانابيب لوضع خطة ستراتيجية لاعادة تأهيل هذه المنظومات.</a:t>
            </a:r>
          </a:p>
        </p:txBody>
      </p:sp>
    </p:spTree>
  </p:cSld>
  <p:clrMapOvr>
    <a:masterClrMapping/>
  </p:clrMapOvr>
  <p:transition spd="med">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1714488"/>
            <a:ext cx="8229600" cy="4389120"/>
          </a:xfrm>
        </p:spPr>
        <p:txBody>
          <a:bodyPr>
            <a:normAutofit/>
          </a:bodyPr>
          <a:lstStyle/>
          <a:p>
            <a:pPr algn="just">
              <a:buNone/>
            </a:pPr>
            <a:r>
              <a:rPr lang="ar-IQ" sz="2800" dirty="0" smtClean="0"/>
              <a:t>قام المركز بالتنسيق مع الجهات ذات العلاقة بالموضوع (النفط , البلديات , الجامعات , مراكز البحوث والدراسات) للاستفادة من المعلومات والكوادر والاجهزة التي تساهم بأنجاز الهدف المخطط له. تم تنظيم عدد من الورش والمؤتمرات العلمية بهذا المجال لتبادل المعلومات والاستفادة من الخبرات المحلية اضافة الى شراء وتوفير اجهزة الفحص والقياس والصيانة لهذه المنظومات مع تدريب كوادر المركز لتطوير مستواهم النظري والعملي. </a:t>
            </a:r>
          </a:p>
          <a:p>
            <a:pPr algn="just">
              <a:buNone/>
            </a:pPr>
            <a:endParaRPr lang="ar-IQ" sz="2800" dirty="0"/>
          </a:p>
        </p:txBody>
      </p:sp>
      <p:sp>
        <p:nvSpPr>
          <p:cNvPr id="4" name="TextBox 3"/>
          <p:cNvSpPr txBox="1"/>
          <p:nvPr/>
        </p:nvSpPr>
        <p:spPr>
          <a:xfrm>
            <a:off x="6500826" y="714356"/>
            <a:ext cx="214314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IQ"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ar-IQ"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2071678"/>
            <a:ext cx="7498080" cy="285752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CLOSE INTERVAL POTENTIAL SURVEY (CIPS)</a:t>
            </a:r>
            <a:endParaRPr lang="ar-IQ"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med">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2976" y="2071678"/>
            <a:ext cx="7358114" cy="3477875"/>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ar-IQ" sz="4400" b="1" spc="50" dirty="0" smtClean="0">
                <a:ln w="11430"/>
                <a:effectLst>
                  <a:outerShdw blurRad="76200" dist="50800" dir="5400000" algn="tl" rotWithShape="0">
                    <a:srgbClr val="000000">
                      <a:alpha val="65000"/>
                    </a:srgbClr>
                  </a:outerShdw>
                </a:effectLst>
              </a:rPr>
              <a:t>هو نظام فحص يتم من خلاله الحصول على تحليل تفصيلي لحالة الانبوب المدفون والمحمي كاثوديا من خلال قياس فرق جهد التربة والانبوب بواقع قيمه لكل متر او اكثر.</a:t>
            </a:r>
          </a:p>
        </p:txBody>
      </p:sp>
    </p:spTree>
  </p:cSld>
  <p:clrMapOvr>
    <a:masterClrMapping/>
  </p:clrMapOvr>
  <p:transition spd="med">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noChangeArrowheads="1"/>
          </p:cNvPicPr>
          <p:nvPr>
            <p:ph idx="1"/>
          </p:nvPr>
        </p:nvPicPr>
        <p:blipFill>
          <a:blip r:embed="rId2"/>
          <a:srcRect/>
          <a:stretch>
            <a:fillRect/>
          </a:stretch>
        </p:blipFill>
        <p:spPr bwMode="auto">
          <a:xfrm>
            <a:off x="785786" y="1000108"/>
            <a:ext cx="7500990" cy="4879954"/>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13" descr="G:\اجهزة\101MSDCF\DSC00772.JPG"/>
          <p:cNvPicPr/>
          <p:nvPr/>
        </p:nvPicPr>
        <p:blipFill>
          <a:blip r:embed="rId2" cstate="print"/>
          <a:srcRect/>
          <a:stretch>
            <a:fillRect/>
          </a:stretch>
        </p:blipFill>
        <p:spPr bwMode="auto">
          <a:xfrm>
            <a:off x="785786" y="1000108"/>
            <a:ext cx="7072362" cy="52149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med">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14348" y="1142984"/>
            <a:ext cx="7963326" cy="5214974"/>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042" y="1428736"/>
            <a:ext cx="7329510" cy="64293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ar-IQ"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من اهم الفوائد العملية لل </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CIPS </a:t>
            </a:r>
            <a:r>
              <a:rPr lang="ar-IQ"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هي:</a:t>
            </a:r>
            <a:endParaRPr lang="ar-IQ"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a:off x="928662" y="3214686"/>
            <a:ext cx="7500990" cy="2862322"/>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buAutoNum type="arabicPeriod"/>
            </a:pPr>
            <a:r>
              <a:rPr lang="ar-IQ" sz="3600" b="1" spc="50" dirty="0" smtClean="0">
                <a:ln w="11430"/>
                <a:effectLst>
                  <a:outerShdw blurRad="76200" dist="50800" dir="5400000" algn="tl" rotWithShape="0">
                    <a:srgbClr val="000000">
                      <a:alpha val="65000"/>
                    </a:srgbClr>
                  </a:outerShdw>
                </a:effectLst>
              </a:rPr>
              <a:t>معرفة مستوى الحماية الكاثودية للانبوب</a:t>
            </a:r>
          </a:p>
          <a:p>
            <a:pPr marL="342900" indent="-342900">
              <a:buAutoNum type="arabicPeriod"/>
            </a:pPr>
            <a:r>
              <a:rPr lang="ar-IQ" sz="3600" b="1" spc="50" dirty="0" smtClean="0">
                <a:ln w="11430"/>
                <a:effectLst>
                  <a:outerShdw blurRad="76200" dist="50800" dir="5400000" algn="tl" rotWithShape="0">
                    <a:srgbClr val="000000">
                      <a:alpha val="65000"/>
                    </a:srgbClr>
                  </a:outerShdw>
                </a:effectLst>
              </a:rPr>
              <a:t>معرفة حالة التغليف للانبوب المدفون</a:t>
            </a:r>
          </a:p>
          <a:p>
            <a:pPr marL="342900" indent="-342900">
              <a:buAutoNum type="arabicPeriod"/>
            </a:pPr>
            <a:r>
              <a:rPr lang="ar-IQ" sz="3600" b="1" spc="50" dirty="0" smtClean="0">
                <a:ln w="11430"/>
                <a:effectLst>
                  <a:outerShdw blurRad="76200" dist="50800" dir="5400000" algn="tl" rotWithShape="0">
                    <a:srgbClr val="000000">
                      <a:alpha val="65000"/>
                    </a:srgbClr>
                  </a:outerShdw>
                </a:effectLst>
              </a:rPr>
              <a:t>تعريف الاماكن التي من المتوقع حصول تشابك كهربائي فيها.</a:t>
            </a:r>
          </a:p>
          <a:p>
            <a:pPr marL="342900" indent="-342900">
              <a:buAutoNum type="arabicPeriod"/>
            </a:pPr>
            <a:endParaRPr lang="ar-IQ" sz="3600" b="1" spc="50" dirty="0">
              <a:ln w="11430"/>
              <a:effectLst>
                <a:outerShdw blurRad="76200" dist="50800" dir="5400000" algn="tl" rotWithShape="0">
                  <a:srgbClr val="000000">
                    <a:alpha val="65000"/>
                  </a:srgbClr>
                </a:outerShdw>
              </a:effectLst>
            </a:endParaRPr>
          </a:p>
        </p:txBody>
      </p:sp>
    </p:spTree>
  </p:cSld>
  <p:clrMapOvr>
    <a:masterClrMapping/>
  </p:clrMapOvr>
  <p:transition spd="med">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1428736"/>
            <a:ext cx="7498080" cy="342902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Direct Current Voltage Gradient(DCVG)</a:t>
            </a:r>
            <a:endParaRPr lang="ar-IQ"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071538" y="1214422"/>
            <a:ext cx="7680960" cy="1066800"/>
          </a:xfrm>
          <a:prstGeom prst="rect">
            <a:avLst/>
          </a:prstGeom>
        </p:spPr>
        <p:txBody>
          <a:bodyPr vert="horz" lIns="0" rIns="0" bIns="0" anchor="b">
            <a:normAutofit fontScale="82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400" b="1" i="0" u="none" strike="noStrike" kern="120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n-lt"/>
                <a:ea typeface="+mn-ea"/>
                <a:cs typeface="Tahoma" pitchFamily="34" charset="0"/>
              </a:rPr>
              <a:t>تاريخ تأسيس المركز</a:t>
            </a:r>
            <a:r>
              <a:rPr kumimoji="0" lang="en-US" sz="5000" b="1" i="0" u="none" strike="noStrike" kern="120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rPr>
              <a:t/>
            </a:r>
            <a:br>
              <a:rPr kumimoji="0" lang="en-US" sz="5000" b="1" i="0" u="none" strike="noStrike" kern="120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rPr>
            </a:br>
            <a:endParaRPr kumimoji="0" lang="en-US" sz="50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endParaRPr>
          </a:p>
        </p:txBody>
      </p:sp>
      <p:sp>
        <p:nvSpPr>
          <p:cNvPr id="5" name="Content Placeholder 1"/>
          <p:cNvSpPr>
            <a:spLocks noGrp="1"/>
          </p:cNvSpPr>
          <p:nvPr>
            <p:ph sz="quarter" idx="4294967295"/>
          </p:nvPr>
        </p:nvSpPr>
        <p:spPr>
          <a:xfrm>
            <a:off x="857224" y="2428868"/>
            <a:ext cx="7680960" cy="4023360"/>
          </a:xfrm>
          <a:prstGeom prst="rect">
            <a:avLst/>
          </a:prstGeo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rtl="1">
              <a:buNone/>
            </a:pPr>
            <a:r>
              <a:rPr lang="ar-SA" sz="3600" b="1" spc="50" dirty="0" smtClean="0">
                <a:ln w="11430"/>
                <a:effectLst>
                  <a:outerShdw blurRad="76200" dist="50800" dir="5400000" algn="tl" rotWithShape="0">
                    <a:srgbClr val="000000">
                      <a:alpha val="65000"/>
                    </a:srgbClr>
                  </a:outerShdw>
                </a:effectLst>
              </a:rPr>
              <a:t>اسس مركز ابحاث الصناعات البتروكيمياويه والاسمده و</a:t>
            </a:r>
            <a:r>
              <a:rPr lang="ar-IQ" sz="3600" b="1" spc="50" dirty="0" smtClean="0">
                <a:ln w="11430"/>
                <a:effectLst>
                  <a:outerShdw blurRad="76200" dist="50800" dir="5400000" algn="tl" rotWithShape="0">
                    <a:srgbClr val="000000">
                      <a:alpha val="65000"/>
                    </a:srgbClr>
                  </a:outerShdw>
                </a:effectLst>
              </a:rPr>
              <a:t>مركز </a:t>
            </a:r>
            <a:r>
              <a:rPr lang="ar-SA" sz="3600" b="1" spc="50" dirty="0" smtClean="0">
                <a:ln w="11430"/>
                <a:effectLst>
                  <a:outerShdw blurRad="76200" dist="50800" dir="5400000" algn="tl" rotWithShape="0">
                    <a:srgbClr val="000000">
                      <a:alpha val="65000"/>
                    </a:srgbClr>
                  </a:outerShdw>
                </a:effectLst>
              </a:rPr>
              <a:t>ابحاث الصناعات الكيمياويه عام 2002 ضمن تشكيلات الهيئه العامه للبحث والتطوير الصناعي ،</a:t>
            </a:r>
            <a:r>
              <a:rPr lang="ar-IQ" sz="3600" b="1" spc="50" dirty="0" smtClean="0">
                <a:ln w="11430"/>
                <a:effectLst>
                  <a:outerShdw blurRad="76200" dist="50800" dir="5400000" algn="tl" rotWithShape="0">
                    <a:srgbClr val="000000">
                      <a:alpha val="65000"/>
                    </a:srgbClr>
                  </a:outerShdw>
                </a:effectLst>
              </a:rPr>
              <a:t>بعد ذلك</a:t>
            </a:r>
            <a:r>
              <a:rPr lang="ar-SA" sz="3600" b="1" spc="50" dirty="0" smtClean="0">
                <a:ln w="11430"/>
                <a:effectLst>
                  <a:outerShdw blurRad="76200" dist="50800" dir="5400000" algn="tl" rotWithShape="0">
                    <a:srgbClr val="000000">
                      <a:alpha val="65000"/>
                    </a:srgbClr>
                  </a:outerShdw>
                </a:effectLst>
              </a:rPr>
              <a:t> تم الدمج بينهما</a:t>
            </a:r>
            <a:r>
              <a:rPr lang="ar-IQ" sz="3600" b="1" spc="50" dirty="0" smtClean="0">
                <a:ln w="11430"/>
                <a:effectLst>
                  <a:outerShdw blurRad="76200" dist="50800" dir="5400000" algn="tl" rotWithShape="0">
                    <a:srgbClr val="000000">
                      <a:alpha val="65000"/>
                    </a:srgbClr>
                  </a:outerShdw>
                </a:effectLst>
              </a:rPr>
              <a:t> </a:t>
            </a:r>
            <a:r>
              <a:rPr lang="ar-SA" sz="3600" b="1" spc="50" dirty="0" smtClean="0">
                <a:ln w="11430"/>
                <a:effectLst>
                  <a:outerShdw blurRad="76200" dist="50800" dir="5400000" algn="tl" rotWithShape="0">
                    <a:srgbClr val="000000">
                      <a:alpha val="65000"/>
                    </a:srgbClr>
                  </a:outerShdw>
                </a:effectLst>
              </a:rPr>
              <a:t>عام 2005 لتشكيل مركز البحوث الكيمياوي</a:t>
            </a:r>
            <a:r>
              <a:rPr lang="ar-IQ" sz="3600" b="1" spc="50" dirty="0" smtClean="0">
                <a:ln w="11430"/>
                <a:effectLst>
                  <a:outerShdw blurRad="76200" dist="50800" dir="5400000" algn="tl" rotWithShape="0">
                    <a:srgbClr val="000000">
                      <a:alpha val="65000"/>
                    </a:srgbClr>
                  </a:outerShdw>
                </a:effectLst>
              </a:rPr>
              <a:t>ة</a:t>
            </a:r>
            <a:r>
              <a:rPr lang="ar-SA" sz="3600" b="1" spc="50" dirty="0" smtClean="0">
                <a:ln w="11430"/>
                <a:effectLst>
                  <a:outerShdw blurRad="76200" dist="50800" dir="5400000" algn="tl" rotWithShape="0">
                    <a:srgbClr val="000000">
                      <a:alpha val="65000"/>
                    </a:srgbClr>
                  </a:outerShdw>
                </a:effectLst>
              </a:rPr>
              <a:t> و البتروكيمياوي</a:t>
            </a:r>
            <a:r>
              <a:rPr lang="ar-IQ" sz="3600" b="1" spc="50" dirty="0" smtClean="0">
                <a:ln w="11430"/>
                <a:effectLst>
                  <a:outerShdw blurRad="76200" dist="50800" dir="5400000" algn="tl" rotWithShape="0">
                    <a:srgbClr val="000000">
                      <a:alpha val="65000"/>
                    </a:srgbClr>
                  </a:outerShdw>
                </a:effectLst>
              </a:rPr>
              <a:t>ة</a:t>
            </a:r>
            <a:r>
              <a:rPr lang="ar-SA" sz="3600" b="1" spc="50" dirty="0" smtClean="0">
                <a:ln w="11430"/>
                <a:effectLst>
                  <a:outerShdw blurRad="76200" dist="50800" dir="5400000" algn="tl" rotWithShape="0">
                    <a:srgbClr val="000000">
                      <a:alpha val="65000"/>
                    </a:srgbClr>
                  </a:outerShdw>
                </a:effectLst>
              </a:rPr>
              <a:t> </a:t>
            </a:r>
            <a:endParaRPr lang="en-US" sz="3600" b="1" spc="50" dirty="0" smtClean="0">
              <a:ln w="11430"/>
              <a:effectLst>
                <a:outerShdw blurRad="76200" dist="50800" dir="5400000" algn="tl" rotWithShape="0">
                  <a:srgbClr val="000000">
                    <a:alpha val="65000"/>
                  </a:srgbClr>
                </a:outerShdw>
              </a:effectLst>
            </a:endParaRPr>
          </a:p>
          <a:p>
            <a:pPr algn="just" rtl="1">
              <a:buNone/>
            </a:pPr>
            <a:endParaRPr lang="en-US" sz="4000" b="1" spc="50" dirty="0">
              <a:ln w="11430"/>
              <a:effectLst>
                <a:outerShdw blurRad="76200" dist="50800" dir="5400000" algn="tl" rotWithShape="0">
                  <a:srgbClr val="000000">
                    <a:alpha val="65000"/>
                  </a:srgbClr>
                </a:outerShdw>
              </a:effectLst>
            </a:endParaRPr>
          </a:p>
        </p:txBody>
      </p:sp>
    </p:spTree>
  </p:cSld>
  <p:clrMapOvr>
    <a:masterClrMapping/>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20" y="785794"/>
            <a:ext cx="8572560" cy="2123658"/>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IQ"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تقنية تحديد مناطق الضعف في التغليف للانابيب المدفونة تحت سطح التربة</a:t>
            </a:r>
          </a:p>
          <a:p>
            <a:endParaRPr lang="ar-IQ"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2"/>
          <p:cNvPicPr>
            <a:picLocks noChangeAspect="1" noChangeArrowheads="1"/>
          </p:cNvPicPr>
          <p:nvPr/>
        </p:nvPicPr>
        <p:blipFill>
          <a:blip r:embed="rId2"/>
          <a:srcRect/>
          <a:stretch>
            <a:fillRect/>
          </a:stretch>
        </p:blipFill>
        <p:spPr bwMode="auto">
          <a:xfrm>
            <a:off x="2214546" y="2428868"/>
            <a:ext cx="5724057" cy="4276744"/>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2000232" y="1357298"/>
            <a:ext cx="5572164" cy="4978567"/>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21232"/>
            <a:ext cx="8229600" cy="385097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IQ" sz="3200" b="1" spc="50" dirty="0" smtClean="0">
                <a:ln w="11430"/>
                <a:effectLst>
                  <a:outerShdw blurRad="76200" dist="50800" dir="5400000" algn="tl" rotWithShape="0">
                    <a:srgbClr val="000000">
                      <a:alpha val="65000"/>
                    </a:srgbClr>
                  </a:outerShdw>
                </a:effectLst>
              </a:rPr>
              <a:t>هي افضل وادق تقنية لتحديد مناطق الضعف في تغليف الانابيب الناقلة للموائع والمدفونة تحت الارض. </a:t>
            </a:r>
          </a:p>
          <a:p>
            <a:r>
              <a:rPr lang="ar-IQ" sz="3200" b="1" spc="50" dirty="0" smtClean="0">
                <a:ln w="11430"/>
                <a:effectLst>
                  <a:outerShdw blurRad="76200" dist="50800" dir="5400000" algn="tl" rotWithShape="0">
                    <a:srgbClr val="000000">
                      <a:alpha val="65000"/>
                    </a:srgbClr>
                  </a:outerShdw>
                </a:effectLst>
              </a:rPr>
              <a:t>بأمكان التقنية تحديد مساحة التلف في التغليف بالاعتماد على حسابات فرق جهد الانبوب حيث ان بالامكان فحص 16 كم يوميا.</a:t>
            </a:r>
          </a:p>
          <a:p>
            <a:r>
              <a:rPr lang="ar-IQ" sz="3200" b="1" spc="50" dirty="0" smtClean="0">
                <a:ln w="11430"/>
                <a:effectLst>
                  <a:outerShdw blurRad="76200" dist="50800" dir="5400000" algn="tl" rotWithShape="0">
                    <a:srgbClr val="000000">
                      <a:alpha val="65000"/>
                    </a:srgbClr>
                  </a:outerShdw>
                </a:effectLst>
              </a:rPr>
              <a:t>ان هذه التقنية لاتتأثر بالتيارات الشاردة من مصادر كهربائية او من انابيب او خزانات قريبة.</a:t>
            </a:r>
            <a:endParaRPr lang="ar-IQ" sz="3200" b="1" spc="50" dirty="0">
              <a:ln w="11430"/>
              <a:effectLst>
                <a:outerShdw blurRad="76200" dist="50800" dir="5400000" algn="tl" rotWithShape="0">
                  <a:srgbClr val="000000">
                    <a:alpha val="65000"/>
                  </a:srgbClr>
                </a:outerShdw>
              </a:effectLst>
            </a:endParaRPr>
          </a:p>
        </p:txBody>
      </p:sp>
      <p:sp>
        <p:nvSpPr>
          <p:cNvPr id="4" name="Title 1"/>
          <p:cNvSpPr>
            <a:spLocks noGrp="1"/>
          </p:cNvSpPr>
          <p:nvPr>
            <p:ph type="title"/>
          </p:nvPr>
        </p:nvSpPr>
        <p:spPr>
          <a:xfrm>
            <a:off x="2143108" y="357166"/>
            <a:ext cx="6472254"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ar-IQ"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من اهم الفوائد العملية لل </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DCVG </a:t>
            </a:r>
            <a:r>
              <a:rPr lang="ar-IQ"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هي:</a:t>
            </a:r>
            <a:endParaRPr lang="ar-IQ"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1214422"/>
            <a:ext cx="8569650" cy="4429156"/>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ar-IQ" sz="4400" b="1" dirty="0" smtClean="0">
                <a:ln w="11430"/>
                <a:solidFill>
                  <a:schemeClr val="tx1"/>
                </a:solidFill>
                <a:effectLst>
                  <a:outerShdw blurRad="50800" dist="39000" dir="5460000" algn="tl">
                    <a:srgbClr val="000000">
                      <a:alpha val="38000"/>
                    </a:srgbClr>
                  </a:outerShdw>
                </a:effectLst>
              </a:rPr>
              <a:t/>
            </a:r>
            <a:br>
              <a:rPr lang="ar-IQ" sz="4400" b="1" dirty="0" smtClean="0">
                <a:ln w="11430"/>
                <a:solidFill>
                  <a:schemeClr val="tx1"/>
                </a:solidFill>
                <a:effectLst>
                  <a:outerShdw blurRad="50800" dist="39000" dir="5460000" algn="tl">
                    <a:srgbClr val="000000">
                      <a:alpha val="38000"/>
                    </a:srgbClr>
                  </a:outerShdw>
                </a:effectLst>
              </a:rPr>
            </a:br>
            <a:r>
              <a:rPr lang="ar-IQ" sz="4400" b="1" dirty="0" smtClean="0">
                <a:ln w="11430"/>
                <a:solidFill>
                  <a:schemeClr val="tx1"/>
                </a:solidFill>
                <a:effectLst>
                  <a:outerShdw blurRad="50800" dist="39000" dir="5460000" algn="tl">
                    <a:srgbClr val="000000">
                      <a:alpha val="38000"/>
                    </a:srgbClr>
                  </a:outerShdw>
                </a:effectLst>
              </a:rPr>
              <a:t>قامت بعض الدول المتقدمة بتشريعات تلزم المؤسسات النفطية والانتاجية بالقيام بفحص دوري سنوي لهذه المنظومات حيث انه من الناحية الاقتصادية كلفة الفحص بهذا الجهاز قليلة جدا مقارنة بكلفة تصليح نقطة تسرب واحدة في اي انبوب. </a:t>
            </a:r>
            <a:br>
              <a:rPr lang="ar-IQ" sz="4400" b="1" dirty="0" smtClean="0">
                <a:ln w="11430"/>
                <a:solidFill>
                  <a:schemeClr val="tx1"/>
                </a:solidFill>
                <a:effectLst>
                  <a:outerShdw blurRad="50800" dist="39000" dir="5460000" algn="tl">
                    <a:srgbClr val="000000">
                      <a:alpha val="38000"/>
                    </a:srgbClr>
                  </a:outerShdw>
                </a:effectLst>
              </a:rPr>
            </a:br>
            <a:r>
              <a:rPr lang="ar-IQ" sz="4400" b="1" dirty="0" smtClean="0">
                <a:ln w="11430"/>
                <a:solidFill>
                  <a:schemeClr val="tx1"/>
                </a:solidFill>
                <a:effectLst>
                  <a:outerShdw blurRad="50800" dist="39000" dir="5460000" algn="tl">
                    <a:srgbClr val="000000">
                      <a:alpha val="38000"/>
                    </a:srgbClr>
                  </a:outerShdw>
                </a:effectLst>
              </a:rPr>
              <a:t>لذا فان اجراء الفحص بشكل سنوي يعد مجدي اقتصاديا للتنبوء بمناطق الضعف وحمايتها كاثوديا قبل ان تتطور ويصيب الانبوب الضرر</a:t>
            </a:r>
            <a:endParaRPr lang="ar-IQ" sz="4400" b="1" dirty="0">
              <a:ln w="11430"/>
              <a:solidFill>
                <a:schemeClr val="tx1"/>
              </a:solidFill>
              <a:effectLst>
                <a:outerShdw blurRad="50800" dist="39000" dir="5460000" algn="tl">
                  <a:srgbClr val="000000">
                    <a:alpha val="38000"/>
                  </a:srgbClr>
                </a:outerShdw>
              </a:effectLst>
            </a:endParaRPr>
          </a:p>
        </p:txBody>
      </p:sp>
    </p:spTree>
  </p:cSld>
  <p:clrMapOvr>
    <a:masterClrMapping/>
  </p:clrMapOvr>
  <p:transition spd="med">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596" y="1500174"/>
            <a:ext cx="8286776" cy="3654428"/>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IQ"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اهم اعمال المركز المنجزة في مجال الحماية الكاثوديه</a:t>
            </a:r>
            <a:br>
              <a:rPr lang="ar-IQ"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ar-IQ"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786" y="1928802"/>
            <a:ext cx="7643866" cy="428628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ar-IQ" sz="2800" b="1" spc="50" dirty="0" smtClean="0">
                <a:ln w="11430"/>
                <a:effectLst>
                  <a:outerShdw blurRad="76200" dist="50800" dir="5400000" algn="tl" rotWithShape="0">
                    <a:srgbClr val="000000">
                      <a:alpha val="65000"/>
                    </a:srgbClr>
                  </a:outerShdw>
                </a:effectLst>
              </a:rPr>
              <a:t>وهي منظومة تعمل بأسلوب (</a:t>
            </a:r>
            <a:r>
              <a:rPr lang="en-US" sz="2800" b="1" spc="50" dirty="0" smtClean="0">
                <a:ln w="11430"/>
                <a:effectLst>
                  <a:outerShdw blurRad="76200" dist="50800" dir="5400000" algn="tl" rotWithShape="0">
                    <a:srgbClr val="000000">
                      <a:alpha val="65000"/>
                    </a:srgbClr>
                  </a:outerShdw>
                </a:effectLst>
              </a:rPr>
              <a:t>Impressed Current</a:t>
            </a:r>
            <a:r>
              <a:rPr lang="ar-IQ" sz="2800" b="1" spc="50" dirty="0" smtClean="0">
                <a:ln w="11430"/>
                <a:effectLst>
                  <a:outerShdw blurRad="76200" dist="50800" dir="5400000" algn="tl" rotWithShape="0">
                    <a:srgbClr val="000000">
                      <a:alpha val="65000"/>
                    </a:srgbClr>
                  </a:outerShdw>
                </a:effectLst>
              </a:rPr>
              <a:t>) متوقفة عن العمل حيث قام المركز بأنجاز الاعمال التالية: </a:t>
            </a:r>
          </a:p>
          <a:p>
            <a:pPr>
              <a:buFontTx/>
              <a:buChar char="-"/>
            </a:pPr>
            <a:r>
              <a:rPr lang="ar-IQ" sz="2800" b="1" spc="50" dirty="0" smtClean="0">
                <a:ln w="11430"/>
                <a:effectLst>
                  <a:outerShdw blurRad="76200" dist="50800" dir="5400000" algn="tl" rotWithShape="0">
                    <a:srgbClr val="000000">
                      <a:alpha val="65000"/>
                    </a:srgbClr>
                  </a:outerShdw>
                </a:effectLst>
              </a:rPr>
              <a:t>اعادة دراسة  وتقييم منظومة الحمايه الكاثوديه لمنظومتي انابيب التبريد وانابيب مياه الحريق المدفونة تحت الارض.</a:t>
            </a:r>
          </a:p>
          <a:p>
            <a:pPr>
              <a:buFontTx/>
              <a:buChar char="-"/>
            </a:pPr>
            <a:r>
              <a:rPr lang="ar-IQ" sz="2800" b="1" spc="50" dirty="0" smtClean="0">
                <a:ln w="11430"/>
                <a:effectLst>
                  <a:outerShdw blurRad="76200" dist="50800" dir="5400000" algn="tl" rotWithShape="0">
                    <a:srgbClr val="000000">
                      <a:alpha val="65000"/>
                    </a:srgbClr>
                  </a:outerShdw>
                </a:effectLst>
              </a:rPr>
              <a:t>تأهيل وتشغيل المنظومة.</a:t>
            </a:r>
          </a:p>
          <a:p>
            <a:pPr>
              <a:buFontTx/>
              <a:buChar char="-"/>
            </a:pPr>
            <a:r>
              <a:rPr lang="ar-IQ" sz="2800" b="1" spc="50" dirty="0" smtClean="0">
                <a:ln w="11430"/>
                <a:effectLst>
                  <a:outerShdw blurRad="76200" dist="50800" dir="5400000" algn="tl" rotWithShape="0">
                    <a:srgbClr val="000000">
                      <a:alpha val="65000"/>
                    </a:srgbClr>
                  </a:outerShdw>
                </a:effectLst>
              </a:rPr>
              <a:t>عزل انابيب التبريد والحريق فوق الارض عن الانابيب المدفونة تحت الارض.</a:t>
            </a:r>
          </a:p>
          <a:p>
            <a:pPr>
              <a:buFontTx/>
              <a:buChar char="-"/>
            </a:pPr>
            <a:r>
              <a:rPr lang="ar-IQ" sz="2800" b="1" spc="50" dirty="0" smtClean="0">
                <a:ln w="11430"/>
                <a:effectLst>
                  <a:outerShdw blurRad="76200" dist="50800" dir="5400000" algn="tl" rotWithShape="0">
                    <a:srgbClr val="000000">
                      <a:alpha val="65000"/>
                    </a:srgbClr>
                  </a:outerShdw>
                </a:effectLst>
              </a:rPr>
              <a:t>تدريب كوادر المصفى على تشغيل وصيانة المنظومة. </a:t>
            </a:r>
          </a:p>
        </p:txBody>
      </p:sp>
      <p:sp>
        <p:nvSpPr>
          <p:cNvPr id="4" name="TextBox 3"/>
          <p:cNvSpPr txBox="1"/>
          <p:nvPr/>
        </p:nvSpPr>
        <p:spPr>
          <a:xfrm>
            <a:off x="0" y="1000108"/>
            <a:ext cx="8643966" cy="1077218"/>
          </a:xfrm>
          <a:prstGeom prst="rect">
            <a:avLst/>
          </a:prstGeom>
          <a:noFill/>
        </p:spPr>
        <p:txBody>
          <a:bodyPr wrap="square" rtlCol="1">
            <a:spAutoFit/>
          </a:bodyPr>
          <a:lstStyle/>
          <a:p>
            <a:r>
              <a:rPr lang="ar-IQ"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 تأهيل منظومة الحماية الكاثودية لمصفى صلاح الدين /1</a:t>
            </a:r>
          </a:p>
          <a:p>
            <a:endParaRPr lang="ar-IQ" sz="3200" dirty="0"/>
          </a:p>
        </p:txBody>
      </p:sp>
    </p:spTree>
  </p:cSld>
  <p:clrMapOvr>
    <a:masterClrMapping/>
  </p:clrMapOvr>
  <p:transition spd="med">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1026" name="Picture 2"/>
          <p:cNvPicPr>
            <a:picLocks noGrp="1" noChangeAspect="1" noChangeArrowheads="1"/>
          </p:cNvPicPr>
          <p:nvPr>
            <p:ph idx="1"/>
          </p:nvPr>
        </p:nvPicPr>
        <p:blipFill>
          <a:blip r:embed="rId2" cstate="print"/>
          <a:srcRect/>
          <a:stretch>
            <a:fillRect/>
          </a:stretch>
        </p:blipFill>
        <p:spPr bwMode="auto">
          <a:xfrm>
            <a:off x="4786314" y="285728"/>
            <a:ext cx="3757068" cy="3071834"/>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cstate="print"/>
          <a:srcRect/>
          <a:stretch>
            <a:fillRect/>
          </a:stretch>
        </p:blipFill>
        <p:spPr bwMode="auto">
          <a:xfrm>
            <a:off x="500034" y="285728"/>
            <a:ext cx="4214798" cy="3157906"/>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cstate="print"/>
          <a:srcRect/>
          <a:stretch>
            <a:fillRect/>
          </a:stretch>
        </p:blipFill>
        <p:spPr bwMode="auto">
          <a:xfrm>
            <a:off x="4786314" y="3429000"/>
            <a:ext cx="3756736" cy="3214710"/>
          </a:xfrm>
          <a:prstGeom prst="rect">
            <a:avLst/>
          </a:prstGeom>
          <a:noFill/>
          <a:ln w="9525">
            <a:noFill/>
            <a:miter lim="800000"/>
            <a:headEnd/>
            <a:tailEnd/>
          </a:ln>
          <a:effectLst/>
        </p:spPr>
      </p:pic>
      <p:pic>
        <p:nvPicPr>
          <p:cNvPr id="1031" name="Picture 7"/>
          <p:cNvPicPr>
            <a:picLocks noChangeAspect="1" noChangeArrowheads="1"/>
          </p:cNvPicPr>
          <p:nvPr/>
        </p:nvPicPr>
        <p:blipFill>
          <a:blip r:embed="rId5" cstate="print"/>
          <a:srcRect/>
          <a:stretch>
            <a:fillRect/>
          </a:stretch>
        </p:blipFill>
        <p:spPr bwMode="auto">
          <a:xfrm>
            <a:off x="500034" y="3429000"/>
            <a:ext cx="4214798" cy="3161099"/>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2051" name="Picture 3"/>
          <p:cNvPicPr>
            <a:picLocks noGrp="1" noChangeAspect="1" noChangeArrowheads="1"/>
          </p:cNvPicPr>
          <p:nvPr>
            <p:ph idx="1"/>
          </p:nvPr>
        </p:nvPicPr>
        <p:blipFill>
          <a:blip r:embed="rId2" cstate="print"/>
          <a:srcRect/>
          <a:stretch>
            <a:fillRect/>
          </a:stretch>
        </p:blipFill>
        <p:spPr bwMode="auto">
          <a:xfrm>
            <a:off x="4929190" y="2143116"/>
            <a:ext cx="4041108" cy="3032115"/>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a:stretch>
            <a:fillRect/>
          </a:stretch>
        </p:blipFill>
        <p:spPr bwMode="auto">
          <a:xfrm>
            <a:off x="714348" y="2071678"/>
            <a:ext cx="4157644" cy="3115321"/>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857364"/>
            <a:ext cx="8141022" cy="44291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ar-IQ" sz="3200" b="1" spc="50" dirty="0" smtClean="0">
                <a:ln w="11430"/>
                <a:effectLst>
                  <a:outerShdw blurRad="76200" dist="50800" dir="5400000" algn="tl" rotWithShape="0">
                    <a:srgbClr val="000000">
                      <a:alpha val="65000"/>
                    </a:srgbClr>
                  </a:outerShdw>
                </a:effectLst>
              </a:rPr>
              <a:t>-تم التعاقد مع شركة غاز الشمال لاجراء فحص شامل لمنظومة حماية كاثودية تم تنفيذها من قبل شركة محليه حيث قام المركز بالاعمال التالية: </a:t>
            </a:r>
          </a:p>
          <a:p>
            <a:pPr>
              <a:buNone/>
            </a:pPr>
            <a:r>
              <a:rPr lang="ar-IQ" sz="3200" b="1" spc="50" dirty="0" smtClean="0">
                <a:ln w="11430"/>
                <a:effectLst>
                  <a:outerShdw blurRad="76200" dist="50800" dir="5400000" algn="tl" rotWithShape="0">
                    <a:srgbClr val="000000">
                      <a:alpha val="65000"/>
                    </a:srgbClr>
                  </a:outerShdw>
                </a:effectLst>
              </a:rPr>
              <a:t>اجراء الفحص الشامل لانابيب منظومة الحريق بتقنية </a:t>
            </a:r>
          </a:p>
          <a:p>
            <a:pPr>
              <a:buNone/>
            </a:pPr>
            <a:r>
              <a:rPr lang="ar-IQ" sz="3200" b="1" spc="50" dirty="0" smtClean="0">
                <a:ln w="11430"/>
                <a:effectLst>
                  <a:outerShdw blurRad="76200" dist="50800" dir="5400000" algn="tl" rotWithShape="0">
                    <a:srgbClr val="000000">
                      <a:alpha val="65000"/>
                    </a:srgbClr>
                  </a:outerShdw>
                </a:effectLst>
              </a:rPr>
              <a:t> </a:t>
            </a:r>
            <a:r>
              <a:rPr lang="en-US" sz="3200" b="1" spc="50" dirty="0" smtClean="0">
                <a:ln w="11430"/>
                <a:effectLst>
                  <a:outerShdw blurRad="76200" dist="50800" dir="5400000" algn="tl" rotWithShape="0">
                    <a:srgbClr val="000000">
                      <a:alpha val="65000"/>
                    </a:srgbClr>
                  </a:outerShdw>
                </a:effectLst>
              </a:rPr>
              <a:t>DCVG &amp;CIPS</a:t>
            </a:r>
            <a:endParaRPr lang="ar-IQ" sz="3200" b="1" spc="50" dirty="0" smtClean="0">
              <a:ln w="11430"/>
              <a:effectLst>
                <a:outerShdw blurRad="76200" dist="50800" dir="5400000" algn="tl" rotWithShape="0">
                  <a:srgbClr val="000000">
                    <a:alpha val="65000"/>
                  </a:srgbClr>
                </a:outerShdw>
              </a:effectLst>
            </a:endParaRPr>
          </a:p>
          <a:p>
            <a:pPr>
              <a:buFontTx/>
              <a:buChar char="-"/>
            </a:pPr>
            <a:r>
              <a:rPr lang="ar-IQ" sz="3200" b="1" spc="50" dirty="0" smtClean="0">
                <a:ln w="11430"/>
                <a:effectLst>
                  <a:outerShdw blurRad="76200" dist="50800" dir="5400000" algn="tl" rotWithShape="0">
                    <a:srgbClr val="000000">
                      <a:alpha val="65000"/>
                    </a:srgbClr>
                  </a:outerShdw>
                </a:effectLst>
              </a:rPr>
              <a:t>تقييم اداء منظومة الحمايه الكاثودية.</a:t>
            </a:r>
          </a:p>
          <a:p>
            <a:pPr>
              <a:buFontTx/>
              <a:buChar char="-"/>
            </a:pPr>
            <a:r>
              <a:rPr lang="ar-IQ" sz="3200" b="1" spc="50" dirty="0" smtClean="0">
                <a:ln w="11430"/>
                <a:effectLst>
                  <a:outerShdw blurRad="76200" dist="50800" dir="5400000" algn="tl" rotWithShape="0">
                    <a:srgbClr val="000000">
                      <a:alpha val="65000"/>
                    </a:srgbClr>
                  </a:outerShdw>
                </a:effectLst>
              </a:rPr>
              <a:t>تحديد مناطق الضعف في التغليف.</a:t>
            </a:r>
          </a:p>
          <a:p>
            <a:pPr>
              <a:buFontTx/>
              <a:buChar char="-"/>
            </a:pPr>
            <a:r>
              <a:rPr lang="ar-IQ" sz="3200" b="1" spc="50" dirty="0" smtClean="0">
                <a:ln w="11430"/>
                <a:effectLst>
                  <a:outerShdw blurRad="76200" dist="50800" dir="5400000" algn="tl" rotWithShape="0">
                    <a:srgbClr val="000000">
                      <a:alpha val="65000"/>
                    </a:srgbClr>
                  </a:outerShdw>
                </a:effectLst>
              </a:rPr>
              <a:t>تقديم المخططات والتقرير الفني والتوصيات.</a:t>
            </a:r>
            <a:endParaRPr lang="ar-IQ" sz="2400" b="1" spc="50" dirty="0">
              <a:ln w="11430"/>
              <a:effectLst>
                <a:outerShdw blurRad="76200" dist="50800" dir="5400000" algn="tl" rotWithShape="0">
                  <a:srgbClr val="000000">
                    <a:alpha val="65000"/>
                  </a:srgbClr>
                </a:outerShdw>
              </a:effectLst>
            </a:endParaRPr>
          </a:p>
        </p:txBody>
      </p:sp>
      <p:sp>
        <p:nvSpPr>
          <p:cNvPr id="4" name="TextBox 3"/>
          <p:cNvSpPr txBox="1"/>
          <p:nvPr/>
        </p:nvSpPr>
        <p:spPr>
          <a:xfrm>
            <a:off x="1000100" y="642918"/>
            <a:ext cx="7786742" cy="1077218"/>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ar-IQ"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فحص انابيب منظومة الحريق لشركة غاز الشمال وتقييم اداء منظومة الحماية الكاثودية</a:t>
            </a:r>
          </a:p>
        </p:txBody>
      </p:sp>
    </p:spTree>
  </p:cSld>
  <p:clrMapOvr>
    <a:masterClrMapping/>
  </p:clrMapOvr>
  <p:transition spd="med">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00" y="2000240"/>
            <a:ext cx="7790712" cy="4143404"/>
          </a:xfrm>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ar-IQ" sz="3200" b="1" spc="50" dirty="0" smtClean="0">
                <a:ln w="11430"/>
                <a:effectLst>
                  <a:outerShdw blurRad="76200" dist="50800" dir="5400000" algn="tl" rotWithShape="0">
                    <a:srgbClr val="000000">
                      <a:alpha val="65000"/>
                    </a:srgbClr>
                  </a:outerShdw>
                </a:effectLst>
              </a:rPr>
              <a:t>قام المركز بأعداد التصاميم للمنظومة حيث تم اختيار طريقة الاقطاب المضحية (</a:t>
            </a:r>
            <a:r>
              <a:rPr lang="en-US" sz="3200" b="1" spc="50" dirty="0" smtClean="0">
                <a:ln w="11430"/>
                <a:effectLst>
                  <a:outerShdw blurRad="76200" dist="50800" dir="5400000" algn="tl" rotWithShape="0">
                    <a:srgbClr val="000000">
                      <a:alpha val="65000"/>
                    </a:srgbClr>
                  </a:outerShdw>
                </a:effectLst>
              </a:rPr>
              <a:t>sacrificial Anode</a:t>
            </a:r>
            <a:r>
              <a:rPr lang="ar-IQ" sz="3200" b="1" spc="50" dirty="0" smtClean="0">
                <a:ln w="11430"/>
                <a:effectLst>
                  <a:outerShdw blurRad="76200" dist="50800" dir="5400000" algn="tl" rotWithShape="0">
                    <a:srgbClr val="000000">
                      <a:alpha val="65000"/>
                    </a:srgbClr>
                  </a:outerShdw>
                </a:effectLst>
              </a:rPr>
              <a:t> ) اعتمادا على المؤشرات الموقعية حيث تم انجاز الاعمال التاليه:</a:t>
            </a:r>
          </a:p>
          <a:p>
            <a:pPr>
              <a:buNone/>
            </a:pPr>
            <a:r>
              <a:rPr lang="ar-IQ" sz="3200" b="1" spc="50" dirty="0" smtClean="0">
                <a:ln w="11430"/>
                <a:effectLst>
                  <a:outerShdw blurRad="76200" dist="50800" dir="5400000" algn="tl" rotWithShape="0">
                    <a:srgbClr val="000000">
                      <a:alpha val="65000"/>
                    </a:srgbClr>
                  </a:outerShdw>
                </a:effectLst>
              </a:rPr>
              <a:t>- توفير المواد الاوليه والاجهزة.</a:t>
            </a:r>
          </a:p>
          <a:p>
            <a:pPr>
              <a:buFontTx/>
              <a:buChar char="-"/>
            </a:pPr>
            <a:r>
              <a:rPr lang="ar-IQ" sz="3200" b="1" spc="50" dirty="0" smtClean="0">
                <a:ln w="11430"/>
                <a:effectLst>
                  <a:outerShdw blurRad="76200" dist="50800" dir="5400000" algn="tl" rotWithShape="0">
                    <a:srgbClr val="000000">
                      <a:alpha val="65000"/>
                    </a:srgbClr>
                  </a:outerShdw>
                </a:effectLst>
              </a:rPr>
              <a:t>نصب وتشغيل منظومة حماية انابيب ابراج التبريد ومنظومة الحريق بالكامل.</a:t>
            </a:r>
          </a:p>
          <a:p>
            <a:pPr>
              <a:buFontTx/>
              <a:buChar char="-"/>
            </a:pPr>
            <a:r>
              <a:rPr lang="ar-IQ" sz="3200" b="1" spc="50" dirty="0" smtClean="0">
                <a:ln w="11430"/>
                <a:effectLst>
                  <a:outerShdw blurRad="76200" dist="50800" dir="5400000" algn="tl" rotWithShape="0">
                    <a:srgbClr val="000000">
                      <a:alpha val="65000"/>
                    </a:srgbClr>
                  </a:outerShdw>
                </a:effectLst>
              </a:rPr>
              <a:t>تدريب الكوادر الفنية للمصفى على تشغيل وصيانة المنظومة.</a:t>
            </a:r>
          </a:p>
          <a:p>
            <a:pPr>
              <a:buFontTx/>
              <a:buChar char="-"/>
            </a:pPr>
            <a:endParaRPr lang="ar-IQ" sz="3200" b="1" spc="50" dirty="0" smtClean="0">
              <a:ln w="11430"/>
              <a:effectLst>
                <a:outerShdw blurRad="76200" dist="50800" dir="5400000" algn="tl" rotWithShape="0">
                  <a:srgbClr val="000000">
                    <a:alpha val="65000"/>
                  </a:srgbClr>
                </a:outerShdw>
              </a:effectLst>
            </a:endParaRPr>
          </a:p>
          <a:p>
            <a:pPr>
              <a:buNone/>
            </a:pPr>
            <a:endParaRPr lang="ar-IQ" sz="3200" b="1" spc="50" dirty="0" smtClean="0">
              <a:ln w="11430"/>
              <a:effectLst>
                <a:outerShdw blurRad="76200" dist="50800" dir="5400000" algn="tl" rotWithShape="0">
                  <a:srgbClr val="000000">
                    <a:alpha val="65000"/>
                  </a:srgbClr>
                </a:outerShdw>
              </a:effectLst>
            </a:endParaRPr>
          </a:p>
        </p:txBody>
      </p:sp>
      <p:sp>
        <p:nvSpPr>
          <p:cNvPr id="4" name="TextBox 3"/>
          <p:cNvSpPr txBox="1"/>
          <p:nvPr/>
        </p:nvSpPr>
        <p:spPr>
          <a:xfrm>
            <a:off x="500034" y="857232"/>
            <a:ext cx="8143932" cy="1077218"/>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IQ"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 انشاء منظومة حمايه كاثوديه لمصفى صلاح الدين /2</a:t>
            </a:r>
          </a:p>
          <a:p>
            <a:endParaRPr lang="ar-IQ"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IQ" b="1" dirty="0" smtClean="0">
                <a:ln w="11430"/>
                <a:solidFill>
                  <a:srgbClr val="FF0000"/>
                </a:solidFill>
                <a:effectLst>
                  <a:outerShdw blurRad="50800" dist="39000" dir="5460000" algn="tl">
                    <a:srgbClr val="000000">
                      <a:alpha val="38000"/>
                    </a:srgbClr>
                  </a:outerShdw>
                </a:effectLst>
              </a:rPr>
              <a:t>اهداف مركز البحوث الكيماوية والبتروكيماوية</a:t>
            </a:r>
            <a:endParaRPr lang="ar-IQ" b="1" dirty="0">
              <a:ln w="11430"/>
              <a:solidFill>
                <a:srgbClr val="FF0000"/>
              </a:soli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928662" y="2143116"/>
            <a:ext cx="7498080" cy="4143404"/>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buNone/>
            </a:pPr>
            <a:r>
              <a:rPr lang="ar-IQ" sz="4000" b="1" spc="50" dirty="0" smtClean="0">
                <a:ln w="11430"/>
                <a:effectLst>
                  <a:outerShdw blurRad="76200" dist="50800" dir="5400000" algn="tl" rotWithShape="0">
                    <a:srgbClr val="000000">
                      <a:alpha val="65000"/>
                    </a:srgbClr>
                  </a:outerShdw>
                </a:effectLst>
              </a:rPr>
              <a:t>	انجاز الدراسات الفنية والبحوث العلمية في مجال الصناعات الكيمياوية والبتروكيماوية سواء على المستوى التطبيقي لتقديم الاسناد الى القطاعات الانتاجية او على المستوى النظري الذي يساهم في تطوير القاعدة العلمية والمعرفية في البلد</a:t>
            </a:r>
            <a:endParaRPr lang="ar-IQ" sz="4000" b="1" spc="50" dirty="0">
              <a:ln w="11430"/>
              <a:effectLst>
                <a:outerShdw blurRad="76200" dist="50800" dir="5400000" algn="tl" rotWithShape="0">
                  <a:srgbClr val="000000">
                    <a:alpha val="65000"/>
                  </a:srgbClr>
                </a:outerShdw>
              </a:effectLst>
            </a:endParaRPr>
          </a:p>
        </p:txBody>
      </p:sp>
    </p:spTree>
  </p:cSld>
  <p:clrMapOvr>
    <a:masterClrMapping/>
  </p:clrMapOvr>
  <p:transition spd="med">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dirty="0"/>
          </a:p>
        </p:txBody>
      </p:sp>
      <p:pic>
        <p:nvPicPr>
          <p:cNvPr id="1026" name="Picture 2"/>
          <p:cNvPicPr>
            <a:picLocks noGrp="1" noChangeAspect="1" noChangeArrowheads="1"/>
          </p:cNvPicPr>
          <p:nvPr>
            <p:ph idx="1"/>
          </p:nvPr>
        </p:nvPicPr>
        <p:blipFill>
          <a:blip r:embed="rId2"/>
          <a:srcRect/>
          <a:stretch>
            <a:fillRect/>
          </a:stretch>
        </p:blipFill>
        <p:spPr bwMode="auto">
          <a:xfrm>
            <a:off x="1645708" y="1935163"/>
            <a:ext cx="5852583" cy="4389437"/>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2050" name="Picture 2"/>
          <p:cNvPicPr>
            <a:picLocks noGrp="1" noChangeAspect="1" noChangeArrowheads="1"/>
          </p:cNvPicPr>
          <p:nvPr>
            <p:ph idx="1"/>
          </p:nvPr>
        </p:nvPicPr>
        <p:blipFill>
          <a:blip r:embed="rId2"/>
          <a:srcRect/>
          <a:stretch>
            <a:fillRect/>
          </a:stretch>
        </p:blipFill>
        <p:spPr bwMode="auto">
          <a:xfrm>
            <a:off x="1651608" y="1935163"/>
            <a:ext cx="5840783" cy="4389437"/>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3074" name="Picture 2"/>
          <p:cNvPicPr>
            <a:picLocks noGrp="1" noChangeAspect="1" noChangeArrowheads="1"/>
          </p:cNvPicPr>
          <p:nvPr>
            <p:ph idx="1"/>
          </p:nvPr>
        </p:nvPicPr>
        <p:blipFill>
          <a:blip r:embed="rId2"/>
          <a:srcRect/>
          <a:stretch>
            <a:fillRect/>
          </a:stretch>
        </p:blipFill>
        <p:spPr bwMode="auto">
          <a:xfrm>
            <a:off x="1651608" y="1935163"/>
            <a:ext cx="5840783" cy="4389437"/>
          </a:xfrm>
          <a:prstGeom prst="rect">
            <a:avLst/>
          </a:prstGeom>
          <a:noFill/>
          <a:ln w="9525">
            <a:noFill/>
            <a:miter lim="800000"/>
            <a:headEnd/>
            <a:tailEnd/>
          </a:ln>
          <a:effectLst/>
        </p:spPr>
      </p:pic>
    </p:spTree>
  </p:cSld>
  <p:clrMapOvr>
    <a:masterClrMapping/>
  </p:clrMapOvr>
  <p:transition spd="med">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idx="1"/>
          </p:nvPr>
        </p:nvSpPr>
        <p:spPr/>
        <p:txBody>
          <a:bodyPr>
            <a:normAutofit/>
          </a:bodyPr>
          <a:lstStyle/>
          <a:p>
            <a:pPr algn="just">
              <a:buNone/>
            </a:pPr>
            <a:r>
              <a:rPr lang="ar-IQ" sz="4400" dirty="0" smtClean="0"/>
              <a:t>هناك تنسيق وزيارات متبادلة مع عدد من الشركات الانتاجية والاستخراجية في الشمال والجنوب والوسط لتنفيذ اعمال تخص نصب وتقييم واعادة تأهيل منظومات الحماية الكاثودية التابعة لهم</a:t>
            </a:r>
            <a:endParaRPr lang="ar-IQ" sz="4400" dirty="0"/>
          </a:p>
        </p:txBody>
      </p:sp>
    </p:spTree>
  </p:cSld>
  <p:clrMapOvr>
    <a:masterClrMapping/>
  </p:clrMapOvr>
  <p:transition spd="med">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42"/>
            <a:ext cx="8229600" cy="918418"/>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ar-IQ"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الافاق المستقبلية</a:t>
            </a:r>
            <a:endParaRPr lang="ar-IQ"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57200" y="1643050"/>
            <a:ext cx="8229600" cy="46815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IQ" sz="3200" b="1" spc="50" dirty="0" smtClean="0">
                <a:ln w="11430"/>
                <a:solidFill>
                  <a:srgbClr val="C00000"/>
                </a:solidFill>
                <a:effectLst>
                  <a:outerShdw blurRad="76200" dist="50800" dir="5400000" algn="tl" rotWithShape="0">
                    <a:srgbClr val="000000">
                      <a:alpha val="65000"/>
                    </a:srgbClr>
                  </a:outerShdw>
                </a:effectLst>
              </a:rPr>
              <a:t>النهوض بمستوى اداء الفريق البحثي والتنفيذي في المركز من خلال الدورات التدريبية في الداخل والخارج, توفير اجهزة حديثة لفحص وتقييم هذه المنظومات.</a:t>
            </a:r>
          </a:p>
          <a:p>
            <a:r>
              <a:rPr lang="ar-IQ" sz="3200" b="1" spc="50" dirty="0" smtClean="0">
                <a:ln w="11430"/>
                <a:solidFill>
                  <a:srgbClr val="C00000"/>
                </a:solidFill>
                <a:effectLst>
                  <a:outerShdw blurRad="76200" dist="50800" dir="5400000" algn="tl" rotWithShape="0">
                    <a:srgbClr val="000000">
                      <a:alpha val="65000"/>
                    </a:srgbClr>
                  </a:outerShdw>
                </a:effectLst>
              </a:rPr>
              <a:t>اعداد قاعدة بيانات عن واقع حال منظومات الحماية الكاثودية في البلد وبالتنسيق مع الجهات ذات العلاقة.</a:t>
            </a:r>
          </a:p>
          <a:p>
            <a:r>
              <a:rPr lang="ar-IQ" sz="3200" b="1" spc="50" dirty="0" smtClean="0">
                <a:ln w="11430"/>
                <a:solidFill>
                  <a:srgbClr val="C00000"/>
                </a:solidFill>
                <a:effectLst>
                  <a:outerShdw blurRad="76200" dist="50800" dir="5400000" algn="tl" rotWithShape="0">
                    <a:srgbClr val="000000">
                      <a:alpha val="65000"/>
                    </a:srgbClr>
                  </a:outerShdw>
                </a:effectLst>
              </a:rPr>
              <a:t>التنسيق مع الشركات المحلية في محاولة لتصنيع قسم من الفقرات المهمة محليا وايقاف استيرادها.</a:t>
            </a:r>
            <a:endParaRPr lang="ar-IQ" sz="3200" b="1" spc="50" dirty="0">
              <a:ln w="11430"/>
              <a:solidFill>
                <a:srgbClr val="C00000"/>
              </a:solidFill>
              <a:effectLst>
                <a:outerShdw blurRad="76200" dist="50800" dir="5400000" algn="tl" rotWithShape="0">
                  <a:srgbClr val="000000">
                    <a:alpha val="65000"/>
                  </a:srgbClr>
                </a:outerShdw>
              </a:effectLst>
            </a:endParaRPr>
          </a:p>
        </p:txBody>
      </p:sp>
    </p:spTree>
  </p:cSld>
  <p:clrMapOvr>
    <a:masterClrMapping/>
  </p:clrMapOvr>
  <p:transition spd="med">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27779">
            <a:off x="3000364" y="2285992"/>
            <a:ext cx="3829048" cy="1143000"/>
          </a:xfrm>
        </p:spPr>
        <p:txBody>
          <a:bodyPr/>
          <a:lstStyle/>
          <a:p>
            <a:r>
              <a:rPr lang="en-US" b="1" dirty="0" smtClean="0">
                <a:ln w="24500" cmpd="dbl">
                  <a:solidFill>
                    <a:schemeClr val="accent2">
                      <a:shade val="85000"/>
                      <a:satMod val="155000"/>
                    </a:schemeClr>
                  </a:solidFill>
                  <a:prstDash val="solid"/>
                  <a:miter lim="800000"/>
                </a:ln>
                <a:solidFill>
                  <a:srgbClr val="00B050"/>
                </a:solidFill>
                <a:effectLst>
                  <a:outerShdw blurRad="38100" dist="38100" dir="7020000" algn="tl">
                    <a:srgbClr val="000000">
                      <a:alpha val="35000"/>
                    </a:srgbClr>
                  </a:outerShdw>
                </a:effectLst>
              </a:rPr>
              <a:t>THANK YOU</a:t>
            </a:r>
            <a:endParaRPr lang="ar-IQ" b="1" dirty="0">
              <a:ln w="24500" cmpd="dbl">
                <a:solidFill>
                  <a:schemeClr val="accent2">
                    <a:shade val="85000"/>
                    <a:satMod val="155000"/>
                  </a:schemeClr>
                </a:solidFill>
                <a:prstDash val="solid"/>
                <a:miter lim="800000"/>
              </a:ln>
              <a:solidFill>
                <a:srgbClr val="00B050"/>
              </a:solidFill>
              <a:effectLst>
                <a:outerShdw blurRad="38100" dist="38100" dir="7020000" algn="tl">
                  <a:srgbClr val="000000">
                    <a:alpha val="35000"/>
                  </a:srgbClr>
                </a:outerShdw>
              </a:effectLst>
            </a:endParaRPr>
          </a:p>
        </p:txBody>
      </p:sp>
    </p:spTree>
  </p:cSld>
  <p:clrMapOvr>
    <a:masterClrMapping/>
  </p:clrMapOvr>
  <p:transition spd="med">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389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ar-IQ"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اقسام المركز</a:t>
            </a:r>
            <a:endParaRPr lang="ar-IQ"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1357290" y="2000240"/>
            <a:ext cx="7498080" cy="4124340"/>
          </a:xfrm>
        </p:spPr>
        <p:txBody>
          <a:bodyPr>
            <a:normAutofit/>
          </a:bodyPr>
          <a:lstStyle/>
          <a:p>
            <a:pPr marL="596646" indent="-514350">
              <a:buAutoNum type="arabicPeriod"/>
            </a:pPr>
            <a:r>
              <a:rPr lang="ar-IQ" sz="4400" dirty="0" smtClean="0"/>
              <a:t>قسم التاكل</a:t>
            </a:r>
          </a:p>
          <a:p>
            <a:pPr marL="596646" indent="-514350">
              <a:buAutoNum type="arabicPeriod"/>
            </a:pPr>
            <a:r>
              <a:rPr lang="ar-IQ" sz="4400" dirty="0" smtClean="0"/>
              <a:t>قسم البوليمر</a:t>
            </a:r>
          </a:p>
          <a:p>
            <a:pPr marL="596646" indent="-514350">
              <a:buAutoNum type="arabicPeriod"/>
            </a:pPr>
            <a:r>
              <a:rPr lang="ar-IQ" sz="4400" dirty="0" smtClean="0"/>
              <a:t>قسم المعالجات</a:t>
            </a:r>
          </a:p>
          <a:p>
            <a:pPr marL="596646" indent="-514350">
              <a:buFont typeface="Wingdings 2"/>
              <a:buAutoNum type="arabicPeriod"/>
            </a:pPr>
            <a:r>
              <a:rPr lang="ar-IQ" sz="4400" dirty="0" smtClean="0"/>
              <a:t>قسم تقنيات النانو</a:t>
            </a:r>
          </a:p>
          <a:p>
            <a:pPr marL="596646" indent="-514350">
              <a:buAutoNum type="arabicPeriod"/>
            </a:pPr>
            <a:r>
              <a:rPr lang="ar-IQ" sz="4400" dirty="0" smtClean="0"/>
              <a:t>قسم السيطرة النوعية</a:t>
            </a:r>
          </a:p>
          <a:p>
            <a:pPr marL="596646" indent="-514350">
              <a:buNone/>
            </a:pPr>
            <a:endParaRPr lang="ar-IQ" sz="4400" dirty="0" smtClean="0"/>
          </a:p>
          <a:p>
            <a:pPr marL="596646" indent="-514350">
              <a:buNone/>
            </a:pPr>
            <a:endParaRPr lang="ar-IQ" sz="4400" dirty="0"/>
          </a:p>
        </p:txBody>
      </p:sp>
    </p:spTree>
  </p:cSld>
  <p:clrMapOvr>
    <a:masterClrMapping/>
  </p:clrMapOvr>
  <p:transition spd="med">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571744"/>
            <a:ext cx="8072494" cy="3714776"/>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ar-IQ" sz="4400" b="1" dirty="0" smtClean="0">
                <a:ln w="11430"/>
                <a:effectLst>
                  <a:outerShdw blurRad="50800" dist="39000" dir="5460000" algn="tl">
                    <a:srgbClr val="000000">
                      <a:alpha val="38000"/>
                    </a:srgbClr>
                  </a:outerShdw>
                </a:effectLst>
              </a:rPr>
              <a:t>يعنى هذا القسم بأجراء البحوث والدراسات النظرية والتطبيقية التي تخدم القطاعات الانتاجية لاجل حماية الخطوط الانتاجية والخدمات الصناعية من تأثيرات التأكل</a:t>
            </a:r>
            <a:endParaRPr lang="ar-IQ" sz="4400" b="1" dirty="0">
              <a:ln w="11430"/>
              <a:effectLst>
                <a:outerShdw blurRad="50800" dist="39000" dir="5460000" algn="tl">
                  <a:srgbClr val="000000">
                    <a:alpha val="38000"/>
                  </a:srgbClr>
                </a:outerShdw>
              </a:effectLst>
            </a:endParaRPr>
          </a:p>
        </p:txBody>
      </p:sp>
      <p:sp>
        <p:nvSpPr>
          <p:cNvPr id="4" name="Title 3"/>
          <p:cNvSpPr txBox="1">
            <a:spLocks/>
          </p:cNvSpPr>
          <p:nvPr/>
        </p:nvSpPr>
        <p:spPr>
          <a:xfrm>
            <a:off x="3571868" y="642918"/>
            <a:ext cx="2857520" cy="1214446"/>
          </a:xfrm>
          <a:prstGeom prst="rect">
            <a:avLst/>
          </a:prstGeom>
        </p:spPr>
        <p:txBody>
          <a:bodyPr vert="horz" lIns="0" rIns="0"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6600" b="1" i="0" u="none" strike="noStrike" kern="120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rPr>
              <a:t>قسم التأكل</a:t>
            </a:r>
            <a:endParaRPr kumimoji="0" lang="ar-IQ" sz="66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endParaRPr>
          </a:p>
        </p:txBody>
      </p:sp>
    </p:spTree>
  </p:cSld>
  <p:clrMapOvr>
    <a:masterClrMapping/>
  </p:clrMapOvr>
  <p:transition spd="med">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0298" y="2928934"/>
            <a:ext cx="4714908" cy="1015663"/>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IQ"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مهام قسم التاكل</a:t>
            </a:r>
            <a:endParaRPr lang="ar-IQ"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857232"/>
            <a:ext cx="8783932" cy="535785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FontTx/>
              <a:buChar char="-"/>
            </a:pPr>
            <a:r>
              <a:rPr lang="ar-IQ" sz="3200" b="1" spc="50" dirty="0" smtClean="0">
                <a:ln w="11430"/>
                <a:effectLst>
                  <a:outerShdw blurRad="76200" dist="50800" dir="5400000" algn="tl" rotWithShape="0">
                    <a:srgbClr val="000000">
                      <a:alpha val="65000"/>
                    </a:srgbClr>
                  </a:outerShdw>
                </a:effectLst>
              </a:rPr>
              <a:t>انجاز البحوث التي تساهم في الحد من تأكل المعادن في مختلف الاوساط والظروف التشغيلية</a:t>
            </a:r>
          </a:p>
          <a:p>
            <a:pPr>
              <a:buFontTx/>
              <a:buChar char="-"/>
            </a:pPr>
            <a:r>
              <a:rPr lang="ar-IQ" sz="3200" b="1" spc="50" dirty="0" smtClean="0">
                <a:ln w="11430"/>
                <a:effectLst>
                  <a:outerShdw blurRad="76200" dist="50800" dir="5400000" algn="tl" rotWithShape="0">
                    <a:srgbClr val="000000">
                      <a:alpha val="65000"/>
                    </a:srgbClr>
                  </a:outerShdw>
                </a:effectLst>
              </a:rPr>
              <a:t>تقييم وصيانة المراجل البخارية ومنظومات المياه المغذية لها.</a:t>
            </a:r>
          </a:p>
          <a:p>
            <a:pPr>
              <a:buFontTx/>
              <a:buChar char="-"/>
            </a:pPr>
            <a:r>
              <a:rPr lang="ar-IQ" sz="3200" b="1" spc="50" dirty="0" smtClean="0">
                <a:ln w="11430"/>
                <a:effectLst>
                  <a:outerShdw blurRad="76200" dist="50800" dir="5400000" algn="tl" rotWithShape="0">
                    <a:srgbClr val="000000">
                      <a:alpha val="65000"/>
                    </a:srgbClr>
                  </a:outerShdw>
                </a:effectLst>
              </a:rPr>
              <a:t>نصب وصيانة واعادة تأهيل منظومات الحماية الكاثوديه للانابيب الناقلة للنفط والموائع الاخرى.</a:t>
            </a:r>
          </a:p>
          <a:p>
            <a:pPr>
              <a:buFontTx/>
              <a:buChar char="-"/>
            </a:pPr>
            <a:r>
              <a:rPr lang="ar-IQ" sz="3200" b="1" spc="50" dirty="0" smtClean="0">
                <a:ln w="11430"/>
                <a:effectLst>
                  <a:outerShdw blurRad="76200" dist="50800" dir="5400000" algn="tl" rotWithShape="0">
                    <a:srgbClr val="000000">
                      <a:alpha val="65000"/>
                    </a:srgbClr>
                  </a:outerShdw>
                </a:effectLst>
              </a:rPr>
              <a:t>فحص وتقييم كفاءة منظومات الحماية الكاثودية للانابيب المدفونة تحت الارض بواسطة جهازي  </a:t>
            </a:r>
            <a:r>
              <a:rPr lang="en-US" sz="3200" b="1" spc="50" dirty="0" smtClean="0">
                <a:ln w="11430"/>
                <a:effectLst>
                  <a:outerShdw blurRad="76200" dist="50800" dir="5400000" algn="tl" rotWithShape="0">
                    <a:srgbClr val="000000">
                      <a:alpha val="65000"/>
                    </a:srgbClr>
                  </a:outerShdw>
                </a:effectLst>
              </a:rPr>
              <a:t>DCVG &amp;CIPS</a:t>
            </a:r>
            <a:endParaRPr lang="ar-IQ" sz="3200" b="1" spc="50" dirty="0" smtClean="0">
              <a:ln w="11430"/>
              <a:effectLst>
                <a:outerShdw blurRad="76200" dist="50800" dir="5400000" algn="tl" rotWithShape="0">
                  <a:srgbClr val="000000">
                    <a:alpha val="65000"/>
                  </a:srgbClr>
                </a:outerShdw>
              </a:effectLst>
            </a:endParaRPr>
          </a:p>
          <a:p>
            <a:pPr>
              <a:buFontTx/>
              <a:buChar char="-"/>
            </a:pPr>
            <a:r>
              <a:rPr lang="ar-IQ" sz="3200" b="1" spc="50" dirty="0" smtClean="0">
                <a:ln w="11430"/>
                <a:effectLst>
                  <a:outerShdw blurRad="76200" dist="50800" dir="5400000" algn="tl" rotWithShape="0">
                    <a:srgbClr val="000000">
                      <a:alpha val="65000"/>
                    </a:srgbClr>
                  </a:outerShdw>
                </a:effectLst>
              </a:rPr>
              <a:t>تحضير واستخدام المضافات الكيماوية ومضادات التأكسد لتخفيف معدلات التاكل في الدوائر المغلقة وابراج التبريد.</a:t>
            </a:r>
            <a:endParaRPr lang="en-US" sz="3200" b="1" spc="50" dirty="0" smtClean="0">
              <a:ln w="11430"/>
              <a:effectLst>
                <a:outerShdw blurRad="76200" dist="50800" dir="5400000" algn="tl" rotWithShape="0">
                  <a:srgbClr val="000000">
                    <a:alpha val="65000"/>
                  </a:srgbClr>
                </a:outerShdw>
              </a:effectLst>
            </a:endParaRPr>
          </a:p>
          <a:p>
            <a:pPr>
              <a:buFontTx/>
              <a:buChar char="-"/>
            </a:pPr>
            <a:r>
              <a:rPr lang="ar-IQ" sz="3200" b="1" spc="50" dirty="0" smtClean="0">
                <a:ln w="11430"/>
                <a:effectLst>
                  <a:outerShdw blurRad="76200" dist="50800" dir="5400000" algn="tl" rotWithShape="0">
                    <a:srgbClr val="000000">
                      <a:alpha val="65000"/>
                    </a:srgbClr>
                  </a:outerShdw>
                </a:effectLst>
              </a:rPr>
              <a:t>اجراء مختلف الفحوصات الهندسية للمعدات الصناعية</a:t>
            </a:r>
          </a:p>
          <a:p>
            <a:pPr>
              <a:buFontTx/>
              <a:buChar char="-"/>
            </a:pPr>
            <a:endParaRPr lang="ar-IQ" sz="3200" b="1" spc="50" dirty="0" smtClean="0">
              <a:ln w="11430"/>
              <a:effectLst>
                <a:outerShdw blurRad="76200" dist="50800" dir="5400000" algn="tl" rotWithShape="0">
                  <a:srgbClr val="000000">
                    <a:alpha val="65000"/>
                  </a:srgbClr>
                </a:outerShdw>
              </a:effectLst>
            </a:endParaRPr>
          </a:p>
          <a:p>
            <a:pPr>
              <a:buNone/>
            </a:pPr>
            <a:r>
              <a:rPr lang="ar-IQ" sz="3200" b="1" spc="50" dirty="0" smtClean="0">
                <a:ln w="11430"/>
                <a:effectLst>
                  <a:outerShdw blurRad="76200" dist="50800" dir="5400000" algn="tl" rotWithShape="0">
                    <a:srgbClr val="000000">
                      <a:alpha val="65000"/>
                    </a:srgbClr>
                  </a:outerShdw>
                </a:effectLst>
              </a:rPr>
              <a:t> </a:t>
            </a:r>
            <a:endParaRPr lang="ar-IQ" sz="3200" b="1" spc="50" dirty="0">
              <a:ln w="11430"/>
              <a:effectLst>
                <a:outerShdw blurRad="76200" dist="50800" dir="5400000" algn="tl" rotWithShape="0">
                  <a:srgbClr val="000000">
                    <a:alpha val="65000"/>
                  </a:srgbClr>
                </a:outerShdw>
              </a:effectLst>
            </a:endParaRPr>
          </a:p>
        </p:txBody>
      </p:sp>
    </p:spTree>
  </p:cSld>
  <p:clrMapOvr>
    <a:masterClrMapping/>
  </p:clrMapOvr>
  <p:transition spd="med">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8596" y="2357430"/>
            <a:ext cx="8229600" cy="1500190"/>
          </a:xfrm>
          <a:prstGeom prst="rect">
            <a:avLst/>
          </a:prstGeom>
        </p:spPr>
        <p:txBody>
          <a:bodyPr vert="horz" lIns="0" rIns="0" bIns="0" anchor="b">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IQ" sz="7200" b="1" i="0"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rPr>
              <a:t>الاجهزة والمعدات </a:t>
            </a:r>
            <a:endParaRPr kumimoji="0" lang="ar-IQ" sz="72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endParaRPr>
          </a:p>
        </p:txBody>
      </p:sp>
    </p:spTree>
  </p:cSld>
  <p:clrMapOvr>
    <a:masterClrMapping/>
  </p:clrMapOvr>
  <p:transition spd="med">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3">
      <a:dk1>
        <a:sysClr val="windowText" lastClr="000000"/>
      </a:dk1>
      <a:lt1>
        <a:sysClr val="window" lastClr="FFFFFF"/>
      </a:lt1>
      <a:dk2>
        <a:srgbClr val="FEFAC9"/>
      </a:dk2>
      <a:lt2>
        <a:srgbClr val="FEFAC9"/>
      </a:lt2>
      <a:accent1>
        <a:srgbClr val="A5B592"/>
      </a:accent1>
      <a:accent2>
        <a:srgbClr val="FF0000"/>
      </a:accent2>
      <a:accent3>
        <a:srgbClr val="E7BC29"/>
      </a:accent3>
      <a:accent4>
        <a:srgbClr val="D092A7"/>
      </a:accent4>
      <a:accent5>
        <a:srgbClr val="9C85C0"/>
      </a:accent5>
      <a:accent6>
        <a:srgbClr val="809EC2"/>
      </a:accent6>
      <a:hlink>
        <a:srgbClr val="8E58B6"/>
      </a:hlink>
      <a:folHlink>
        <a:srgbClr val="7F6F6F"/>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626</TotalTime>
  <Words>897</Words>
  <Application>Microsoft Office PowerPoint</Application>
  <PresentationFormat>On-screen Show (4:3)</PresentationFormat>
  <Paragraphs>92</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Flow</vt:lpstr>
      <vt:lpstr>وزارة الصناعة والمعادن الهيئة العامة للبحث والتطوير الصناعي مركز البحوث الكيماوية والبتروكيماوية</vt:lpstr>
      <vt:lpstr>تشخيص ومعالجة مشاكل التآكل في المنشأت النفطية</vt:lpstr>
      <vt:lpstr>Slide 3</vt:lpstr>
      <vt:lpstr>اهداف مركز البحوث الكيماوية والبتروكيماوية</vt:lpstr>
      <vt:lpstr>اقسام المركز</vt:lpstr>
      <vt:lpstr>Slide 6</vt:lpstr>
      <vt:lpstr>Slide 7</vt:lpstr>
      <vt:lpstr>Slide 8</vt:lpstr>
      <vt:lpstr>Slide 9</vt:lpstr>
      <vt:lpstr>Slide 10</vt:lpstr>
      <vt:lpstr>2- potentiostat- Galvanostat connected with RCE</vt:lpstr>
      <vt:lpstr>3. Conductivity /TDS Meter</vt:lpstr>
      <vt:lpstr>Slide 13</vt:lpstr>
      <vt:lpstr>Slide 14</vt:lpstr>
      <vt:lpstr>7. Electrodeposition Cell</vt:lpstr>
      <vt:lpstr>10 . Soil Resistivity</vt:lpstr>
      <vt:lpstr>9. Close Interval Potential Survey (CIPS) </vt:lpstr>
      <vt:lpstr>8. Direct Current Voltage Gradient (DCVG)</vt:lpstr>
      <vt:lpstr>Slide 19</vt:lpstr>
      <vt:lpstr>اهم البحوث المنجزة في مجال التاكل</vt:lpstr>
      <vt:lpstr>الحماية الكاثودية</vt:lpstr>
      <vt:lpstr>Slide 22</vt:lpstr>
      <vt:lpstr> CLOSE INTERVAL POTENTIAL SURVEY (CIPS)</vt:lpstr>
      <vt:lpstr>Slide 24</vt:lpstr>
      <vt:lpstr>Slide 25</vt:lpstr>
      <vt:lpstr>Slide 26</vt:lpstr>
      <vt:lpstr>Slide 27</vt:lpstr>
      <vt:lpstr>من اهم الفوائد العملية لل CIPS  هي:</vt:lpstr>
      <vt:lpstr> Direct Current Voltage Gradient(DCVG)</vt:lpstr>
      <vt:lpstr>Slide 30</vt:lpstr>
      <vt:lpstr>Slide 31</vt:lpstr>
      <vt:lpstr>من اهم الفوائد العملية لل DCVG  هي:</vt:lpstr>
      <vt:lpstr> قامت بعض الدول المتقدمة بتشريعات تلزم المؤسسات النفطية والانتاجية بالقيام بفحص دوري سنوي لهذه المنظومات حيث انه من الناحية الاقتصادية كلفة الفحص بهذا الجهاز قليلة جدا مقارنة بكلفة تصليح نقطة تسرب واحدة في اي انبوب.  لذا فان اجراء الفحص بشكل سنوي يعد مجدي اقتصاديا للتنبوء بمناطق الضعف وحمايتها كاثوديا قبل ان تتطور ويصيب الانبوب الضرر</vt:lpstr>
      <vt:lpstr> اهم اعمال المركز المنجزة في مجال الحماية الكاثوديه </vt:lpstr>
      <vt:lpstr>Slide 35</vt:lpstr>
      <vt:lpstr>Slide 36</vt:lpstr>
      <vt:lpstr>Slide 37</vt:lpstr>
      <vt:lpstr>Slide 38</vt:lpstr>
      <vt:lpstr>Slide 39</vt:lpstr>
      <vt:lpstr>Slide 40</vt:lpstr>
      <vt:lpstr>Slide 41</vt:lpstr>
      <vt:lpstr>Slide 42</vt:lpstr>
      <vt:lpstr>Slide 43</vt:lpstr>
      <vt:lpstr>الافاق المستقبلية</vt:lpstr>
      <vt:lpstr>THANK YOU</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وزارة الصناعة والمعادن الهيئة العامة للبحث والتطوير الصناعي مركز الابحاث الكيماوية والبتروكيماوية</dc:title>
  <dc:creator>ghost</dc:creator>
  <cp:lastModifiedBy>laith</cp:lastModifiedBy>
  <cp:revision>63</cp:revision>
  <dcterms:created xsi:type="dcterms:W3CDTF">2011-05-09T16:05:29Z</dcterms:created>
  <dcterms:modified xsi:type="dcterms:W3CDTF">2011-05-24T05:18:19Z</dcterms:modified>
</cp:coreProperties>
</file>