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1" r:id="rId1"/>
  </p:sldMasterIdLst>
  <p:notesMasterIdLst>
    <p:notesMasterId r:id="rId37"/>
  </p:notesMasterIdLst>
  <p:sldIdLst>
    <p:sldId id="274" r:id="rId2"/>
    <p:sldId id="275" r:id="rId3"/>
    <p:sldId id="372" r:id="rId4"/>
    <p:sldId id="371" r:id="rId5"/>
    <p:sldId id="370" r:id="rId6"/>
    <p:sldId id="369" r:id="rId7"/>
    <p:sldId id="362" r:id="rId8"/>
    <p:sldId id="364" r:id="rId9"/>
    <p:sldId id="380" r:id="rId10"/>
    <p:sldId id="381" r:id="rId11"/>
    <p:sldId id="384" r:id="rId12"/>
    <p:sldId id="257" r:id="rId13"/>
    <p:sldId id="263" r:id="rId14"/>
    <p:sldId id="355" r:id="rId15"/>
    <p:sldId id="338" r:id="rId16"/>
    <p:sldId id="260" r:id="rId17"/>
    <p:sldId id="262" r:id="rId18"/>
    <p:sldId id="379" r:id="rId19"/>
    <p:sldId id="378" r:id="rId20"/>
    <p:sldId id="383" r:id="rId21"/>
    <p:sldId id="373" r:id="rId22"/>
    <p:sldId id="374" r:id="rId23"/>
    <p:sldId id="375" r:id="rId24"/>
    <p:sldId id="376" r:id="rId25"/>
    <p:sldId id="377" r:id="rId26"/>
    <p:sldId id="264" r:id="rId27"/>
    <p:sldId id="368" r:id="rId28"/>
    <p:sldId id="335" r:id="rId29"/>
    <p:sldId id="348" r:id="rId30"/>
    <p:sldId id="350" r:id="rId31"/>
    <p:sldId id="273" r:id="rId32"/>
    <p:sldId id="304" r:id="rId33"/>
    <p:sldId id="387" r:id="rId34"/>
    <p:sldId id="386" r:id="rId35"/>
    <p:sldId id="359" r:id="rId36"/>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422"/>
    <a:srgbClr val="FFFF99"/>
    <a:srgbClr val="FF9900"/>
    <a:srgbClr val="CCECFF"/>
    <a:srgbClr val="FFFF66"/>
    <a:srgbClr val="FF66CC"/>
    <a:srgbClr val="FF99FF"/>
    <a:srgbClr val="ED37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146" autoAdjust="0"/>
    <p:restoredTop sz="98496" autoAdjust="0"/>
  </p:normalViewPr>
  <p:slideViewPr>
    <p:cSldViewPr>
      <p:cViewPr>
        <p:scale>
          <a:sx n="48" d="100"/>
          <a:sy n="48" d="100"/>
        </p:scale>
        <p:origin x="-1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93FA5-8BE5-46CE-9B83-4EA3FA3E51EB}" type="doc">
      <dgm:prSet loTypeId="urn:microsoft.com/office/officeart/2005/8/layout/arrow6" loCatId="process" qsTypeId="urn:microsoft.com/office/officeart/2005/8/quickstyle/3d1" qsCatId="3D" csTypeId="urn:microsoft.com/office/officeart/2005/8/colors/colorful1" csCatId="colorful" phldr="1"/>
      <dgm:spPr/>
      <dgm:t>
        <a:bodyPr/>
        <a:lstStyle/>
        <a:p>
          <a:endParaRPr lang="en-US"/>
        </a:p>
      </dgm:t>
    </dgm:pt>
    <dgm:pt modelId="{AD794D72-DA22-414B-A260-3E79A33DF066}">
      <dgm:prSet phldrT="[Text]" custT="1"/>
      <dgm:spPr/>
      <dgm:t>
        <a:bodyPr/>
        <a:lstStyle/>
        <a:p>
          <a:r>
            <a:rPr lang="en-US" sz="2000" dirty="0"/>
            <a:t>before  2003</a:t>
          </a:r>
        </a:p>
      </dgm:t>
    </dgm:pt>
    <dgm:pt modelId="{16BC7A8D-1C35-4968-8CBD-6E76E45267D2}" type="parTrans" cxnId="{DA91CCE3-6A96-43A2-A091-8459531A95DC}">
      <dgm:prSet/>
      <dgm:spPr/>
      <dgm:t>
        <a:bodyPr/>
        <a:lstStyle/>
        <a:p>
          <a:endParaRPr lang="en-US"/>
        </a:p>
      </dgm:t>
    </dgm:pt>
    <dgm:pt modelId="{143C550B-D2BC-483F-B879-D12198D13B40}" type="sibTrans" cxnId="{DA91CCE3-6A96-43A2-A091-8459531A95DC}">
      <dgm:prSet/>
      <dgm:spPr/>
      <dgm:t>
        <a:bodyPr/>
        <a:lstStyle/>
        <a:p>
          <a:endParaRPr lang="en-US"/>
        </a:p>
      </dgm:t>
    </dgm:pt>
    <dgm:pt modelId="{9E4A4259-7108-428E-BF86-BCD52B873A6D}">
      <dgm:prSet phldrT="[Text]"/>
      <dgm:spPr/>
      <dgm:t>
        <a:bodyPr/>
        <a:lstStyle/>
        <a:p>
          <a:r>
            <a:rPr lang="en-US" dirty="0"/>
            <a:t>after 2003</a:t>
          </a:r>
        </a:p>
      </dgm:t>
    </dgm:pt>
    <dgm:pt modelId="{CC89272C-564D-45E2-A6E1-9B87ADC852EB}" type="parTrans" cxnId="{4DEBAE75-79C9-4F51-B0F5-D08545DC9479}">
      <dgm:prSet/>
      <dgm:spPr/>
      <dgm:t>
        <a:bodyPr/>
        <a:lstStyle/>
        <a:p>
          <a:endParaRPr lang="en-US"/>
        </a:p>
      </dgm:t>
    </dgm:pt>
    <dgm:pt modelId="{13DD06AC-A957-468B-9B12-FA173C83677B}" type="sibTrans" cxnId="{4DEBAE75-79C9-4F51-B0F5-D08545DC9479}">
      <dgm:prSet/>
      <dgm:spPr/>
      <dgm:t>
        <a:bodyPr/>
        <a:lstStyle/>
        <a:p>
          <a:endParaRPr lang="en-US"/>
        </a:p>
      </dgm:t>
    </dgm:pt>
    <dgm:pt modelId="{9E198B3A-3B7A-4BAA-B5C7-BF148AEDD469}" type="pres">
      <dgm:prSet presAssocID="{61093FA5-8BE5-46CE-9B83-4EA3FA3E51EB}" presName="compositeShape" presStyleCnt="0">
        <dgm:presLayoutVars>
          <dgm:chMax val="2"/>
          <dgm:dir/>
          <dgm:resizeHandles val="exact"/>
        </dgm:presLayoutVars>
      </dgm:prSet>
      <dgm:spPr/>
      <dgm:t>
        <a:bodyPr/>
        <a:lstStyle/>
        <a:p>
          <a:endParaRPr lang="en-US"/>
        </a:p>
      </dgm:t>
    </dgm:pt>
    <dgm:pt modelId="{1513CEE8-4518-4483-8D2B-6F3B0A98D303}" type="pres">
      <dgm:prSet presAssocID="{61093FA5-8BE5-46CE-9B83-4EA3FA3E51EB}" presName="ribbon" presStyleLbl="node1" presStyleIdx="0" presStyleCnt="1" custLinFactNeighborY="-325"/>
      <dgm:spPr>
        <a:gradFill rotWithShape="0">
          <a:gsLst>
            <a:gs pos="0">
              <a:srgbClr val="FFFF00"/>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gradFill>
      </dgm:spPr>
      <dgm:t>
        <a:bodyPr/>
        <a:lstStyle/>
        <a:p>
          <a:endParaRPr lang="en-US"/>
        </a:p>
      </dgm:t>
    </dgm:pt>
    <dgm:pt modelId="{A2BE4179-D8EC-4108-9357-5EB75B5F6A10}" type="pres">
      <dgm:prSet presAssocID="{61093FA5-8BE5-46CE-9B83-4EA3FA3E51EB}" presName="leftArrowText" presStyleLbl="node1" presStyleIdx="0" presStyleCnt="1" custScaleX="134236">
        <dgm:presLayoutVars>
          <dgm:chMax val="0"/>
          <dgm:bulletEnabled val="1"/>
        </dgm:presLayoutVars>
      </dgm:prSet>
      <dgm:spPr/>
      <dgm:t>
        <a:bodyPr/>
        <a:lstStyle/>
        <a:p>
          <a:endParaRPr lang="en-US"/>
        </a:p>
      </dgm:t>
    </dgm:pt>
    <dgm:pt modelId="{BFE0579E-72CE-4EDE-A38E-389B391B8295}" type="pres">
      <dgm:prSet presAssocID="{61093FA5-8BE5-46CE-9B83-4EA3FA3E51EB}" presName="rightArrowText" presStyleLbl="node1" presStyleIdx="0" presStyleCnt="1">
        <dgm:presLayoutVars>
          <dgm:chMax val="0"/>
          <dgm:bulletEnabled val="1"/>
        </dgm:presLayoutVars>
      </dgm:prSet>
      <dgm:spPr/>
      <dgm:t>
        <a:bodyPr/>
        <a:lstStyle/>
        <a:p>
          <a:endParaRPr lang="en-US"/>
        </a:p>
      </dgm:t>
    </dgm:pt>
  </dgm:ptLst>
  <dgm:cxnLst>
    <dgm:cxn modelId="{4DEBAE75-79C9-4F51-B0F5-D08545DC9479}" srcId="{61093FA5-8BE5-46CE-9B83-4EA3FA3E51EB}" destId="{9E4A4259-7108-428E-BF86-BCD52B873A6D}" srcOrd="1" destOrd="0" parTransId="{CC89272C-564D-45E2-A6E1-9B87ADC852EB}" sibTransId="{13DD06AC-A957-468B-9B12-FA173C83677B}"/>
    <dgm:cxn modelId="{F21C68F2-0C0E-48ED-91B8-B51621ADF388}" type="presOf" srcId="{AD794D72-DA22-414B-A260-3E79A33DF066}" destId="{A2BE4179-D8EC-4108-9357-5EB75B5F6A10}" srcOrd="0" destOrd="0" presId="urn:microsoft.com/office/officeart/2005/8/layout/arrow6"/>
    <dgm:cxn modelId="{DA91CCE3-6A96-43A2-A091-8459531A95DC}" srcId="{61093FA5-8BE5-46CE-9B83-4EA3FA3E51EB}" destId="{AD794D72-DA22-414B-A260-3E79A33DF066}" srcOrd="0" destOrd="0" parTransId="{16BC7A8D-1C35-4968-8CBD-6E76E45267D2}" sibTransId="{143C550B-D2BC-483F-B879-D12198D13B40}"/>
    <dgm:cxn modelId="{A864E609-3729-44F0-A916-EA52A7E07C51}" type="presOf" srcId="{61093FA5-8BE5-46CE-9B83-4EA3FA3E51EB}" destId="{9E198B3A-3B7A-4BAA-B5C7-BF148AEDD469}" srcOrd="0" destOrd="0" presId="urn:microsoft.com/office/officeart/2005/8/layout/arrow6"/>
    <dgm:cxn modelId="{A894E7AF-90F0-460F-AEFA-FFACD66E5C69}" type="presOf" srcId="{9E4A4259-7108-428E-BF86-BCD52B873A6D}" destId="{BFE0579E-72CE-4EDE-A38E-389B391B8295}" srcOrd="0" destOrd="0" presId="urn:microsoft.com/office/officeart/2005/8/layout/arrow6"/>
    <dgm:cxn modelId="{475A92BF-44B5-406D-AF1A-2C36474A4DFA}" type="presParOf" srcId="{9E198B3A-3B7A-4BAA-B5C7-BF148AEDD469}" destId="{1513CEE8-4518-4483-8D2B-6F3B0A98D303}" srcOrd="0" destOrd="0" presId="urn:microsoft.com/office/officeart/2005/8/layout/arrow6"/>
    <dgm:cxn modelId="{B00BE697-7A0B-4C8B-9E1A-39DB6021DA0E}" type="presParOf" srcId="{9E198B3A-3B7A-4BAA-B5C7-BF148AEDD469}" destId="{A2BE4179-D8EC-4108-9357-5EB75B5F6A10}" srcOrd="1" destOrd="0" presId="urn:microsoft.com/office/officeart/2005/8/layout/arrow6"/>
    <dgm:cxn modelId="{B630998E-B798-4729-916A-C52B9F334AA3}" type="presParOf" srcId="{9E198B3A-3B7A-4BAA-B5C7-BF148AEDD469}" destId="{BFE0579E-72CE-4EDE-A38E-389B391B8295}" srcOrd="2" destOrd="0" presId="urn:microsoft.com/office/officeart/2005/8/layout/arrow6"/>
  </dgm:cxnLst>
  <dgm:bg/>
  <dgm:whole/>
</dgm:dataModel>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A6B4B3C-4480-4830-9AD9-D523CABB83FA}" type="datetimeFigureOut">
              <a:rPr lang="en-US"/>
              <a:pPr>
                <a:defRPr/>
              </a:pPr>
              <a:t>5/23/2011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A793F5B-FAD2-4797-AC4B-BDE2D1A7BC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BD0B8-D017-4BBA-8779-92CBEC5E48C6}" type="slidenum">
              <a:rPr lang="en-US" smtClean="0">
                <a:cs typeface="Arial" pitchFamily="34" charset="0"/>
              </a:rPr>
              <a:pPr/>
              <a:t>1</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7C1B4C8-8076-4650-B2AD-F749652D50F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6AF5AC-2999-4F6D-9529-663BFC03B81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B7256A-54DC-452D-AA16-92E9F1ECB5A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EDDDE2-C2E2-4D87-8496-9DEC34F2605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029CB466-A608-4950-A3DD-B2E96726571F}"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4F9C754-285D-4A4F-972A-2C8F0BD1B149}"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A01A66A4-4E4E-4245-A57A-3D7E951A626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59EFB38-0B99-43A4-A6B7-9F039C1F166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38B7CEA-BBD6-4D91-B6B1-592A853CD4A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4F581AF6-CC89-4DDC-A6A3-0486F2191B83}"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D3CF0A60-AF81-486F-BF2B-E6B20C410B22}"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cs typeface="Arial" charset="0"/>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cs typeface="Arial" charset="0"/>
              </a:defRPr>
            </a:lvl1pPr>
          </a:lstStyle>
          <a:p>
            <a:pPr>
              <a:defRPr/>
            </a:pPr>
            <a:fld id="{F8D7799E-49CD-41FC-AC9A-D7816C6980A1}"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4397" r:id="rId1"/>
    <p:sldLayoutId id="2147484398" r:id="rId2"/>
    <p:sldLayoutId id="2147484399" r:id="rId3"/>
    <p:sldLayoutId id="2147484392" r:id="rId4"/>
    <p:sldLayoutId id="2147484400" r:id="rId5"/>
    <p:sldLayoutId id="2147484393" r:id="rId6"/>
    <p:sldLayoutId id="2147484394" r:id="rId7"/>
    <p:sldLayoutId id="2147484401" r:id="rId8"/>
    <p:sldLayoutId id="2147484402" r:id="rId9"/>
    <p:sldLayoutId id="2147484395" r:id="rId10"/>
    <p:sldLayoutId id="2147484396"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cs typeface="Tahoma"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cs typeface="Tahoma"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cs typeface="Tahoma"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cs typeface="Tahoma" pitchFamily="34" charset="0"/>
        </a:defRPr>
      </a:lvl5pPr>
      <a:lvl6pPr marL="941388" indent="-484188" algn="l" rtl="0" fontAlgn="base">
        <a:spcBef>
          <a:spcPct val="0"/>
        </a:spcBef>
        <a:spcAft>
          <a:spcPct val="0"/>
        </a:spcAft>
        <a:defRPr sz="4200">
          <a:solidFill>
            <a:srgbClr val="FF5C9C"/>
          </a:solidFill>
          <a:latin typeface="Century Gothic" pitchFamily="34" charset="0"/>
          <a:cs typeface="Tahoma" pitchFamily="34" charset="0"/>
        </a:defRPr>
      </a:lvl6pPr>
      <a:lvl7pPr marL="1398588" indent="-484188" algn="l" rtl="0" fontAlgn="base">
        <a:spcBef>
          <a:spcPct val="0"/>
        </a:spcBef>
        <a:spcAft>
          <a:spcPct val="0"/>
        </a:spcAft>
        <a:defRPr sz="4200">
          <a:solidFill>
            <a:srgbClr val="FF5C9C"/>
          </a:solidFill>
          <a:latin typeface="Century Gothic" pitchFamily="34" charset="0"/>
          <a:cs typeface="Tahoma" pitchFamily="34" charset="0"/>
        </a:defRPr>
      </a:lvl7pPr>
      <a:lvl8pPr marL="1855788" indent="-484188" algn="l" rtl="0" fontAlgn="base">
        <a:spcBef>
          <a:spcPct val="0"/>
        </a:spcBef>
        <a:spcAft>
          <a:spcPct val="0"/>
        </a:spcAft>
        <a:defRPr sz="4200">
          <a:solidFill>
            <a:srgbClr val="FF5C9C"/>
          </a:solidFill>
          <a:latin typeface="Century Gothic" pitchFamily="34" charset="0"/>
          <a:cs typeface="Tahoma" pitchFamily="34" charset="0"/>
        </a:defRPr>
      </a:lvl8pPr>
      <a:lvl9pPr marL="2312988" indent="-484188" algn="l" rtl="0" fontAlgn="base">
        <a:spcBef>
          <a:spcPct val="0"/>
        </a:spcBef>
        <a:spcAft>
          <a:spcPct val="0"/>
        </a:spcAft>
        <a:defRPr sz="4200">
          <a:solidFill>
            <a:srgbClr val="FF5C9C"/>
          </a:solidFill>
          <a:latin typeface="Century Gothic" pitchFamily="34" charset="0"/>
          <a:cs typeface="Tahoma"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2971800" y="1828800"/>
            <a:ext cx="31242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lstStyle/>
          <a:p>
            <a:pPr algn="ctr">
              <a:defRPr/>
            </a:pPr>
            <a:r>
              <a:rPr lang="en-US" sz="3600" kern="10" dirty="0" smtClean="0">
                <a:ln w="18415" cmpd="sng">
                  <a:solidFill>
                    <a:srgbClr val="FFFFFF"/>
                  </a:solidFill>
                  <a:prstDash val="solid"/>
                </a:ln>
                <a:solidFill>
                  <a:srgbClr val="FFFFFF"/>
                </a:solidFill>
                <a:effectLst>
                  <a:glow rad="101600">
                    <a:schemeClr val="accent2">
                      <a:lumMod val="60000"/>
                      <a:lumOff val="40000"/>
                      <a:alpha val="60000"/>
                    </a:schemeClr>
                  </a:glow>
                  <a:outerShdw blurRad="63500" dir="3600000" algn="tl" rotWithShape="0">
                    <a:srgbClr val="000000">
                      <a:alpha val="70000"/>
                    </a:srgbClr>
                  </a:outerShdw>
                </a:effectLst>
                <a:latin typeface="Times New Roman" pitchFamily="18" charset="0"/>
                <a:cs typeface="Times New Roman" pitchFamily="18" charset="0"/>
              </a:rPr>
              <a:t>Ministry of Oil</a:t>
            </a:r>
          </a:p>
        </p:txBody>
      </p:sp>
      <p:pic>
        <p:nvPicPr>
          <p:cNvPr id="16"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276600" y="3352800"/>
            <a:ext cx="2743200" cy="2743200"/>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7798457" y="152400"/>
            <a:ext cx="1269343"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
          <p:cNvPicPr>
            <a:picLocks noChangeAspect="1" noChangeArrowheads="1"/>
          </p:cNvPicPr>
          <p:nvPr/>
        </p:nvPicPr>
        <p:blipFill>
          <a:blip r:embed="rId5" cstate="print"/>
          <a:srcRect/>
          <a:stretch>
            <a:fillRect/>
          </a:stretch>
        </p:blipFill>
        <p:spPr bwMode="auto">
          <a:xfrm>
            <a:off x="76200" y="175260"/>
            <a:ext cx="1371600" cy="1577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WordArt 5"/>
          <p:cNvSpPr>
            <a:spLocks noChangeArrowheads="1" noChangeShapeType="1" noTextEdit="1"/>
          </p:cNvSpPr>
          <p:nvPr/>
        </p:nvSpPr>
        <p:spPr bwMode="auto">
          <a:xfrm>
            <a:off x="1828800" y="4038600"/>
            <a:ext cx="5562600" cy="1752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12" name="Rectangle 11"/>
          <p:cNvSpPr/>
          <p:nvPr/>
        </p:nvSpPr>
        <p:spPr>
          <a:xfrm>
            <a:off x="2724794" y="1066800"/>
            <a:ext cx="3676006" cy="707886"/>
          </a:xfrm>
          <a:prstGeom prst="rect">
            <a:avLst/>
          </a:prstGeom>
        </p:spPr>
        <p:txBody>
          <a:bodyPr wrap="none">
            <a:spAutoFit/>
          </a:bodyPr>
          <a:lstStyle/>
          <a:p>
            <a:pPr algn="ctr">
              <a:defRPr/>
            </a:pPr>
            <a:r>
              <a:rPr lang="en-US" sz="4000" kern="10" dirty="0" smtClean="0">
                <a:ln w="18415" cmpd="sng">
                  <a:solidFill>
                    <a:srgbClr val="FFFFFF"/>
                  </a:solidFill>
                  <a:prstDash val="solid"/>
                </a:ln>
                <a:solidFill>
                  <a:srgbClr val="FFFFFF"/>
                </a:solidFill>
                <a:effectLst>
                  <a:glow rad="101600">
                    <a:schemeClr val="accent2">
                      <a:lumMod val="60000"/>
                      <a:lumOff val="40000"/>
                      <a:alpha val="60000"/>
                    </a:schemeClr>
                  </a:glow>
                  <a:outerShdw blurRad="63500" dir="3600000" algn="tl" rotWithShape="0">
                    <a:srgbClr val="000000">
                      <a:alpha val="70000"/>
                    </a:srgbClr>
                  </a:outerShdw>
                </a:effectLst>
                <a:latin typeface="Times New Roman" pitchFamily="18" charset="0"/>
                <a:cs typeface="Times New Roman" pitchFamily="18" charset="0"/>
              </a:rPr>
              <a:t>Republic of Iraq </a:t>
            </a:r>
          </a:p>
        </p:txBody>
      </p:sp>
      <p:sp>
        <p:nvSpPr>
          <p:cNvPr id="13" name="Rectangle 12"/>
          <p:cNvSpPr/>
          <p:nvPr/>
        </p:nvSpPr>
        <p:spPr>
          <a:xfrm>
            <a:off x="685800" y="2514600"/>
            <a:ext cx="7790915" cy="584775"/>
          </a:xfrm>
          <a:prstGeom prst="rect">
            <a:avLst/>
          </a:prstGeom>
        </p:spPr>
        <p:txBody>
          <a:bodyPr wrap="none">
            <a:spAutoFit/>
          </a:bodyPr>
          <a:lstStyle/>
          <a:p>
            <a:pPr algn="ctr">
              <a:defRPr/>
            </a:pPr>
            <a:r>
              <a:rPr lang="en-US" sz="3200" kern="10" dirty="0" smtClean="0">
                <a:ln w="18415" cmpd="sng">
                  <a:solidFill>
                    <a:srgbClr val="FFFFFF"/>
                  </a:solidFill>
                  <a:prstDash val="solid"/>
                </a:ln>
                <a:solidFill>
                  <a:srgbClr val="FFFFFF"/>
                </a:solidFill>
                <a:effectLst>
                  <a:glow rad="101600">
                    <a:schemeClr val="accent2">
                      <a:lumMod val="60000"/>
                      <a:lumOff val="40000"/>
                      <a:alpha val="60000"/>
                    </a:schemeClr>
                  </a:glow>
                  <a:outerShdw blurRad="63500" dir="3600000" algn="tl" rotWithShape="0">
                    <a:srgbClr val="000000">
                      <a:alpha val="70000"/>
                    </a:srgbClr>
                  </a:outerShdw>
                </a:effectLst>
                <a:latin typeface="Times New Roman" pitchFamily="18" charset="0"/>
                <a:cs typeface="Times New Roman" pitchFamily="18" charset="0"/>
              </a:rPr>
              <a:t>Petroleum Research and Development Center </a:t>
            </a:r>
            <a:endParaRPr lang="en-US" sz="3200" kern="10" dirty="0">
              <a:ln w="18415" cmpd="sng">
                <a:solidFill>
                  <a:srgbClr val="FFFFFF"/>
                </a:solidFill>
                <a:prstDash val="solid"/>
              </a:ln>
              <a:solidFill>
                <a:srgbClr val="FFFFFF"/>
              </a:solidFill>
              <a:effectLst>
                <a:glow rad="101600">
                  <a:schemeClr val="accent2">
                    <a:lumMod val="60000"/>
                    <a:lumOff val="40000"/>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23" presetClass="entr" presetSubtype="52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p:val>
                                            <p:fltVal val="0.5"/>
                                          </p:val>
                                        </p:tav>
                                        <p:tav tm="100000">
                                          <p:val>
                                            <p:strVal val="#ppt_x"/>
                                          </p:val>
                                        </p:tav>
                                      </p:tavLst>
                                    </p:anim>
                                    <p:anim calcmode="lin" valueType="num">
                                      <p:cBhvr>
                                        <p:cTn id="24" dur="1000" fill="hold"/>
                                        <p:tgtEl>
                                          <p:spTgt spid="8"/>
                                        </p:tgtEl>
                                        <p:attrNameLst>
                                          <p:attrName>ppt_y</p:attrName>
                                        </p:attrNameLst>
                                      </p:cBhvr>
                                      <p:tavLst>
                                        <p:tav tm="0">
                                          <p:val>
                                            <p:fltVal val="0.5"/>
                                          </p:val>
                                        </p:tav>
                                        <p:tav tm="100000">
                                          <p:val>
                                            <p:strVal val="#ppt_y"/>
                                          </p:val>
                                        </p:tav>
                                      </p:tavLst>
                                    </p:anim>
                                  </p:childTnLst>
                                </p:cTn>
                              </p:par>
                            </p:childTnLst>
                          </p:cTn>
                        </p:par>
                        <p:par>
                          <p:cTn id="25" fill="hold">
                            <p:stCondLst>
                              <p:cond delay="4000"/>
                            </p:stCondLst>
                            <p:childTnLst>
                              <p:par>
                                <p:cTn id="26" presetID="53"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Effect transition="in" filter="fade">
                                      <p:cBhvr>
                                        <p:cTn id="30" dur="1000"/>
                                        <p:tgtEl>
                                          <p:spTgt spid="13"/>
                                        </p:tgtEl>
                                      </p:cBhvr>
                                    </p:animEffect>
                                  </p:childTnLst>
                                </p:cTn>
                              </p:par>
                            </p:childTnLst>
                          </p:cTn>
                        </p:par>
                        <p:par>
                          <p:cTn id="31" fill="hold">
                            <p:stCondLst>
                              <p:cond delay="5000"/>
                            </p:stCondLst>
                            <p:childTnLst>
                              <p:par>
                                <p:cTn id="32" presetID="53"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304800"/>
            <a:ext cx="8534400" cy="6208689"/>
          </a:xfrm>
          <a:prstGeom prst="rect">
            <a:avLst/>
          </a:prstGeom>
          <a:noFill/>
          <a:ln w="9525">
            <a:noFill/>
            <a:miter lim="800000"/>
            <a:headEnd/>
            <a:tailEnd/>
          </a:ln>
          <a:effectLst/>
        </p:spPr>
      </p:pic>
      <p:pic>
        <p:nvPicPr>
          <p:cNvPr id="3"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4"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7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050"/>
                                        </p:tgtEl>
                                      </p:cBhvr>
                                    </p:animEffect>
                                    <p:set>
                                      <p:cBhvr>
                                        <p:cTn id="14"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215143"/>
            <a:ext cx="8915400" cy="6490457"/>
            <a:chOff x="76200" y="228600"/>
            <a:chExt cx="8915400" cy="6490457"/>
          </a:xfrm>
        </p:grpSpPr>
        <p:pic>
          <p:nvPicPr>
            <p:cNvPr id="1026" name="Picture 2"/>
            <p:cNvPicPr>
              <a:picLocks noChangeAspect="1" noChangeArrowheads="1"/>
            </p:cNvPicPr>
            <p:nvPr/>
          </p:nvPicPr>
          <p:blipFill>
            <a:blip r:embed="rId2"/>
            <a:srcRect/>
            <a:stretch>
              <a:fillRect/>
            </a:stretch>
          </p:blipFill>
          <p:spPr bwMode="auto">
            <a:xfrm>
              <a:off x="76200" y="228600"/>
              <a:ext cx="8915400" cy="6490457"/>
            </a:xfrm>
            <a:prstGeom prst="rect">
              <a:avLst/>
            </a:prstGeom>
            <a:noFill/>
            <a:ln w="9525">
              <a:noFill/>
              <a:miter lim="800000"/>
              <a:headEnd/>
              <a:tailEnd/>
            </a:ln>
            <a:effectLst/>
          </p:spPr>
        </p:pic>
        <p:sp>
          <p:nvSpPr>
            <p:cNvPr id="5" name="Rectangle 4"/>
            <p:cNvSpPr/>
            <p:nvPr/>
          </p:nvSpPr>
          <p:spPr>
            <a:xfrm>
              <a:off x="7772400" y="457200"/>
              <a:ext cx="76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5"/>
          <p:cNvSpPr>
            <a:spLocks noChangeArrowheads="1" noChangeShapeType="1" noTextEdit="1"/>
          </p:cNvSpPr>
          <p:nvPr/>
        </p:nvSpPr>
        <p:spPr bwMode="auto">
          <a:xfrm>
            <a:off x="304800" y="609600"/>
            <a:ext cx="8534400" cy="2590800"/>
          </a:xfrm>
          <a:prstGeom prst="rect">
            <a:avLst/>
          </a:prstGeom>
        </p:spPr>
        <p:txBody>
          <a:bodyPr wrap="none" fromWordArt="1">
            <a:prstTxWarp prst="textCanDown">
              <a:avLst>
                <a:gd name="adj" fmla="val 6380"/>
              </a:avLst>
            </a:prstTxWarp>
          </a:bodyPr>
          <a:lstStyle/>
          <a:p>
            <a:pPr algn="ctr"/>
            <a:endParaRPr lang="ar-IQ" sz="3600" b="1" kern="10">
              <a:ln w="31750">
                <a:solidFill>
                  <a:srgbClr val="000000"/>
                </a:solidFill>
                <a:round/>
                <a:headEnd/>
                <a:tailEnd/>
              </a:ln>
              <a:solidFill>
                <a:schemeClr val="hlink"/>
              </a:solidFill>
              <a:latin typeface="Tahoma"/>
              <a:ea typeface="Tahoma"/>
              <a:cs typeface="Tahoma"/>
            </a:endParaRPr>
          </a:p>
        </p:txBody>
      </p:sp>
      <p:sp>
        <p:nvSpPr>
          <p:cNvPr id="5" name="TextBox 4"/>
          <p:cNvSpPr txBox="1"/>
          <p:nvPr/>
        </p:nvSpPr>
        <p:spPr>
          <a:xfrm>
            <a:off x="228600" y="1476613"/>
            <a:ext cx="8686800" cy="3323987"/>
          </a:xfrm>
          <a:prstGeom prst="rect">
            <a:avLst/>
          </a:prstGeom>
          <a:noFill/>
        </p:spPr>
        <p:txBody>
          <a:bodyPr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Laboratory Facilities</a:t>
            </a:r>
          </a:p>
          <a:p>
            <a:pPr algn="ctr" rtl="1">
              <a:defRPr/>
            </a:pP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 in </a:t>
            </a:r>
          </a:p>
          <a:p>
            <a:pPr algn="ctr" rtl="1">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PRDC</a:t>
            </a:r>
          </a:p>
          <a:p>
            <a:pPr algn="ctr">
              <a:defRPr/>
            </a:pP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for</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 </a:t>
            </a:r>
          </a:p>
        </p:txBody>
      </p:sp>
      <p:sp>
        <p:nvSpPr>
          <p:cNvPr id="7" name="TextBox 6"/>
          <p:cNvSpPr txBox="1"/>
          <p:nvPr/>
        </p:nvSpPr>
        <p:spPr>
          <a:xfrm>
            <a:off x="1752600" y="4960203"/>
            <a:ext cx="5562600" cy="830997"/>
          </a:xfrm>
          <a:prstGeom prst="rect">
            <a:avLst/>
          </a:prstGeom>
          <a:noFill/>
        </p:spPr>
        <p:txBody>
          <a:bodyPr rtlCol="1">
            <a:spAutoFit/>
          </a:bodyPr>
          <a:lstStyle/>
          <a:p>
            <a:pPr algn="ctr">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Arial" charset="0"/>
              </a:rPr>
              <a:t> Corrosion Field</a:t>
            </a:r>
          </a:p>
        </p:txBody>
      </p:sp>
      <p:pic>
        <p:nvPicPr>
          <p:cNvPr id="15365"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1"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1200" fill="hold">
                                          <p:stCondLst>
                                            <p:cond delay="0"/>
                                          </p:stCondLst>
                                        </p:cTn>
                                        <p:tgtEl>
                                          <p:spTgt spid="7"/>
                                        </p:tgtEl>
                                        <p:attrNameLst>
                                          <p:attrName>ppt_x</p:attrName>
                                        </p:attrNameLst>
                                      </p:cBhvr>
                                    </p:anim>
                                    <p:anim from="0" to="-1.0" calcmode="lin" valueType="num">
                                      <p:cBhvr>
                                        <p:cTn id="13" dur="400" decel="50000" autoRev="1" fill="hold">
                                          <p:stCondLst>
                                            <p:cond delay="1200"/>
                                          </p:stCondLst>
                                        </p:cTn>
                                        <p:tgtEl>
                                          <p:spTgt spid="7"/>
                                        </p:tgtEl>
                                        <p:attrNameLst>
                                          <p:attrName>xshear</p:attrName>
                                        </p:attrNameLst>
                                      </p:cBhvr>
                                    </p:anim>
                                    <p:animScale>
                                      <p:cBhvr>
                                        <p:cTn id="14" dur="400" decel="100000" autoRev="1" fill="hold">
                                          <p:stCondLst>
                                            <p:cond delay="1200"/>
                                          </p:stCondLst>
                                        </p:cTn>
                                        <p:tgtEl>
                                          <p:spTgt spid="7"/>
                                        </p:tgtEl>
                                      </p:cBhvr>
                                      <p:from x="100000" y="100000"/>
                                      <p:to x="80000" y="100000"/>
                                    </p:animScale>
                                    <p:anim by="(#ppt_h/3+#ppt_w*0.1)" calcmode="lin" valueType="num">
                                      <p:cBhvr additive="sum">
                                        <p:cTn id="15" dur="400" decel="100000" autoRev="1" fill="hold">
                                          <p:stCondLst>
                                            <p:cond delay="1200"/>
                                          </p:stCondLst>
                                        </p:cTn>
                                        <p:tgtEl>
                                          <p:spTgt spid="7"/>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7" presetClass="exit" presetSubtype="0" fill="hold" nodeType="clickEffect">
                                  <p:stCondLst>
                                    <p:cond delay="0"/>
                                  </p:stCondLst>
                                  <p:childTnLst>
                                    <p:animEffect transition="out" filter="fade">
                                      <p:cBhvr>
                                        <p:cTn id="19" dur="500"/>
                                        <p:tgtEl>
                                          <p:spTgt spid="5"/>
                                        </p:tgtEl>
                                      </p:cBhvr>
                                    </p:animEffect>
                                    <p:anim calcmode="lin" valueType="num">
                                      <p:cBhvr>
                                        <p:cTn id="20" dur="500"/>
                                        <p:tgtEl>
                                          <p:spTgt spid="5"/>
                                        </p:tgtEl>
                                        <p:attrNameLst>
                                          <p:attrName>ppt_x</p:attrName>
                                        </p:attrNameLst>
                                      </p:cBhvr>
                                      <p:tavLst>
                                        <p:tav tm="0">
                                          <p:val>
                                            <p:strVal val="ppt_x"/>
                                          </p:val>
                                        </p:tav>
                                        <p:tav tm="100000">
                                          <p:val>
                                            <p:strVal val="ppt_x"/>
                                          </p:val>
                                        </p:tav>
                                      </p:tavLst>
                                    </p:anim>
                                    <p:anim calcmode="lin" valueType="num">
                                      <p:cBhvr>
                                        <p:cTn id="21" dur="500"/>
                                        <p:tgtEl>
                                          <p:spTgt spid="5"/>
                                        </p:tgtEl>
                                        <p:attrNameLst>
                                          <p:attrName>ppt_y</p:attrName>
                                        </p:attrNameLst>
                                      </p:cBhvr>
                                      <p:tavLst>
                                        <p:tav tm="0">
                                          <p:val>
                                            <p:strVal val="ppt_y"/>
                                          </p:val>
                                        </p:tav>
                                        <p:tav tm="100000">
                                          <p:val>
                                            <p:strVal val="ppt_y-.1"/>
                                          </p:val>
                                        </p:tav>
                                      </p:tavLst>
                                    </p:anim>
                                    <p:set>
                                      <p:cBhvr>
                                        <p:cTn id="22" dur="1" fill="hold">
                                          <p:stCondLst>
                                            <p:cond delay="499"/>
                                          </p:stCondLst>
                                        </p:cTn>
                                        <p:tgtEl>
                                          <p:spTgt spid="5"/>
                                        </p:tgtEl>
                                        <p:attrNameLst>
                                          <p:attrName>style.visibility</p:attrName>
                                        </p:attrNameLst>
                                      </p:cBhvr>
                                      <p:to>
                                        <p:strVal val="hidden"/>
                                      </p:to>
                                    </p:set>
                                  </p:childTnLst>
                                </p:cTn>
                              </p:par>
                              <p:par>
                                <p:cTn id="23" presetID="47" presetClass="exit" presetSubtype="0" fill="hold" nodeType="withEffect">
                                  <p:stCondLst>
                                    <p:cond delay="0"/>
                                  </p:stCondLst>
                                  <p:childTnLst>
                                    <p:animEffect transition="out" filter="fade">
                                      <p:cBhvr>
                                        <p:cTn id="24" dur="500"/>
                                        <p:tgtEl>
                                          <p:spTgt spid="7"/>
                                        </p:tgtEl>
                                      </p:cBhvr>
                                    </p:animEffect>
                                    <p:anim calcmode="lin" valueType="num">
                                      <p:cBhvr>
                                        <p:cTn id="25" dur="500"/>
                                        <p:tgtEl>
                                          <p:spTgt spid="7"/>
                                        </p:tgtEl>
                                        <p:attrNameLst>
                                          <p:attrName>ppt_x</p:attrName>
                                        </p:attrNameLst>
                                      </p:cBhvr>
                                      <p:tavLst>
                                        <p:tav tm="0">
                                          <p:val>
                                            <p:strVal val="ppt_x"/>
                                          </p:val>
                                        </p:tav>
                                        <p:tav tm="100000">
                                          <p:val>
                                            <p:strVal val="ppt_x"/>
                                          </p:val>
                                        </p:tav>
                                      </p:tavLst>
                                    </p:anim>
                                    <p:anim calcmode="lin" valueType="num">
                                      <p:cBhvr>
                                        <p:cTn id="26" dur="500"/>
                                        <p:tgtEl>
                                          <p:spTgt spid="7"/>
                                        </p:tgtEl>
                                        <p:attrNameLst>
                                          <p:attrName>ppt_y</p:attrName>
                                        </p:attrNameLst>
                                      </p:cBhvr>
                                      <p:tavLst>
                                        <p:tav tm="0">
                                          <p:val>
                                            <p:strVal val="ppt_y"/>
                                          </p:val>
                                        </p:tav>
                                        <p:tav tm="100000">
                                          <p:val>
                                            <p:strVal val="ppt_y-.1"/>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304800" y="1447800"/>
            <a:ext cx="8534400" cy="830263"/>
          </a:xfrm>
          <a:prstGeom prst="rect">
            <a:avLst/>
          </a:prstGeom>
          <a:noFill/>
          <a:ln w="9525">
            <a:noFill/>
            <a:miter lim="800000"/>
            <a:headEnd/>
            <a:tailEnd/>
          </a:ln>
        </p:spPr>
        <p:txBody>
          <a:bodyPr>
            <a:spAutoFit/>
          </a:bodyPr>
          <a:lstStyle/>
          <a:p>
            <a:pPr algn="just">
              <a:defRPr/>
            </a:pPr>
            <a:r>
              <a:rPr lang="en-US" sz="2400" b="1" dirty="0">
                <a:effectLst>
                  <a:outerShdw blurRad="38100" dist="38100" dir="2700000" algn="tl">
                    <a:srgbClr val="000000">
                      <a:alpha val="43137"/>
                    </a:srgbClr>
                  </a:outerShdw>
                </a:effectLst>
                <a:latin typeface="+mn-lt"/>
                <a:cs typeface="Arial" charset="0"/>
              </a:rPr>
              <a:t>The Corrosion laboratories are </a:t>
            </a:r>
            <a:r>
              <a:rPr lang="en-US" sz="2400" b="1" dirty="0">
                <a:solidFill>
                  <a:srgbClr val="FFFF00"/>
                </a:solidFill>
                <a:effectLst>
                  <a:outerShdw blurRad="38100" dist="38100" dir="2700000" algn="tl">
                    <a:srgbClr val="000000">
                      <a:alpha val="43137"/>
                    </a:srgbClr>
                  </a:outerShdw>
                </a:effectLst>
                <a:latin typeface="+mn-lt"/>
                <a:cs typeface="Arial" charset="0"/>
              </a:rPr>
              <a:t>Head Unit</a:t>
            </a:r>
            <a:r>
              <a:rPr lang="en-US" sz="2400" b="1" dirty="0">
                <a:effectLst>
                  <a:outerShdw blurRad="38100" dist="38100" dir="2700000" algn="tl">
                    <a:srgbClr val="000000">
                      <a:alpha val="43137"/>
                    </a:srgbClr>
                  </a:outerShdw>
                </a:effectLst>
                <a:latin typeface="+mn-lt"/>
                <a:cs typeface="Arial" charset="0"/>
              </a:rPr>
              <a:t> in the Environment and Corrosion Department in PRDC.</a:t>
            </a:r>
          </a:p>
        </p:txBody>
      </p:sp>
      <p:sp>
        <p:nvSpPr>
          <p:cNvPr id="6150" name="Rectangle 8"/>
          <p:cNvSpPr>
            <a:spLocks noChangeArrowheads="1"/>
          </p:cNvSpPr>
          <p:nvPr/>
        </p:nvSpPr>
        <p:spPr bwMode="auto">
          <a:xfrm>
            <a:off x="276225" y="2362200"/>
            <a:ext cx="4610100" cy="523875"/>
          </a:xfrm>
          <a:prstGeom prst="rect">
            <a:avLst/>
          </a:prstGeom>
          <a:noFill/>
          <a:ln w="9525">
            <a:noFill/>
            <a:miter lim="800000"/>
            <a:headEnd/>
            <a:tailEnd/>
          </a:ln>
        </p:spPr>
        <p:txBody>
          <a:bodyPr wrap="none">
            <a:spAutoFit/>
          </a:bodyPr>
          <a:lstStyle/>
          <a:p>
            <a:pPr>
              <a:defRPr/>
            </a:pPr>
            <a:r>
              <a:rPr lang="en-US" sz="2800" b="1" dirty="0">
                <a:solidFill>
                  <a:srgbClr val="FF0000"/>
                </a:solidFill>
                <a:effectLst>
                  <a:outerShdw blurRad="38100" dist="38100" dir="2700000" algn="tl">
                    <a:srgbClr val="000000">
                      <a:alpha val="43137"/>
                    </a:srgbClr>
                  </a:outerShdw>
                </a:effectLst>
                <a:latin typeface="+mn-lt"/>
                <a:cs typeface="Arial" charset="0"/>
              </a:rPr>
              <a:t>The tasks of this unit are :-</a:t>
            </a:r>
          </a:p>
        </p:txBody>
      </p:sp>
      <p:sp>
        <p:nvSpPr>
          <p:cNvPr id="10" name="Rectangle 9"/>
          <p:cNvSpPr>
            <a:spLocks noChangeArrowheads="1"/>
          </p:cNvSpPr>
          <p:nvPr/>
        </p:nvSpPr>
        <p:spPr bwMode="auto">
          <a:xfrm>
            <a:off x="304800" y="2895600"/>
            <a:ext cx="8534400" cy="892175"/>
          </a:xfrm>
          <a:prstGeom prst="rect">
            <a:avLst/>
          </a:prstGeom>
          <a:noFill/>
          <a:ln w="9525">
            <a:noFill/>
            <a:miter lim="800000"/>
            <a:headEnd/>
            <a:tailEnd/>
          </a:ln>
        </p:spPr>
        <p:txBody>
          <a:bodyPr>
            <a:spAutoFit/>
          </a:bodyPr>
          <a:lstStyle/>
          <a:p>
            <a:pPr algn="just">
              <a:buFont typeface="Wingdings" pitchFamily="2" charset="2"/>
              <a:buChar char="v"/>
              <a:defRPr/>
            </a:pPr>
            <a:r>
              <a:rPr lang="en-US" sz="2800" b="1" dirty="0">
                <a:solidFill>
                  <a:schemeClr val="accent1">
                    <a:lumMod val="60000"/>
                    <a:lumOff val="40000"/>
                  </a:schemeClr>
                </a:solidFill>
                <a:effectLst>
                  <a:outerShdw blurRad="38100" dist="38100" dir="2700000" algn="tl">
                    <a:srgbClr val="000000">
                      <a:alpha val="43137"/>
                    </a:srgbClr>
                  </a:outerShdw>
                </a:effectLst>
                <a:latin typeface="+mn-lt"/>
                <a:cs typeface="Arial" charset="0"/>
              </a:rPr>
              <a:t> </a:t>
            </a:r>
            <a:r>
              <a:rPr lang="en-US" sz="2400" b="1" dirty="0">
                <a:effectLst>
                  <a:outerShdw blurRad="38100" dist="38100" dir="2700000" algn="tl">
                    <a:srgbClr val="000000">
                      <a:alpha val="43137"/>
                    </a:srgbClr>
                  </a:outerShdw>
                </a:effectLst>
                <a:latin typeface="+mn-lt"/>
                <a:cs typeface="Arial" charset="0"/>
              </a:rPr>
              <a:t>Evaluation of Corrosion problems in Iraqi petroleum companies.</a:t>
            </a:r>
          </a:p>
        </p:txBody>
      </p:sp>
      <p:sp>
        <p:nvSpPr>
          <p:cNvPr id="12" name="Rectangle 11"/>
          <p:cNvSpPr>
            <a:spLocks noChangeArrowheads="1"/>
          </p:cNvSpPr>
          <p:nvPr/>
        </p:nvSpPr>
        <p:spPr bwMode="auto">
          <a:xfrm>
            <a:off x="304800" y="4038600"/>
            <a:ext cx="8534400" cy="892175"/>
          </a:xfrm>
          <a:prstGeom prst="rect">
            <a:avLst/>
          </a:prstGeom>
          <a:noFill/>
          <a:ln w="9525">
            <a:noFill/>
            <a:miter lim="800000"/>
            <a:headEnd/>
            <a:tailEnd/>
          </a:ln>
        </p:spPr>
        <p:txBody>
          <a:bodyPr>
            <a:spAutoFit/>
          </a:bodyPr>
          <a:lstStyle/>
          <a:p>
            <a:pPr algn="just">
              <a:buFont typeface="Wingdings" pitchFamily="2" charset="2"/>
              <a:buChar char="v"/>
              <a:defRPr/>
            </a:pPr>
            <a:r>
              <a:rPr lang="en-US" sz="2800" b="1" dirty="0">
                <a:solidFill>
                  <a:schemeClr val="accent1">
                    <a:lumMod val="60000"/>
                    <a:lumOff val="40000"/>
                  </a:schemeClr>
                </a:solidFill>
                <a:effectLst>
                  <a:outerShdw blurRad="38100" dist="38100" dir="2700000" algn="tl">
                    <a:srgbClr val="000000">
                      <a:alpha val="43137"/>
                    </a:srgbClr>
                  </a:outerShdw>
                </a:effectLst>
                <a:latin typeface="+mn-lt"/>
                <a:cs typeface="Arial" charset="0"/>
              </a:rPr>
              <a:t> </a:t>
            </a:r>
            <a:r>
              <a:rPr lang="en-US" sz="2400" b="1" dirty="0">
                <a:effectLst>
                  <a:outerShdw blurRad="38100" dist="38100" dir="2700000" algn="tl">
                    <a:srgbClr val="000000">
                      <a:alpha val="43137"/>
                    </a:srgbClr>
                  </a:outerShdw>
                </a:effectLst>
                <a:latin typeface="+mn-lt"/>
                <a:cs typeface="Arial" charset="0"/>
              </a:rPr>
              <a:t>Synthesis of corrosion Inhibitors and antioxidants that may be used in petroleum industries.</a:t>
            </a:r>
            <a:endParaRPr lang="ar-IQ" sz="2400" b="1" dirty="0">
              <a:effectLst>
                <a:outerShdw blurRad="38100" dist="38100" dir="2700000" algn="tl">
                  <a:srgbClr val="000000">
                    <a:alpha val="43137"/>
                  </a:srgbClr>
                </a:outerShdw>
              </a:effectLst>
              <a:latin typeface="+mn-lt"/>
              <a:cs typeface="Arial" charset="0"/>
            </a:endParaRPr>
          </a:p>
        </p:txBody>
      </p:sp>
      <p:sp>
        <p:nvSpPr>
          <p:cNvPr id="13" name="Rectangle 12"/>
          <p:cNvSpPr>
            <a:spLocks noChangeArrowheads="1"/>
          </p:cNvSpPr>
          <p:nvPr/>
        </p:nvSpPr>
        <p:spPr bwMode="auto">
          <a:xfrm>
            <a:off x="304800" y="5138738"/>
            <a:ext cx="8534400" cy="1262062"/>
          </a:xfrm>
          <a:prstGeom prst="rect">
            <a:avLst/>
          </a:prstGeom>
          <a:noFill/>
          <a:ln w="9525">
            <a:noFill/>
            <a:miter lim="800000"/>
            <a:headEnd/>
            <a:tailEnd/>
          </a:ln>
        </p:spPr>
        <p:txBody>
          <a:bodyPr>
            <a:spAutoFit/>
          </a:bodyPr>
          <a:lstStyle/>
          <a:p>
            <a:pPr algn="just">
              <a:buFont typeface="Wingdings" pitchFamily="2" charset="2"/>
              <a:buChar char="v"/>
              <a:defRPr/>
            </a:pPr>
            <a:r>
              <a:rPr lang="en-US" sz="2800" b="1" dirty="0">
                <a:solidFill>
                  <a:schemeClr val="accent1">
                    <a:lumMod val="60000"/>
                    <a:lumOff val="40000"/>
                  </a:schemeClr>
                </a:solidFill>
                <a:effectLst>
                  <a:outerShdw blurRad="38100" dist="38100" dir="2700000" algn="tl">
                    <a:srgbClr val="000000">
                      <a:alpha val="43137"/>
                    </a:srgbClr>
                  </a:outerShdw>
                </a:effectLst>
                <a:latin typeface="+mn-lt"/>
                <a:cs typeface="Arial" charset="0"/>
              </a:rPr>
              <a:t> </a:t>
            </a:r>
            <a:r>
              <a:rPr lang="en-US" sz="2400" b="1" dirty="0">
                <a:effectLst>
                  <a:outerShdw blurRad="38100" dist="38100" dir="2700000" algn="tl">
                    <a:srgbClr val="000000">
                      <a:alpha val="43137"/>
                    </a:srgbClr>
                  </a:outerShdw>
                </a:effectLst>
                <a:latin typeface="+mn-lt"/>
                <a:cs typeface="Arial" charset="0"/>
              </a:rPr>
              <a:t>Evaluation of chemicals used as Corrosion and Scale Inhibitors for the chemicals  imported by Iraqi petroleum companies.</a:t>
            </a:r>
          </a:p>
        </p:txBody>
      </p:sp>
      <p:pic>
        <p:nvPicPr>
          <p:cNvPr id="16391"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4"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1000" fill="hold"/>
                                        <p:tgtEl>
                                          <p:spTgt spid="48132"/>
                                        </p:tgtEl>
                                        <p:attrNameLst>
                                          <p:attrName>ppt_x</p:attrName>
                                        </p:attrNameLst>
                                      </p:cBhvr>
                                      <p:tavLst>
                                        <p:tav tm="0">
                                          <p:val>
                                            <p:strVal val="#ppt_x-.2"/>
                                          </p:val>
                                        </p:tav>
                                        <p:tav tm="100000">
                                          <p:val>
                                            <p:strVal val="#ppt_x"/>
                                          </p:val>
                                        </p:tav>
                                      </p:tavLst>
                                    </p:anim>
                                    <p:anim calcmode="lin" valueType="num">
                                      <p:cBhvr>
                                        <p:cTn id="8" dur="1000" fill="hold"/>
                                        <p:tgtEl>
                                          <p:spTgt spid="481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additive="base">
                                        <p:cTn id="14" dur="1000" fill="hold"/>
                                        <p:tgtEl>
                                          <p:spTgt spid="6150"/>
                                        </p:tgtEl>
                                        <p:attrNameLst>
                                          <p:attrName>ppt_x</p:attrName>
                                        </p:attrNameLst>
                                      </p:cBhvr>
                                      <p:tavLst>
                                        <p:tav tm="0">
                                          <p:val>
                                            <p:strVal val="0-#ppt_w/2"/>
                                          </p:val>
                                        </p:tav>
                                        <p:tav tm="100000">
                                          <p:val>
                                            <p:strVal val="#ppt_x"/>
                                          </p:val>
                                        </p:tav>
                                      </p:tavLst>
                                    </p:anim>
                                    <p:anim calcmode="lin" valueType="num">
                                      <p:cBhvr additive="base">
                                        <p:cTn id="15" dur="1000" fill="hold"/>
                                        <p:tgtEl>
                                          <p:spTgt spid="615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8132"/>
                                        </p:tgtEl>
                                      </p:cBhvr>
                                    </p:animEffect>
                                    <p:set>
                                      <p:cBhvr>
                                        <p:cTn id="32" dur="1" fill="hold">
                                          <p:stCondLst>
                                            <p:cond delay="499"/>
                                          </p:stCondLst>
                                        </p:cTn>
                                        <p:tgtEl>
                                          <p:spTgt spid="4813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150"/>
                                        </p:tgtEl>
                                      </p:cBhvr>
                                    </p:animEffect>
                                    <p:set>
                                      <p:cBhvr>
                                        <p:cTn id="35" dur="1" fill="hold">
                                          <p:stCondLst>
                                            <p:cond delay="499"/>
                                          </p:stCondLst>
                                        </p:cTn>
                                        <p:tgtEl>
                                          <p:spTgt spid="615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2" grpId="1"/>
      <p:bldP spid="6150" grpId="0"/>
      <p:bldP spid="6150" grpId="1"/>
      <p:bldP spid="10" grpId="0"/>
      <p:bldP spid="10" grpId="1"/>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5646003"/>
            <a:ext cx="4114800" cy="830997"/>
          </a:xfrm>
          <a:prstGeom prst="rect">
            <a:avLst/>
          </a:prstGeom>
        </p:spPr>
        <p:style>
          <a:lnRef idx="1">
            <a:schemeClr val="accent5"/>
          </a:lnRef>
          <a:fillRef idx="2">
            <a:schemeClr val="accent5"/>
          </a:fillRef>
          <a:effectRef idx="1">
            <a:schemeClr val="accent5"/>
          </a:effectRef>
          <a:fontRef idx="minor">
            <a:schemeClr val="dk1"/>
          </a:fontRef>
        </p:style>
        <p:txBody>
          <a:bodyPr rtlCol="1">
            <a:spAutoFit/>
            <a:scene3d>
              <a:camera prst="orthographicFront"/>
              <a:lightRig rig="balanced" dir="t">
                <a:rot lat="0" lon="0" rev="2100000"/>
              </a:lightRig>
            </a:scene3d>
            <a:sp3d extrusionH="57150" prstMaterial="metal">
              <a:bevelT w="38100" h="25400"/>
              <a:contourClr>
                <a:schemeClr val="bg2"/>
              </a:contourClr>
            </a:sp3d>
          </a:bodyPr>
          <a:lstStyle/>
          <a:p>
            <a:pPr algn="ctr" rtl="1">
              <a:defRPr/>
            </a:pPr>
            <a:r>
              <a:rPr lang="en-US" sz="2400" b="1" dirty="0">
                <a:ln w="50800"/>
                <a:solidFill>
                  <a:schemeClr val="bg1">
                    <a:shade val="50000"/>
                  </a:schemeClr>
                </a:solidFill>
              </a:rPr>
              <a:t>Synthesis of Anti oxidants</a:t>
            </a:r>
          </a:p>
          <a:p>
            <a:pPr algn="ctr" rtl="1">
              <a:defRPr/>
            </a:pPr>
            <a:r>
              <a:rPr lang="en-US" sz="2400" b="1" dirty="0">
                <a:ln w="50800"/>
                <a:solidFill>
                  <a:schemeClr val="bg1">
                    <a:shade val="50000"/>
                  </a:schemeClr>
                </a:solidFill>
              </a:rPr>
              <a:t> and Corrosion Inhibitors </a:t>
            </a:r>
          </a:p>
        </p:txBody>
      </p:sp>
      <p:sp>
        <p:nvSpPr>
          <p:cNvPr id="5" name="TextBox 4"/>
          <p:cNvSpPr txBox="1"/>
          <p:nvPr/>
        </p:nvSpPr>
        <p:spPr>
          <a:xfrm>
            <a:off x="5486400" y="4209871"/>
            <a:ext cx="3429000" cy="1200329"/>
          </a:xfrm>
          <a:prstGeom prst="rect">
            <a:avLst/>
          </a:prstGeom>
        </p:spPr>
        <p:style>
          <a:lnRef idx="1">
            <a:schemeClr val="accent5"/>
          </a:lnRef>
          <a:fillRef idx="2">
            <a:schemeClr val="accent5"/>
          </a:fillRef>
          <a:effectRef idx="1">
            <a:schemeClr val="accent5"/>
          </a:effectRef>
          <a:fontRef idx="minor">
            <a:schemeClr val="dk1"/>
          </a:fontRef>
        </p:style>
        <p:txBody>
          <a:bodyPr rtlCol="1">
            <a:spAutoFit/>
            <a:scene3d>
              <a:camera prst="orthographicFront"/>
              <a:lightRig rig="balanced" dir="t">
                <a:rot lat="0" lon="0" rev="2100000"/>
              </a:lightRig>
            </a:scene3d>
            <a:sp3d extrusionH="57150" prstMaterial="metal">
              <a:bevelT w="38100" h="25400"/>
              <a:contourClr>
                <a:schemeClr val="bg2"/>
              </a:contourClr>
            </a:sp3d>
          </a:bodyPr>
          <a:lstStyle/>
          <a:p>
            <a:pPr algn="ctr" rtl="1">
              <a:defRPr/>
            </a:pPr>
            <a:r>
              <a:rPr lang="en-US" sz="2400" b="1" dirty="0">
                <a:ln w="50800"/>
                <a:solidFill>
                  <a:schemeClr val="bg1">
                    <a:shade val="50000"/>
                  </a:schemeClr>
                </a:solidFill>
              </a:rPr>
              <a:t>Evaluation </a:t>
            </a:r>
          </a:p>
          <a:p>
            <a:pPr algn="ctr" rtl="1">
              <a:defRPr/>
            </a:pPr>
            <a:r>
              <a:rPr lang="en-US" sz="2400" b="1" dirty="0">
                <a:ln w="50800"/>
                <a:solidFill>
                  <a:schemeClr val="bg1">
                    <a:shade val="50000"/>
                  </a:schemeClr>
                </a:solidFill>
              </a:rPr>
              <a:t>of</a:t>
            </a:r>
          </a:p>
          <a:p>
            <a:pPr algn="ctr">
              <a:defRPr/>
            </a:pPr>
            <a:r>
              <a:rPr lang="en-US" sz="2400" b="1" dirty="0">
                <a:ln w="50800"/>
                <a:solidFill>
                  <a:schemeClr val="bg1">
                    <a:shade val="50000"/>
                  </a:schemeClr>
                </a:solidFill>
              </a:rPr>
              <a:t>Corrosion Inhibitors</a:t>
            </a:r>
          </a:p>
        </p:txBody>
      </p:sp>
      <p:sp>
        <p:nvSpPr>
          <p:cNvPr id="6" name="TextBox 5"/>
          <p:cNvSpPr txBox="1"/>
          <p:nvPr/>
        </p:nvSpPr>
        <p:spPr>
          <a:xfrm>
            <a:off x="152400" y="4191000"/>
            <a:ext cx="3429000" cy="1200329"/>
          </a:xfrm>
          <a:prstGeom prst="rect">
            <a:avLst/>
          </a:prstGeom>
        </p:spPr>
        <p:style>
          <a:lnRef idx="1">
            <a:schemeClr val="accent5"/>
          </a:lnRef>
          <a:fillRef idx="2">
            <a:schemeClr val="accent5"/>
          </a:fillRef>
          <a:effectRef idx="1">
            <a:schemeClr val="accent5"/>
          </a:effectRef>
          <a:fontRef idx="minor">
            <a:schemeClr val="dk1"/>
          </a:fontRef>
        </p:style>
        <p:txBody>
          <a:bodyPr rtlCol="1">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400" b="1" dirty="0" smtClean="0">
                <a:ln w="50800"/>
                <a:solidFill>
                  <a:schemeClr val="bg1">
                    <a:shade val="50000"/>
                  </a:schemeClr>
                </a:solidFill>
              </a:rPr>
              <a:t>Identification  of</a:t>
            </a:r>
          </a:p>
          <a:p>
            <a:pPr algn="ctr">
              <a:defRPr/>
            </a:pPr>
            <a:r>
              <a:rPr lang="en-US" sz="2400" b="1" dirty="0" smtClean="0">
                <a:ln w="50800"/>
                <a:solidFill>
                  <a:schemeClr val="bg1">
                    <a:shade val="50000"/>
                  </a:schemeClr>
                </a:solidFill>
              </a:rPr>
              <a:t>Corrosion Problems</a:t>
            </a:r>
          </a:p>
          <a:p>
            <a:pPr algn="ctr" rtl="1">
              <a:defRPr/>
            </a:pP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7" name="Right Arrow 6"/>
          <p:cNvSpPr/>
          <p:nvPr/>
        </p:nvSpPr>
        <p:spPr>
          <a:xfrm rot="3432390">
            <a:off x="6144735" y="3094678"/>
            <a:ext cx="1527717" cy="589254"/>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8" name="Right Arrow 7"/>
          <p:cNvSpPr/>
          <p:nvPr/>
        </p:nvSpPr>
        <p:spPr>
          <a:xfrm rot="5400000">
            <a:off x="3333750" y="3600450"/>
            <a:ext cx="2476500" cy="609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9" name="Right Arrow 8"/>
          <p:cNvSpPr/>
          <p:nvPr/>
        </p:nvSpPr>
        <p:spPr>
          <a:xfrm rot="7062853">
            <a:off x="1489009" y="3068604"/>
            <a:ext cx="1447800" cy="609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0" name="Cloud 9"/>
          <p:cNvSpPr/>
          <p:nvPr/>
        </p:nvSpPr>
        <p:spPr>
          <a:xfrm>
            <a:off x="381000" y="1371600"/>
            <a:ext cx="8534400" cy="914400"/>
          </a:xfrm>
          <a:prstGeom prst="cloud">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Corrosion Technology Labs.</a:t>
            </a:r>
          </a:p>
        </p:txBody>
      </p:sp>
      <p:pic>
        <p:nvPicPr>
          <p:cNvPr id="17423"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2"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9" presetClass="entr" presetSubtype="5"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strVal val="#ppt_w"/>
                                          </p:val>
                                        </p:tav>
                                        <p:tav tm="100000">
                                          <p:val>
                                            <p:strVal val="#ppt_w"/>
                                          </p:val>
                                        </p:tav>
                                      </p:tavLst>
                                    </p:anim>
                                    <p:anim calcmode="lin" valueType="num">
                                      <p:cBhvr>
                                        <p:cTn id="16" dur="3000" fill="hold"/>
                                        <p:tgtEl>
                                          <p:spTgt spid="6"/>
                                        </p:tgtEl>
                                        <p:attrNameLst>
                                          <p:attrName>ppt_h</p:attrName>
                                        </p:attrNameLst>
                                      </p:cBhvr>
                                      <p:tavLst>
                                        <p:tav tm="0" fmla="#ppt_h*sin(2.5*pi*$)">
                                          <p:val>
                                            <p:fltVal val="0"/>
                                          </p:val>
                                        </p:tav>
                                        <p:tav tm="100000">
                                          <p:val>
                                            <p:fltVal val="1"/>
                                          </p:val>
                                        </p:tav>
                                      </p:tavLst>
                                    </p:anim>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5500"/>
                            </p:stCondLst>
                            <p:childTnLst>
                              <p:par>
                                <p:cTn id="22" presetID="19" presetClass="entr" presetSubtype="5"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0" fill="hold"/>
                                        <p:tgtEl>
                                          <p:spTgt spid="5"/>
                                        </p:tgtEl>
                                        <p:attrNameLst>
                                          <p:attrName>ppt_w</p:attrName>
                                        </p:attrNameLst>
                                      </p:cBhvr>
                                      <p:tavLst>
                                        <p:tav tm="0">
                                          <p:val>
                                            <p:strVal val="#ppt_w"/>
                                          </p:val>
                                        </p:tav>
                                        <p:tav tm="100000">
                                          <p:val>
                                            <p:strVal val="#ppt_w"/>
                                          </p:val>
                                        </p:tav>
                                      </p:tavLst>
                                    </p:anim>
                                    <p:anim calcmode="lin" valueType="num">
                                      <p:cBhvr>
                                        <p:cTn id="25" dur="3000" fill="hold"/>
                                        <p:tgtEl>
                                          <p:spTgt spid="5"/>
                                        </p:tgtEl>
                                        <p:attrNameLst>
                                          <p:attrName>ppt_h</p:attrName>
                                        </p:attrNameLst>
                                      </p:cBhvr>
                                      <p:tavLst>
                                        <p:tav tm="0" fmla="#ppt_h*sin(2.5*pi*$)">
                                          <p:val>
                                            <p:fltVal val="0"/>
                                          </p:val>
                                        </p:tav>
                                        <p:tav tm="100000">
                                          <p:val>
                                            <p:fltVal val="1"/>
                                          </p:val>
                                        </p:tav>
                                      </p:tavLst>
                                    </p:anim>
                                  </p:childTnLst>
                                </p:cTn>
                              </p:par>
                            </p:childTnLst>
                          </p:cTn>
                        </p:par>
                        <p:par>
                          <p:cTn id="26" fill="hold">
                            <p:stCondLst>
                              <p:cond delay="8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par>
                          <p:cTn id="30" fill="hold">
                            <p:stCondLst>
                              <p:cond delay="9500"/>
                            </p:stCondLst>
                            <p:childTnLst>
                              <p:par>
                                <p:cTn id="31" presetID="19" presetClass="entr" presetSubtype="5"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3000" fill="hold"/>
                                        <p:tgtEl>
                                          <p:spTgt spid="4"/>
                                        </p:tgtEl>
                                        <p:attrNameLst>
                                          <p:attrName>ppt_w</p:attrName>
                                        </p:attrNameLst>
                                      </p:cBhvr>
                                      <p:tavLst>
                                        <p:tav tm="0">
                                          <p:val>
                                            <p:strVal val="#ppt_w"/>
                                          </p:val>
                                        </p:tav>
                                        <p:tav tm="100000">
                                          <p:val>
                                            <p:strVal val="#ppt_w"/>
                                          </p:val>
                                        </p:tav>
                                      </p:tavLst>
                                    </p:anim>
                                    <p:anim calcmode="lin" valueType="num">
                                      <p:cBhvr>
                                        <p:cTn id="34" dur="3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04800" y="2448342"/>
            <a:ext cx="8458200" cy="2123658"/>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Main Equipments in </a:t>
            </a:r>
          </a:p>
        </p:txBody>
      </p:sp>
      <p:sp>
        <p:nvSpPr>
          <p:cNvPr id="8" name="Rectangle 7"/>
          <p:cNvSpPr/>
          <p:nvPr/>
        </p:nvSpPr>
        <p:spPr>
          <a:xfrm>
            <a:off x="1295400" y="5029200"/>
            <a:ext cx="6248400" cy="769441"/>
          </a:xfrm>
          <a:prstGeom prst="rect">
            <a:avLst/>
          </a:prstGeom>
        </p:spPr>
        <p:txBody>
          <a:bodyPr>
            <a:spAutoFit/>
          </a:bodyPr>
          <a:lstStyle/>
          <a:p>
            <a:pPr algn="ctr" rtl="1">
              <a:defRPr/>
            </a:pP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Corrosion  Unit  Labs.</a:t>
            </a:r>
          </a:p>
        </p:txBody>
      </p:sp>
      <p:pic>
        <p:nvPicPr>
          <p:cNvPr id="18436"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0"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76200" y="3124200"/>
            <a:ext cx="6096000" cy="3600450"/>
          </a:xfrm>
          <a:prstGeom prst="rect">
            <a:avLst/>
          </a:prstGeom>
          <a:noFill/>
          <a:ln w="9525">
            <a:noFill/>
            <a:miter lim="800000"/>
            <a:headEnd/>
            <a:tailEnd/>
          </a:ln>
        </p:spPr>
        <p:txBody>
          <a:bodyPr>
            <a:spAutoFit/>
          </a:bodyPr>
          <a:lstStyle/>
          <a:p>
            <a:pPr>
              <a:defRPr/>
            </a:pPr>
            <a:r>
              <a:rPr lang="en-US"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en-US" sz="2400" b="1" dirty="0">
                <a:effectLst>
                  <a:outerShdw blurRad="38100" dist="38100" dir="2700000" algn="tl">
                    <a:srgbClr val="000000">
                      <a:alpha val="43137"/>
                    </a:srgbClr>
                  </a:outerShdw>
                </a:effectLst>
                <a:latin typeface="Calibri" pitchFamily="34" charset="0"/>
                <a:cs typeface="Arial" charset="0"/>
              </a:rPr>
              <a:t>(50 – 2000)X.</a:t>
            </a:r>
          </a:p>
          <a:p>
            <a:pPr>
              <a:defRPr/>
            </a:pPr>
            <a:r>
              <a:rPr lang="en-US"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en-US" sz="2400" b="1" dirty="0">
                <a:effectLst>
                  <a:outerShdw blurRad="38100" dist="38100" dir="2700000" algn="tl">
                    <a:srgbClr val="000000">
                      <a:alpha val="43137"/>
                    </a:srgbClr>
                  </a:outerShdw>
                </a:effectLst>
                <a:latin typeface="Calibri" pitchFamily="34" charset="0"/>
                <a:cs typeface="Arial" charset="0"/>
              </a:rPr>
              <a:t> Bright &amp; Dark field.</a:t>
            </a:r>
            <a:endParaRPr lang="en-US" sz="2400" b="1" dirty="0">
              <a:solidFill>
                <a:srgbClr val="FF0000"/>
              </a:solidFill>
              <a:effectLst>
                <a:outerShdw blurRad="38100" dist="38100" dir="2700000" algn="tl">
                  <a:srgbClr val="000000">
                    <a:alpha val="43137"/>
                  </a:srgbClr>
                </a:outerShdw>
              </a:effectLst>
              <a:latin typeface="Calibri" pitchFamily="34" charset="0"/>
              <a:cs typeface="Arial" charset="0"/>
            </a:endParaRPr>
          </a:p>
          <a:p>
            <a:pPr>
              <a:defRPr/>
            </a:pPr>
            <a:r>
              <a:rPr lang="en-US"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en-US" sz="2400" b="1" dirty="0">
                <a:effectLst>
                  <a:outerShdw blurRad="38100" dist="38100" dir="2700000" algn="tl">
                    <a:srgbClr val="000000">
                      <a:alpha val="43137"/>
                    </a:srgbClr>
                  </a:outerShdw>
                </a:effectLst>
                <a:latin typeface="Calibri" pitchFamily="34" charset="0"/>
                <a:cs typeface="Arial" charset="0"/>
              </a:rPr>
              <a:t>Polarized.</a:t>
            </a:r>
          </a:p>
          <a:p>
            <a:pPr>
              <a:defRPr/>
            </a:pPr>
            <a:r>
              <a:rPr lang="af-ZA"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af-ZA" sz="2400" b="1" dirty="0">
                <a:effectLst>
                  <a:outerShdw blurRad="38100" dist="38100" dir="2700000" algn="tl">
                    <a:srgbClr val="000000">
                      <a:alpha val="43137"/>
                    </a:srgbClr>
                  </a:outerShdw>
                </a:effectLst>
                <a:latin typeface="Calibri" pitchFamily="34" charset="0"/>
                <a:cs typeface="Arial" charset="0"/>
              </a:rPr>
              <a:t>Nomarski Prisms.</a:t>
            </a:r>
            <a:endParaRPr lang="en-US" sz="2400" b="1" dirty="0">
              <a:effectLst>
                <a:outerShdw blurRad="38100" dist="38100" dir="2700000" algn="tl">
                  <a:srgbClr val="000000">
                    <a:alpha val="43137"/>
                  </a:srgbClr>
                </a:outerShdw>
              </a:effectLst>
              <a:latin typeface="Calibri" pitchFamily="34" charset="0"/>
              <a:cs typeface="Arial" charset="0"/>
            </a:endParaRPr>
          </a:p>
          <a:p>
            <a:pPr>
              <a:defRPr/>
            </a:pPr>
            <a:r>
              <a:rPr lang="en-US"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en-US" sz="2400" b="1" dirty="0">
                <a:effectLst>
                  <a:outerShdw blurRad="38100" dist="38100" dir="2700000" algn="tl">
                    <a:srgbClr val="000000">
                      <a:alpha val="43137"/>
                    </a:srgbClr>
                  </a:outerShdw>
                </a:effectLst>
                <a:latin typeface="Calibri" pitchFamily="34" charset="0"/>
                <a:cs typeface="Arial" charset="0"/>
              </a:rPr>
              <a:t>Transparence &amp; Dark Coupons.</a:t>
            </a:r>
          </a:p>
          <a:p>
            <a:pPr>
              <a:defRPr/>
            </a:pPr>
            <a:r>
              <a:rPr lang="af-ZA"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af-ZA" sz="2400" b="1" dirty="0">
                <a:effectLst>
                  <a:outerShdw blurRad="38100" dist="38100" dir="2700000" algn="tl">
                    <a:srgbClr val="000000">
                      <a:alpha val="43137"/>
                    </a:srgbClr>
                  </a:outerShdw>
                </a:effectLst>
                <a:latin typeface="Calibri" pitchFamily="34" charset="0"/>
                <a:cs typeface="Arial" charset="0"/>
              </a:rPr>
              <a:t>Digital camera for photography.</a:t>
            </a:r>
          </a:p>
          <a:p>
            <a:pPr>
              <a:defRPr/>
            </a:pPr>
            <a:r>
              <a:rPr lang="af-ZA" sz="2400" b="1" dirty="0">
                <a:solidFill>
                  <a:srgbClr val="FF0000"/>
                </a:solidFill>
                <a:effectLst>
                  <a:outerShdw blurRad="38100" dist="38100" dir="2700000" algn="tl">
                    <a:srgbClr val="000000">
                      <a:alpha val="43137"/>
                    </a:srgbClr>
                  </a:outerShdw>
                </a:effectLst>
                <a:latin typeface="Calibri" pitchFamily="34" charset="0"/>
                <a:cs typeface="Arial" charset="0"/>
              </a:rPr>
              <a:t>-</a:t>
            </a:r>
            <a:r>
              <a:rPr lang="af-ZA" sz="2400" b="1" dirty="0">
                <a:effectLst>
                  <a:outerShdw blurRad="38100" dist="38100" dir="2700000" algn="tl">
                    <a:srgbClr val="000000">
                      <a:alpha val="43137"/>
                    </a:srgbClr>
                  </a:outerShdw>
                </a:effectLst>
                <a:latin typeface="Calibri" pitchFamily="34" charset="0"/>
                <a:cs typeface="Arial" charset="0"/>
              </a:rPr>
              <a:t>micrometer scales can  applied to the photos.</a:t>
            </a:r>
          </a:p>
          <a:p>
            <a:pPr>
              <a:defRPr/>
            </a:pPr>
            <a:endParaRPr lang="en-US" sz="2000" b="1" dirty="0">
              <a:effectLst>
                <a:outerShdw blurRad="38100" dist="38100" dir="2700000" algn="tl">
                  <a:srgbClr val="000000">
                    <a:alpha val="43137"/>
                  </a:srgbClr>
                </a:outerShdw>
              </a:effectLst>
              <a:cs typeface="Arial" charset="0"/>
            </a:endParaRPr>
          </a:p>
          <a:p>
            <a:pPr>
              <a:defRPr/>
            </a:pPr>
            <a:r>
              <a:rPr lang="en-US" sz="2000" b="1" dirty="0">
                <a:effectLst>
                  <a:outerShdw blurRad="38100" dist="38100" dir="2700000" algn="tl">
                    <a:srgbClr val="000000">
                      <a:alpha val="43137"/>
                    </a:srgbClr>
                  </a:outerShdw>
                </a:effectLst>
                <a:cs typeface="Arial" charset="0"/>
              </a:rPr>
              <a:t>Production Company: THERMO Scientific</a:t>
            </a:r>
            <a:endParaRPr lang="ar-SA" sz="2000" b="1" dirty="0">
              <a:effectLst>
                <a:outerShdw blurRad="38100" dist="38100" dir="2700000" algn="tl">
                  <a:srgbClr val="000000">
                    <a:alpha val="43137"/>
                  </a:srgbClr>
                </a:outerShdw>
              </a:effectLst>
              <a:cs typeface="Arial" charset="0"/>
            </a:endParaRPr>
          </a:p>
          <a:p>
            <a:pPr>
              <a:defRPr/>
            </a:pPr>
            <a:endParaRPr lang="ar-IQ" sz="2000" b="1" dirty="0">
              <a:effectLst>
                <a:outerShdw blurRad="38100" dist="38100" dir="2700000" algn="tl">
                  <a:srgbClr val="000000">
                    <a:alpha val="43137"/>
                  </a:srgbClr>
                </a:outerShdw>
              </a:effectLst>
              <a:latin typeface="Calibri" pitchFamily="34" charset="0"/>
              <a:cs typeface="Arial" charset="0"/>
            </a:endParaRPr>
          </a:p>
        </p:txBody>
      </p:sp>
      <p:pic>
        <p:nvPicPr>
          <p:cNvPr id="9" name="Picture 2" descr="H:\Presentation\27 Sep.jpg"/>
          <p:cNvPicPr>
            <a:picLocks noChangeAspect="1" noChangeArrowheads="1"/>
          </p:cNvPicPr>
          <p:nvPr/>
        </p:nvPicPr>
        <p:blipFill>
          <a:blip r:embed="rId2" cstate="print"/>
          <a:srcRect/>
          <a:stretch>
            <a:fillRect/>
          </a:stretch>
        </p:blipFill>
        <p:spPr bwMode="auto">
          <a:xfrm>
            <a:off x="6281738" y="2405063"/>
            <a:ext cx="2786062" cy="4300537"/>
          </a:xfrm>
          <a:prstGeom prst="rect">
            <a:avLst/>
          </a:prstGeom>
          <a:ln>
            <a:noFill/>
          </a:ln>
          <a:effectLst>
            <a:softEdge rad="112500"/>
          </a:effectLst>
        </p:spPr>
      </p:pic>
      <p:pic>
        <p:nvPicPr>
          <p:cNvPr id="10" name="Picture 2" descr="H:\Presentation\Pictures\P2281532wwwaaa.jpg"/>
          <p:cNvPicPr>
            <a:picLocks noChangeAspect="1" noChangeArrowheads="1"/>
          </p:cNvPicPr>
          <p:nvPr/>
        </p:nvPicPr>
        <p:blipFill>
          <a:blip r:embed="rId3" cstate="print"/>
          <a:srcRect/>
          <a:stretch>
            <a:fillRect/>
          </a:stretch>
        </p:blipFill>
        <p:spPr bwMode="auto">
          <a:xfrm>
            <a:off x="3057525" y="2519463"/>
            <a:ext cx="1590675" cy="2052537"/>
          </a:xfrm>
          <a:prstGeom prst="rect">
            <a:avLst/>
          </a:prstGeom>
          <a:ln>
            <a:noFill/>
          </a:ln>
          <a:effectLst>
            <a:softEdge rad="112500"/>
          </a:effectLst>
        </p:spPr>
      </p:pic>
      <p:pic>
        <p:nvPicPr>
          <p:cNvPr id="11" name="Picture 3" descr="H:\Presentation\Pictures\P2281532waleed.jpg"/>
          <p:cNvPicPr>
            <a:picLocks noChangeAspect="1" noChangeArrowheads="1"/>
          </p:cNvPicPr>
          <p:nvPr/>
        </p:nvPicPr>
        <p:blipFill>
          <a:blip r:embed="rId4" cstate="print"/>
          <a:srcRect/>
          <a:stretch>
            <a:fillRect/>
          </a:stretch>
        </p:blipFill>
        <p:spPr bwMode="auto">
          <a:xfrm>
            <a:off x="4657725" y="2463800"/>
            <a:ext cx="1590675" cy="2108200"/>
          </a:xfrm>
          <a:prstGeom prst="rect">
            <a:avLst/>
          </a:prstGeom>
          <a:ln>
            <a:noFill/>
          </a:ln>
          <a:effectLst>
            <a:softEdge rad="112500"/>
          </a:effectLst>
        </p:spPr>
      </p:pic>
      <p:sp>
        <p:nvSpPr>
          <p:cNvPr id="15" name="Title 3"/>
          <p:cNvSpPr txBox="1">
            <a:spLocks/>
          </p:cNvSpPr>
          <p:nvPr/>
        </p:nvSpPr>
        <p:spPr>
          <a:xfrm>
            <a:off x="76200" y="1447800"/>
            <a:ext cx="8763000" cy="685800"/>
          </a:xfrm>
          <a:prstGeom prst="rect">
            <a:avLst/>
          </a:prstGeom>
        </p:spPr>
        <p:txBody>
          <a:bodyPr/>
          <a:lstStyle/>
          <a:p>
            <a:pPr algn="ctr" rtl="1" eaLnBrk="0" fontAlgn="auto" hangingPunct="0">
              <a:spcAft>
                <a:spcPts val="0"/>
              </a:spcAft>
              <a:defRPr/>
            </a:pPr>
            <a:r>
              <a:rPr lang="en-US" sz="4000" b="1"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ook Antiqua" pitchFamily="18" charset="0"/>
                <a:ea typeface="+mj-ea"/>
                <a:cs typeface="+mj-cs"/>
              </a:rPr>
              <a:t>METALLOGRAPH   MICROSCOPE</a:t>
            </a:r>
            <a:endParaRPr lang="en-US" sz="4000" b="1"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pic>
        <p:nvPicPr>
          <p:cNvPr id="19463" name="Picture 9" descr="H:\zaydoon\صور متحركة\earth_globe_animation_tectonic.gif"/>
          <p:cNvPicPr>
            <a:picLocks noChangeAspect="1" noChangeArrowheads="1" noCrop="1"/>
          </p:cNvPicPr>
          <p:nvPr/>
        </p:nvPicPr>
        <p:blipFill>
          <a:blip r:embed="rId5" cstate="print"/>
          <a:srcRect/>
          <a:stretch>
            <a:fillRect/>
          </a:stretch>
        </p:blipFill>
        <p:spPr bwMode="auto">
          <a:xfrm>
            <a:off x="304800" y="304800"/>
            <a:ext cx="1219200" cy="1219200"/>
          </a:xfrm>
          <a:prstGeom prst="rect">
            <a:avLst/>
          </a:prstGeom>
          <a:noFill/>
          <a:ln w="9525">
            <a:noFill/>
            <a:miter lim="800000"/>
            <a:headEnd/>
            <a:tailEnd/>
          </a:ln>
        </p:spPr>
      </p:pic>
      <p:sp>
        <p:nvSpPr>
          <p:cNvPr id="16"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txBox="1">
            <a:spLocks/>
          </p:cNvSpPr>
          <p:nvPr/>
        </p:nvSpPr>
        <p:spPr>
          <a:xfrm>
            <a:off x="76200" y="2271713"/>
            <a:ext cx="5867400" cy="4738687"/>
          </a:xfrm>
          <a:prstGeom prst="rect">
            <a:avLst/>
          </a:prstGeom>
        </p:spPr>
        <p:txBody>
          <a:bodyPr/>
          <a:lstStyle/>
          <a:p>
            <a:pPr marL="365760" indent="-256032" algn="just" eaLnBrk="0" fontAlgn="auto" hangingPunct="0">
              <a:spcBef>
                <a:spcPct val="20000"/>
              </a:spcBef>
              <a:spcAft>
                <a:spcPts val="0"/>
              </a:spcAft>
              <a:buClr>
                <a:schemeClr val="hlink"/>
              </a:buClr>
              <a:buSzPct val="120000"/>
              <a:buFont typeface="Wingdings 3"/>
              <a:buNone/>
              <a:defRPr/>
            </a:pPr>
            <a:r>
              <a:rPr lang="en-US" sz="2000" b="1" kern="0" dirty="0">
                <a:effectLst>
                  <a:outerShdw blurRad="38100" dist="38100" dir="2700000" algn="tl">
                    <a:srgbClr val="000000"/>
                  </a:outerShdw>
                </a:effectLst>
                <a:latin typeface="+mj-lt"/>
                <a:cs typeface="+mn-cs"/>
              </a:rPr>
              <a:t>Determination of corrosion rate for different </a:t>
            </a:r>
            <a:r>
              <a:rPr lang="en-US" sz="2000" b="1" kern="0" dirty="0" smtClean="0">
                <a:effectLst>
                  <a:outerShdw blurRad="38100" dist="38100" dir="2700000" algn="tl">
                    <a:srgbClr val="000000"/>
                  </a:outerShdw>
                </a:effectLst>
                <a:latin typeface="+mj-lt"/>
                <a:cs typeface="+mn-cs"/>
              </a:rPr>
              <a:t>medias. </a:t>
            </a:r>
            <a:r>
              <a:rPr lang="en-US" sz="2000" b="1" kern="0" dirty="0">
                <a:effectLst>
                  <a:outerShdw blurRad="38100" dist="38100" dir="2700000" algn="tl">
                    <a:srgbClr val="000000"/>
                  </a:outerShdw>
                </a:effectLst>
                <a:latin typeface="+mj-lt"/>
                <a:cs typeface="+mn-cs"/>
              </a:rPr>
              <a:t>by applied of an electrical potential on the constant surface area of metal to evaluate the corrosion ability of the metal..</a:t>
            </a:r>
          </a:p>
          <a:p>
            <a:pPr marL="365760" indent="-256032" algn="just" eaLnBrk="0" fontAlgn="auto" hangingPunct="0">
              <a:spcBef>
                <a:spcPct val="20000"/>
              </a:spcBef>
              <a:spcAft>
                <a:spcPts val="0"/>
              </a:spcAft>
              <a:buClr>
                <a:schemeClr val="hlink"/>
              </a:buClr>
              <a:buSzPct val="120000"/>
              <a:buFont typeface="Wingdings 3"/>
              <a:buNone/>
              <a:defRPr/>
            </a:pPr>
            <a:endParaRPr lang="en-US" sz="2000" b="1" kern="0" dirty="0">
              <a:effectLst>
                <a:outerShdw blurRad="38100" dist="38100" dir="2700000" algn="tl">
                  <a:srgbClr val="000000"/>
                </a:outerShdw>
              </a:effectLst>
              <a:latin typeface="+mj-lt"/>
              <a:cs typeface="+mn-cs"/>
            </a:endParaRPr>
          </a:p>
          <a:p>
            <a:pPr marL="365760" indent="-256032" algn="just" eaLnBrk="0" fontAlgn="auto" hangingPunct="0">
              <a:spcBef>
                <a:spcPct val="20000"/>
              </a:spcBef>
              <a:spcAft>
                <a:spcPts val="0"/>
              </a:spcAft>
              <a:buClr>
                <a:schemeClr val="hlink"/>
              </a:buClr>
              <a:buSzPct val="120000"/>
              <a:buFont typeface="Wingdings 3"/>
              <a:buNone/>
              <a:defRPr/>
            </a:pPr>
            <a:r>
              <a:rPr lang="en-US" sz="2000" b="1" u="sng" kern="0" dirty="0">
                <a:effectLst>
                  <a:outerShdw blurRad="38100" dist="38100" dir="2700000" algn="tl">
                    <a:srgbClr val="000000"/>
                  </a:outerShdw>
                </a:effectLst>
                <a:latin typeface="+mj-lt"/>
                <a:cs typeface="+mn-cs"/>
              </a:rPr>
              <a:t>Specifications</a:t>
            </a:r>
          </a:p>
          <a:p>
            <a:pPr marL="457200" indent="-457200" algn="just" eaLnBrk="0" fontAlgn="auto" hangingPunct="0">
              <a:spcBef>
                <a:spcPct val="20000"/>
              </a:spcBef>
              <a:spcAft>
                <a:spcPts val="0"/>
              </a:spcAft>
              <a:buSzPct val="100000"/>
              <a:buFont typeface="Wingdings 3"/>
              <a:buAutoNum type="arabicParenR"/>
              <a:defRPr/>
            </a:pPr>
            <a:r>
              <a:rPr lang="en-US" sz="2000" b="1" kern="0" dirty="0">
                <a:effectLst>
                  <a:outerShdw blurRad="38100" dist="38100" dir="2700000" algn="tl">
                    <a:srgbClr val="000000"/>
                  </a:outerShdw>
                </a:effectLst>
                <a:latin typeface="+mj-lt"/>
                <a:cs typeface="+mn-cs"/>
              </a:rPr>
              <a:t>Computerize.</a:t>
            </a:r>
          </a:p>
          <a:p>
            <a:pPr marL="457200" indent="-457200" algn="just" eaLnBrk="0" fontAlgn="auto" hangingPunct="0">
              <a:spcBef>
                <a:spcPct val="20000"/>
              </a:spcBef>
              <a:spcAft>
                <a:spcPts val="0"/>
              </a:spcAft>
              <a:buSzPct val="100000"/>
              <a:buFont typeface="Wingdings 3"/>
              <a:buAutoNum type="arabicParenR"/>
              <a:defRPr/>
            </a:pPr>
            <a:r>
              <a:rPr lang="en-US" sz="2000" b="1" kern="0" dirty="0">
                <a:effectLst>
                  <a:outerShdw blurRad="38100" dist="38100" dir="2700000" algn="tl">
                    <a:srgbClr val="000000"/>
                  </a:outerShdw>
                </a:effectLst>
                <a:latin typeface="+mj-lt"/>
                <a:cs typeface="+mn-cs"/>
              </a:rPr>
              <a:t>Two channels each one contain three columns (Reference electrode, Work electrode &amp; Counter electrode).</a:t>
            </a:r>
          </a:p>
          <a:p>
            <a:pPr marL="457200" indent="-457200" algn="just" eaLnBrk="0" fontAlgn="auto" hangingPunct="0">
              <a:spcBef>
                <a:spcPct val="20000"/>
              </a:spcBef>
              <a:spcAft>
                <a:spcPts val="0"/>
              </a:spcAft>
              <a:buClr>
                <a:schemeClr val="hlink"/>
              </a:buClr>
              <a:buSzPct val="120000"/>
              <a:buFont typeface="Wingdings 3"/>
              <a:buChar char=""/>
              <a:defRPr/>
            </a:pPr>
            <a:endParaRPr lang="en-US" sz="2000" b="1" kern="0" dirty="0">
              <a:effectLst>
                <a:outerShdw blurRad="38100" dist="38100" dir="2700000" algn="tl">
                  <a:srgbClr val="000000"/>
                </a:outerShdw>
              </a:effectLst>
              <a:latin typeface="+mj-lt"/>
              <a:cs typeface="+mn-cs"/>
            </a:endParaRPr>
          </a:p>
          <a:p>
            <a:pPr marL="457200" indent="-457200" algn="just" eaLnBrk="0" fontAlgn="auto" hangingPunct="0">
              <a:spcBef>
                <a:spcPct val="20000"/>
              </a:spcBef>
              <a:spcAft>
                <a:spcPts val="0"/>
              </a:spcAft>
              <a:buClr>
                <a:schemeClr val="hlink"/>
              </a:buClr>
              <a:buSzPct val="120000"/>
              <a:buFont typeface="Wingdings 3"/>
              <a:buNone/>
              <a:defRPr/>
            </a:pPr>
            <a:r>
              <a:rPr lang="en-US" sz="2000" b="1" kern="0" dirty="0">
                <a:effectLst>
                  <a:outerShdw blurRad="38100" dist="38100" dir="2700000" algn="tl">
                    <a:srgbClr val="000000"/>
                  </a:outerShdw>
                </a:effectLst>
                <a:latin typeface="+mj-lt"/>
                <a:cs typeface="+mn-cs"/>
              </a:rPr>
              <a:t>Production Company : Bank Elekronik</a:t>
            </a:r>
          </a:p>
        </p:txBody>
      </p:sp>
      <p:pic>
        <p:nvPicPr>
          <p:cNvPr id="21" name="Content Placeholder 4" descr="PB301485.JPG"/>
          <p:cNvPicPr>
            <a:picLocks noChangeAspect="1"/>
          </p:cNvPicPr>
          <p:nvPr/>
        </p:nvPicPr>
        <p:blipFill>
          <a:blip r:embed="rId2" cstate="print"/>
          <a:srcRect/>
          <a:stretch>
            <a:fillRect/>
          </a:stretch>
        </p:blipFill>
        <p:spPr bwMode="auto">
          <a:xfrm>
            <a:off x="6019800" y="4389438"/>
            <a:ext cx="2962275" cy="2468562"/>
          </a:xfrm>
          <a:prstGeom prst="rect">
            <a:avLst/>
          </a:prstGeom>
          <a:ln>
            <a:noFill/>
          </a:ln>
          <a:effectLst>
            <a:softEdge rad="112500"/>
          </a:effectLst>
        </p:spPr>
      </p:pic>
      <p:sp>
        <p:nvSpPr>
          <p:cNvPr id="22" name="Title 3"/>
          <p:cNvSpPr txBox="1">
            <a:spLocks/>
          </p:cNvSpPr>
          <p:nvPr/>
        </p:nvSpPr>
        <p:spPr>
          <a:xfrm>
            <a:off x="304800" y="1341438"/>
            <a:ext cx="8229600" cy="639762"/>
          </a:xfrm>
          <a:prstGeom prst="rect">
            <a:avLst/>
          </a:prstGeom>
        </p:spPr>
        <p:txBody>
          <a:bodyPr/>
          <a:lstStyle/>
          <a:p>
            <a:pPr algn="ctr" rtl="1" eaLnBrk="0" fontAlgn="auto" hangingPunct="0">
              <a:spcAft>
                <a:spcPts val="0"/>
              </a:spcAft>
              <a:defRPr/>
            </a:pPr>
            <a:r>
              <a:rPr lang="en-US" sz="4400" b="1"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ook Antiqua" pitchFamily="18" charset="0"/>
                <a:ea typeface="+mj-ea"/>
                <a:cs typeface="Akhbar MT" pitchFamily="2" charset="-78"/>
              </a:rPr>
              <a:t> POTENTIO  STAT. M. LAB.</a:t>
            </a:r>
            <a:endParaRPr lang="en-US" sz="4400" b="1"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pic>
        <p:nvPicPr>
          <p:cNvPr id="24" name="Picture 5" descr="PB301485W.JPG"/>
          <p:cNvPicPr>
            <a:picLocks noChangeAspect="1"/>
          </p:cNvPicPr>
          <p:nvPr/>
        </p:nvPicPr>
        <p:blipFill>
          <a:blip r:embed="rId3" cstate="print"/>
          <a:srcRect r="18750"/>
          <a:stretch>
            <a:fillRect/>
          </a:stretch>
        </p:blipFill>
        <p:spPr bwMode="auto">
          <a:xfrm>
            <a:off x="5943600" y="2209800"/>
            <a:ext cx="3048000" cy="2133600"/>
          </a:xfrm>
          <a:prstGeom prst="rect">
            <a:avLst/>
          </a:prstGeom>
          <a:ln>
            <a:noFill/>
          </a:ln>
          <a:effectLst>
            <a:softEdge rad="112500"/>
          </a:effectLst>
        </p:spPr>
      </p:pic>
      <p:pic>
        <p:nvPicPr>
          <p:cNvPr id="20486" name="Picture 9" descr="H:\zaydoon\صور متحركة\earth_globe_animation_tectonic.gif"/>
          <p:cNvPicPr>
            <a:picLocks noChangeAspect="1" noChangeArrowheads="1" noCrop="1"/>
          </p:cNvPicPr>
          <p:nvPr/>
        </p:nvPicPr>
        <p:blipFill>
          <a:blip r:embed="rId4" cstate="print"/>
          <a:srcRect/>
          <a:stretch>
            <a:fillRect/>
          </a:stretch>
        </p:blipFill>
        <p:spPr bwMode="auto">
          <a:xfrm>
            <a:off x="304800" y="304800"/>
            <a:ext cx="1219200" cy="1219200"/>
          </a:xfrm>
          <a:prstGeom prst="rect">
            <a:avLst/>
          </a:prstGeom>
          <a:noFill/>
          <a:ln w="9525">
            <a:noFill/>
            <a:miter lim="800000"/>
            <a:headEnd/>
            <a:tailEnd/>
          </a:ln>
        </p:spPr>
      </p:pic>
      <p:sp>
        <p:nvSpPr>
          <p:cNvPr id="9"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 dur="1000" fill="hold"/>
                                        <p:tgtEl>
                                          <p:spTgt spid="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
                                        </p:tgtEl>
                                      </p:cBhvr>
                                    </p:animEffect>
                                  </p:childTnLst>
                                </p:cTn>
                              </p:par>
                            </p:childTnLst>
                          </p:cTn>
                        </p:par>
                        <p:par>
                          <p:cTn id="15" fill="hold">
                            <p:stCondLst>
                              <p:cond delay="1000"/>
                            </p:stCondLst>
                            <p:childTnLst>
                              <p:par>
                                <p:cTn id="16" presetID="2" presetClass="entr" presetSubtype="3"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39" presetClass="entr" presetSubtype="0" accel="10000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914400" y="1423966"/>
            <a:ext cx="7532910" cy="785834"/>
          </a:xfrm>
          <a:prstGeom prst="rect">
            <a:avLst/>
          </a:prstGeom>
        </p:spPr>
        <p:txBody>
          <a:bodyPr>
            <a:noAutofit/>
          </a:bodyPr>
          <a:lstStyle/>
          <a:p>
            <a:pPr marL="484188" marR="0" lvl="0" indent="-484188" algn="ctr" defTabSz="914400" rtl="0" eaLnBrk="0" fontAlgn="auto" latinLnBrk="0" hangingPunct="0">
              <a:lnSpc>
                <a:spcPct val="100000"/>
              </a:lnSpc>
              <a:spcBef>
                <a:spcPct val="0"/>
              </a:spcBef>
              <a:spcAft>
                <a:spcPts val="0"/>
              </a:spcAft>
              <a:buClrTx/>
              <a:buSzTx/>
              <a:buFontTx/>
              <a:buNone/>
              <a:tabLst/>
              <a:defRPr/>
            </a:pPr>
            <a:r>
              <a:rPr kumimoji="0" lang="en-US" sz="4400" b="1" i="0" u="none" strike="noStrike" kern="120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ook Antiqua" pitchFamily="18" charset="0"/>
                <a:ea typeface="+mj-ea"/>
                <a:cs typeface="Akhbar MT" pitchFamily="2" charset="-78"/>
              </a:rPr>
              <a:t>Conductivity and</a:t>
            </a:r>
            <a:r>
              <a:rPr kumimoji="0" lang="en-US" sz="4400" b="1" i="0" u="none" strike="noStrike" kern="1200" normalizeH="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ook Antiqua" pitchFamily="18" charset="0"/>
                <a:ea typeface="+mj-ea"/>
                <a:cs typeface="Akhbar MT" pitchFamily="2" charset="-78"/>
              </a:rPr>
              <a:t> </a:t>
            </a:r>
            <a:r>
              <a:rPr kumimoji="0" lang="en-US" sz="4400" b="1" i="0" u="none" strike="noStrike" kern="120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ook Antiqua" pitchFamily="18" charset="0"/>
                <a:ea typeface="+mj-ea"/>
                <a:cs typeface="Akhbar MT" pitchFamily="2" charset="-78"/>
              </a:rPr>
              <a:t>PH meter</a:t>
            </a:r>
            <a:endParaRPr kumimoji="0" lang="ar-SA" sz="4400" b="1" i="0" u="none" strike="noStrike" kern="120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ook Antiqua" pitchFamily="18" charset="0"/>
              <a:ea typeface="+mj-ea"/>
              <a:cs typeface="Akhbar MT" pitchFamily="2" charset="-78"/>
            </a:endParaRPr>
          </a:p>
        </p:txBody>
      </p:sp>
      <p:sp>
        <p:nvSpPr>
          <p:cNvPr id="3" name="TextBox 2"/>
          <p:cNvSpPr txBox="1"/>
          <p:nvPr/>
        </p:nvSpPr>
        <p:spPr>
          <a:xfrm>
            <a:off x="381000" y="3008055"/>
            <a:ext cx="4419600" cy="2554545"/>
          </a:xfrm>
          <a:prstGeom prst="rect">
            <a:avLst/>
          </a:prstGeom>
          <a:noFill/>
        </p:spPr>
        <p:txBody>
          <a:bodyPr wrap="square" rtlCol="1">
            <a:spAutoFit/>
          </a:bodyPr>
          <a:lstStyle/>
          <a:p>
            <a:pPr algn="just" fontAlgn="auto">
              <a:spcBef>
                <a:spcPts val="0"/>
              </a:spcBef>
              <a:spcAft>
                <a:spcPts val="0"/>
              </a:spcAft>
              <a:defRPr/>
            </a:pPr>
            <a:r>
              <a:rPr lang="en-US" sz="2000" b="1" dirty="0">
                <a:effectLst>
                  <a:outerShdw blurRad="38100" dist="38100" dir="2700000" algn="tl">
                    <a:srgbClr val="000000">
                      <a:alpha val="43137"/>
                    </a:srgbClr>
                  </a:outerShdw>
                </a:effectLst>
                <a:latin typeface="+mn-lt"/>
                <a:cs typeface="+mn-cs"/>
              </a:rPr>
              <a:t>Measuring of aqueous solutions conductivity, salinity and total dissolved salts(T.D.S) and Measuring of acid number for aqueous solution</a:t>
            </a:r>
          </a:p>
          <a:p>
            <a:pPr algn="just" fontAlgn="auto">
              <a:spcBef>
                <a:spcPts val="0"/>
              </a:spcBef>
              <a:spcAft>
                <a:spcPts val="0"/>
              </a:spcAft>
              <a:defRPr/>
            </a:pPr>
            <a:endParaRPr lang="en-US" sz="2000" b="1" dirty="0">
              <a:effectLst>
                <a:outerShdw blurRad="38100" dist="38100" dir="2700000" algn="tl">
                  <a:srgbClr val="000000">
                    <a:alpha val="43137"/>
                  </a:srgbClr>
                </a:outerShdw>
              </a:effectLst>
              <a:latin typeface="+mn-lt"/>
              <a:cs typeface="+mn-cs"/>
            </a:endParaRPr>
          </a:p>
          <a:p>
            <a:pPr marL="457200" indent="-457200" algn="just" fontAlgn="auto">
              <a:spcBef>
                <a:spcPts val="0"/>
              </a:spcBef>
              <a:spcAft>
                <a:spcPts val="0"/>
              </a:spcAft>
              <a:defRPr/>
            </a:pPr>
            <a:endParaRPr lang="en-US" sz="2000" b="1" dirty="0">
              <a:effectLst>
                <a:outerShdw blurRad="38100" dist="38100" dir="2700000" algn="tl">
                  <a:srgbClr val="000000">
                    <a:alpha val="43137"/>
                  </a:srgbClr>
                </a:outerShdw>
              </a:effectLst>
              <a:latin typeface="+mn-lt"/>
              <a:cs typeface="+mn-cs"/>
            </a:endParaRPr>
          </a:p>
          <a:p>
            <a:pPr marL="457200" indent="-457200" algn="just" fontAlgn="auto">
              <a:spcBef>
                <a:spcPts val="0"/>
              </a:spcBef>
              <a:spcAft>
                <a:spcPts val="0"/>
              </a:spcAft>
              <a:defRPr/>
            </a:pPr>
            <a:r>
              <a:rPr lang="en-US" sz="2000" b="1" dirty="0">
                <a:effectLst>
                  <a:outerShdw blurRad="38100" dist="38100" dir="2700000" algn="tl">
                    <a:srgbClr val="000000">
                      <a:alpha val="43137"/>
                    </a:srgbClr>
                  </a:outerShdw>
                </a:effectLst>
                <a:latin typeface="+mn-lt"/>
                <a:cs typeface="+mn-cs"/>
              </a:rPr>
              <a:t>Production company : WTW</a:t>
            </a:r>
            <a:endParaRPr lang="ar-SA" sz="2000" b="1" dirty="0">
              <a:effectLst>
                <a:outerShdw blurRad="38100" dist="38100" dir="2700000" algn="tl">
                  <a:srgbClr val="000000">
                    <a:alpha val="43137"/>
                  </a:srgbClr>
                </a:outerShdw>
              </a:effectLst>
              <a:latin typeface="+mn-lt"/>
              <a:cs typeface="+mn-cs"/>
            </a:endParaRPr>
          </a:p>
        </p:txBody>
      </p:sp>
      <p:pic>
        <p:nvPicPr>
          <p:cNvPr id="5" name="Picture 2" descr="C:\Documents and Settings\adam\Desktop\waleed\Presentation\Pictures\Ph-Cond.jpg"/>
          <p:cNvPicPr>
            <a:picLocks noChangeAspect="1" noChangeArrowheads="1"/>
          </p:cNvPicPr>
          <p:nvPr/>
        </p:nvPicPr>
        <p:blipFill>
          <a:blip r:embed="rId2"/>
          <a:srcRect/>
          <a:stretch>
            <a:fillRect/>
          </a:stretch>
        </p:blipFill>
        <p:spPr bwMode="auto">
          <a:xfrm>
            <a:off x="5275545" y="2895600"/>
            <a:ext cx="3639855" cy="3505200"/>
          </a:xfrm>
          <a:prstGeom prst="rect">
            <a:avLst/>
          </a:prstGeom>
          <a:ln>
            <a:noFill/>
          </a:ln>
          <a:effectLst>
            <a:softEdge rad="112500"/>
          </a:effectLst>
        </p:spPr>
      </p:pic>
      <p:pic>
        <p:nvPicPr>
          <p:cNvPr id="6"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6875" y="714375"/>
            <a:ext cx="6791325" cy="733425"/>
          </a:xfrm>
          <a:prstGeom prst="rect">
            <a:avLst/>
          </a:prstGeom>
        </p:spPr>
        <p:txBody>
          <a:bodyPr rtlCol="1" anchor="ctr">
            <a:normAutofit/>
          </a:bodyPr>
          <a:lstStyle/>
          <a:p>
            <a:pPr fontAlgn="auto">
              <a:spcAft>
                <a:spcPts val="0"/>
              </a:spcAft>
              <a:defRPr/>
            </a:pPr>
            <a:r>
              <a:rPr lang="en-US" sz="3600" b="1" dirty="0" smtClean="0">
                <a:solidFill>
                  <a:schemeClr val="accent5">
                    <a:lumMod val="60000"/>
                    <a:lumOff val="40000"/>
                  </a:schemeClr>
                </a:solidFill>
                <a:effectLst>
                  <a:glow rad="228600">
                    <a:schemeClr val="accent1">
                      <a:satMod val="175000"/>
                      <a:alpha val="40000"/>
                    </a:schemeClr>
                  </a:glow>
                </a:effectLst>
                <a:latin typeface="+mj-lt"/>
                <a:ea typeface="+mj-ea"/>
                <a:cs typeface="+mj-cs"/>
              </a:rPr>
              <a:t>Other </a:t>
            </a:r>
            <a:r>
              <a:rPr lang="en-US" sz="3600" b="1" dirty="0">
                <a:solidFill>
                  <a:schemeClr val="accent5">
                    <a:lumMod val="60000"/>
                    <a:lumOff val="40000"/>
                  </a:schemeClr>
                </a:solidFill>
                <a:effectLst>
                  <a:glow rad="228600">
                    <a:schemeClr val="accent1">
                      <a:satMod val="175000"/>
                      <a:alpha val="40000"/>
                    </a:schemeClr>
                  </a:glow>
                </a:effectLst>
                <a:latin typeface="+mj-lt"/>
                <a:ea typeface="+mj-ea"/>
                <a:cs typeface="+mj-cs"/>
              </a:rPr>
              <a:t>Equipments in the Lab.</a:t>
            </a:r>
            <a:endParaRPr lang="ar-IQ" sz="3600" b="1" dirty="0">
              <a:solidFill>
                <a:schemeClr val="accent5">
                  <a:lumMod val="60000"/>
                  <a:lumOff val="40000"/>
                </a:schemeClr>
              </a:solidFill>
              <a:effectLst>
                <a:glow rad="228600">
                  <a:schemeClr val="accent1">
                    <a:satMod val="175000"/>
                    <a:alpha val="40000"/>
                  </a:schemeClr>
                </a:glow>
              </a:effectLst>
              <a:latin typeface="+mj-lt"/>
              <a:ea typeface="+mj-ea"/>
              <a:cs typeface="+mj-cs"/>
            </a:endParaRPr>
          </a:p>
        </p:txBody>
      </p:sp>
      <p:pic>
        <p:nvPicPr>
          <p:cNvPr id="4" name="Picture 2" descr="H:\Presentation\Pictures\scan0001.jpg"/>
          <p:cNvPicPr>
            <a:picLocks noChangeAspect="1" noChangeArrowheads="1"/>
          </p:cNvPicPr>
          <p:nvPr/>
        </p:nvPicPr>
        <p:blipFill>
          <a:blip r:embed="rId2"/>
          <a:srcRect/>
          <a:stretch>
            <a:fillRect/>
          </a:stretch>
        </p:blipFill>
        <p:spPr bwMode="auto">
          <a:xfrm>
            <a:off x="6943725" y="5307013"/>
            <a:ext cx="2001838" cy="1322387"/>
          </a:xfrm>
          <a:prstGeom prst="rect">
            <a:avLst/>
          </a:prstGeom>
          <a:ln>
            <a:noFill/>
          </a:ln>
          <a:effectLst>
            <a:softEdge rad="112500"/>
          </a:effectLst>
        </p:spPr>
      </p:pic>
      <p:pic>
        <p:nvPicPr>
          <p:cNvPr id="5" name="Picture 3" descr="H:\Presentation\Pictures\scan0001w.jpg"/>
          <p:cNvPicPr>
            <a:picLocks noChangeAspect="1" noChangeArrowheads="1"/>
          </p:cNvPicPr>
          <p:nvPr/>
        </p:nvPicPr>
        <p:blipFill>
          <a:blip r:embed="rId3" cstate="print"/>
          <a:srcRect/>
          <a:stretch>
            <a:fillRect/>
          </a:stretch>
        </p:blipFill>
        <p:spPr bwMode="auto">
          <a:xfrm>
            <a:off x="7358063" y="3876675"/>
            <a:ext cx="1566862" cy="1304925"/>
          </a:xfrm>
          <a:prstGeom prst="rect">
            <a:avLst/>
          </a:prstGeom>
          <a:ln>
            <a:noFill/>
          </a:ln>
          <a:effectLst>
            <a:softEdge rad="112500"/>
          </a:effectLst>
        </p:spPr>
      </p:pic>
      <p:pic>
        <p:nvPicPr>
          <p:cNvPr id="6" name="Picture 2" descr="C:\Users\ACER\Desktop\JCCP\100OLYMP\P2201525.JPG"/>
          <p:cNvPicPr>
            <a:picLocks noChangeAspect="1" noChangeArrowheads="1"/>
          </p:cNvPicPr>
          <p:nvPr/>
        </p:nvPicPr>
        <p:blipFill>
          <a:blip r:embed="rId4"/>
          <a:srcRect/>
          <a:stretch>
            <a:fillRect/>
          </a:stretch>
        </p:blipFill>
        <p:spPr bwMode="auto">
          <a:xfrm>
            <a:off x="4857750" y="5268913"/>
            <a:ext cx="1785938" cy="1339850"/>
          </a:xfrm>
          <a:prstGeom prst="rect">
            <a:avLst/>
          </a:prstGeom>
          <a:ln>
            <a:noFill/>
          </a:ln>
          <a:effectLst>
            <a:softEdge rad="112500"/>
          </a:effectLst>
        </p:spPr>
      </p:pic>
      <p:pic>
        <p:nvPicPr>
          <p:cNvPr id="7" name="Picture 2" descr="C:\Documents and Settings\al taif\My Documents\My Pictures\My Scans\2011-03 (Mar)\Glass 1.jpg"/>
          <p:cNvPicPr>
            <a:picLocks noChangeAspect="1" noChangeArrowheads="1"/>
          </p:cNvPicPr>
          <p:nvPr/>
        </p:nvPicPr>
        <p:blipFill>
          <a:blip r:embed="rId5"/>
          <a:srcRect/>
          <a:stretch>
            <a:fillRect/>
          </a:stretch>
        </p:blipFill>
        <p:spPr bwMode="auto">
          <a:xfrm>
            <a:off x="857250" y="5357813"/>
            <a:ext cx="1357313" cy="1166812"/>
          </a:xfrm>
          <a:prstGeom prst="rect">
            <a:avLst/>
          </a:prstGeom>
          <a:ln>
            <a:noFill/>
          </a:ln>
          <a:effectLst>
            <a:softEdge rad="112500"/>
          </a:effectLst>
        </p:spPr>
      </p:pic>
      <p:pic>
        <p:nvPicPr>
          <p:cNvPr id="8" name="Picture 3" descr="C:\Documents and Settings\al taif\My Documents\My Pictures\My Scans\2011-03 (Mar)\Glass 2.jpg"/>
          <p:cNvPicPr>
            <a:picLocks noChangeAspect="1" noChangeArrowheads="1"/>
          </p:cNvPicPr>
          <p:nvPr/>
        </p:nvPicPr>
        <p:blipFill>
          <a:blip r:embed="rId6"/>
          <a:srcRect/>
          <a:stretch>
            <a:fillRect/>
          </a:stretch>
        </p:blipFill>
        <p:spPr bwMode="auto">
          <a:xfrm>
            <a:off x="2428875" y="5429250"/>
            <a:ext cx="1928813" cy="1233488"/>
          </a:xfrm>
          <a:prstGeom prst="rect">
            <a:avLst/>
          </a:prstGeom>
          <a:ln>
            <a:noFill/>
          </a:ln>
          <a:effectLst>
            <a:softEdge rad="112500"/>
          </a:effectLst>
        </p:spPr>
      </p:pic>
      <p:pic>
        <p:nvPicPr>
          <p:cNvPr id="9" name="Picture 4" descr="C:\Documents and Settings\al taif\My Documents\My Pictures\My Scans\2011-03 (Mar)\Balance.jpg"/>
          <p:cNvPicPr>
            <a:picLocks noChangeAspect="1" noChangeArrowheads="1"/>
          </p:cNvPicPr>
          <p:nvPr/>
        </p:nvPicPr>
        <p:blipFill>
          <a:blip r:embed="rId7"/>
          <a:srcRect/>
          <a:stretch>
            <a:fillRect/>
          </a:stretch>
        </p:blipFill>
        <p:spPr bwMode="auto">
          <a:xfrm>
            <a:off x="6553200" y="1524000"/>
            <a:ext cx="1703387" cy="2232025"/>
          </a:xfrm>
          <a:prstGeom prst="rect">
            <a:avLst/>
          </a:prstGeom>
          <a:ln>
            <a:noFill/>
          </a:ln>
          <a:effectLst>
            <a:softEdge rad="112500"/>
          </a:effectLst>
        </p:spPr>
      </p:pic>
      <p:pic>
        <p:nvPicPr>
          <p:cNvPr id="10" name="Picture 9" descr="H:\zaydoon\صور متحركة\earth_globe_animation_tectonic.gif"/>
          <p:cNvPicPr>
            <a:picLocks noChangeAspect="1" noChangeArrowheads="1" noCrop="1"/>
          </p:cNvPicPr>
          <p:nvPr/>
        </p:nvPicPr>
        <p:blipFill>
          <a:blip r:embed="rId8" cstate="print"/>
          <a:srcRect/>
          <a:stretch>
            <a:fillRect/>
          </a:stretch>
        </p:blipFill>
        <p:spPr bwMode="auto">
          <a:xfrm>
            <a:off x="304800" y="304800"/>
            <a:ext cx="1219200" cy="1219200"/>
          </a:xfrm>
          <a:prstGeom prst="rect">
            <a:avLst/>
          </a:prstGeom>
          <a:noFill/>
          <a:ln w="9525">
            <a:noFill/>
            <a:miter lim="800000"/>
            <a:headEnd/>
            <a:tailEnd/>
          </a:ln>
        </p:spPr>
      </p:pic>
      <p:sp>
        <p:nvSpPr>
          <p:cNvPr id="11"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pic>
        <p:nvPicPr>
          <p:cNvPr id="13" name="Content Placeholder 4" descr="DSC00417.jpg"/>
          <p:cNvPicPr>
            <a:picLocks noChangeAspect="1"/>
          </p:cNvPicPr>
          <p:nvPr/>
        </p:nvPicPr>
        <p:blipFill>
          <a:blip r:embed="rId9" cstate="print"/>
          <a:srcRect/>
          <a:stretch>
            <a:fillRect/>
          </a:stretch>
        </p:blipFill>
        <p:spPr>
          <a:xfrm>
            <a:off x="3581400" y="2286000"/>
            <a:ext cx="2691989" cy="2508250"/>
          </a:xfrm>
          <a:prstGeom prst="rect">
            <a:avLst/>
          </a:prstGeom>
          <a:ln>
            <a:noFill/>
          </a:ln>
          <a:effectLst>
            <a:softEdge rad="112500"/>
          </a:effectLst>
        </p:spPr>
      </p:pic>
      <p:pic>
        <p:nvPicPr>
          <p:cNvPr id="14" name="Content Placeholder 4" descr="DSC00318.jpg"/>
          <p:cNvPicPr>
            <a:picLocks noChangeAspect="1"/>
          </p:cNvPicPr>
          <p:nvPr/>
        </p:nvPicPr>
        <p:blipFill>
          <a:blip r:embed="rId10" cstate="print"/>
          <a:srcRect/>
          <a:stretch>
            <a:fillRect/>
          </a:stretch>
        </p:blipFill>
        <p:spPr>
          <a:xfrm>
            <a:off x="1447800" y="1447800"/>
            <a:ext cx="1866900" cy="1444625"/>
          </a:xfrm>
          <a:prstGeom prst="rect">
            <a:avLst/>
          </a:prstGeom>
        </p:spPr>
      </p:pic>
      <p:pic>
        <p:nvPicPr>
          <p:cNvPr id="15" name="Content Placeholder 4" descr="DSC00321.jpg"/>
          <p:cNvPicPr>
            <a:picLocks noChangeAspect="1"/>
          </p:cNvPicPr>
          <p:nvPr/>
        </p:nvPicPr>
        <p:blipFill>
          <a:blip r:embed="rId11" cstate="print"/>
          <a:srcRect/>
          <a:stretch>
            <a:fillRect/>
          </a:stretch>
        </p:blipFill>
        <p:spPr>
          <a:xfrm>
            <a:off x="762000" y="3200400"/>
            <a:ext cx="1995488" cy="2039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5" name="Text Box 5"/>
          <p:cNvSpPr txBox="1">
            <a:spLocks noChangeArrowheads="1"/>
          </p:cNvSpPr>
          <p:nvPr/>
        </p:nvSpPr>
        <p:spPr bwMode="auto">
          <a:xfrm>
            <a:off x="381000" y="3195935"/>
            <a:ext cx="8915400"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buFont typeface="Wingdings" pitchFamily="2" charset="2"/>
              <a:buChar char="q"/>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Main Corrosion Problems in Iraqi Oil Fields.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sp>
        <p:nvSpPr>
          <p:cNvPr id="7" name="Text Box 5"/>
          <p:cNvSpPr txBox="1">
            <a:spLocks noChangeArrowheads="1"/>
          </p:cNvSpPr>
          <p:nvPr/>
        </p:nvSpPr>
        <p:spPr bwMode="auto">
          <a:xfrm>
            <a:off x="381000" y="2510135"/>
            <a:ext cx="4114800"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buFont typeface="Wingdings" pitchFamily="2" charset="2"/>
              <a:buChar char="q"/>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PRDC Activities.</a:t>
            </a:r>
          </a:p>
        </p:txBody>
      </p:sp>
      <p:sp>
        <p:nvSpPr>
          <p:cNvPr id="9" name="Text Box 5"/>
          <p:cNvSpPr txBox="1">
            <a:spLocks noChangeArrowheads="1"/>
          </p:cNvSpPr>
          <p:nvPr/>
        </p:nvSpPr>
        <p:spPr bwMode="auto">
          <a:xfrm>
            <a:off x="381000" y="3881735"/>
            <a:ext cx="8458200"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buFont typeface="Wingdings" pitchFamily="2" charset="2"/>
              <a:buChar char="q"/>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Facilities and Main Equipments in Corrosion Lap.</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sp>
        <p:nvSpPr>
          <p:cNvPr id="11" name="Rectangle 10"/>
          <p:cNvSpPr/>
          <p:nvPr/>
        </p:nvSpPr>
        <p:spPr>
          <a:xfrm>
            <a:off x="381000" y="4627602"/>
            <a:ext cx="6858000"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buFont typeface="Wingdings" pitchFamily="2" charset="2"/>
              <a:buChar char="q"/>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Studies and Researches.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sp>
        <p:nvSpPr>
          <p:cNvPr id="13" name="Rectangle 12"/>
          <p:cNvSpPr/>
          <p:nvPr/>
        </p:nvSpPr>
        <p:spPr>
          <a:xfrm>
            <a:off x="381000" y="5334000"/>
            <a:ext cx="7924800"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itchFamily="2" charset="2"/>
              <a:buChar char="q"/>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PRDC Ambitions.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048000"/>
            <a:ext cx="9144000" cy="110799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Cooperation </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Projects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endParaRPr>
          </a:p>
        </p:txBody>
      </p:sp>
      <p:pic>
        <p:nvPicPr>
          <p:cNvPr id="32772"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iterate type="lt">
                                    <p:tmPct val="0"/>
                                  </p:iterate>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0" y="1290646"/>
            <a:ext cx="6705600" cy="614354"/>
          </a:xfrm>
          <a:prstGeom prst="rect">
            <a:avLst/>
          </a:prstGeom>
        </p:spPr>
        <p:txBody>
          <a:bodyPr>
            <a:noAutofit/>
          </a:bodyPr>
          <a:lstStyle/>
          <a:p>
            <a:pPr marL="484188" lvl="0" indent="-484188" eaLnBrk="0" hangingPunct="0">
              <a:defRPr/>
            </a:pPr>
            <a:r>
              <a:rPr kumimoji="0" lang="en-US" sz="3200" b="1" i="0" u="none" strike="noStrike" kern="1200" cap="none" spc="0" normalizeH="0" baseline="0" noProof="0" dirty="0" smtClean="0">
                <a:ln w="6350">
                  <a:solidFill>
                    <a:schemeClr val="accent1">
                      <a:shade val="43000"/>
                    </a:schemeClr>
                  </a:solidFill>
                </a:ln>
                <a:solidFill>
                  <a:srgbClr val="FFFF00"/>
                </a:solidFill>
                <a:effectLst>
                  <a:glow rad="101600">
                    <a:schemeClr val="accent2">
                      <a:satMod val="175000"/>
                      <a:alpha val="40000"/>
                    </a:schemeClr>
                  </a:glow>
                  <a:outerShdw blurRad="26000" dist="26000" dir="14500000" algn="tl" rotWithShape="0">
                    <a:srgbClr val="000000">
                      <a:alpha val="40000"/>
                    </a:srgbClr>
                  </a:outerShdw>
                </a:effectLst>
                <a:uLnTx/>
                <a:uFillTx/>
                <a:latin typeface="+mn-lt"/>
                <a:ea typeface="+mj-ea"/>
                <a:cs typeface="+mj-cs"/>
              </a:rPr>
              <a:t>National </a:t>
            </a:r>
            <a:r>
              <a:rPr lang="en-US" sz="3200" b="1" dirty="0" smtClean="0">
                <a:ln w="6350">
                  <a:solidFill>
                    <a:schemeClr val="accent1">
                      <a:shade val="43000"/>
                    </a:schemeClr>
                  </a:solidFill>
                </a:ln>
                <a:solidFill>
                  <a:srgbClr val="FFFF00"/>
                </a:solidFill>
                <a:effectLst>
                  <a:glow rad="101600">
                    <a:schemeClr val="accent2">
                      <a:satMod val="175000"/>
                      <a:alpha val="40000"/>
                    </a:schemeClr>
                  </a:glow>
                  <a:outerShdw blurRad="26000" dist="26000" dir="14500000" algn="tl" rotWithShape="0">
                    <a:srgbClr val="000000">
                      <a:alpha val="40000"/>
                    </a:srgbClr>
                  </a:outerShdw>
                </a:effectLst>
                <a:latin typeface="+mn-lt"/>
                <a:ea typeface="+mj-ea"/>
                <a:cs typeface="+mj-cs"/>
              </a:rPr>
              <a:t>C</a:t>
            </a:r>
            <a:r>
              <a:rPr kumimoji="0" lang="en-US" sz="3200" b="1" i="0" u="none" strike="noStrike" kern="1200" cap="none" spc="0" normalizeH="0" baseline="0" noProof="0" dirty="0" smtClean="0">
                <a:ln w="6350">
                  <a:solidFill>
                    <a:schemeClr val="accent1">
                      <a:shade val="43000"/>
                    </a:schemeClr>
                  </a:solidFill>
                </a:ln>
                <a:solidFill>
                  <a:srgbClr val="FFFF00"/>
                </a:solidFill>
                <a:effectLst>
                  <a:glow rad="101600">
                    <a:schemeClr val="accent2">
                      <a:satMod val="175000"/>
                      <a:alpha val="40000"/>
                    </a:schemeClr>
                  </a:glow>
                  <a:outerShdw blurRad="26000" dist="26000" dir="14500000" algn="tl" rotWithShape="0">
                    <a:srgbClr val="000000">
                      <a:alpha val="40000"/>
                    </a:srgbClr>
                  </a:outerShdw>
                </a:effectLst>
                <a:uLnTx/>
                <a:uFillTx/>
                <a:latin typeface="+mn-lt"/>
                <a:ea typeface="+mj-ea"/>
                <a:cs typeface="+mj-cs"/>
              </a:rPr>
              <a:t>o-operation </a:t>
            </a:r>
            <a:r>
              <a:rPr lang="en-US" sz="3200" b="1" dirty="0" smtClean="0">
                <a:ln w="6350">
                  <a:solidFill>
                    <a:schemeClr val="accent1">
                      <a:shade val="43000"/>
                    </a:schemeClr>
                  </a:solidFill>
                </a:ln>
                <a:solidFill>
                  <a:srgbClr val="FFFF00"/>
                </a:solidFill>
                <a:effectLst>
                  <a:glow rad="101600">
                    <a:schemeClr val="accent2">
                      <a:satMod val="175000"/>
                      <a:alpha val="40000"/>
                    </a:schemeClr>
                  </a:glow>
                  <a:outerShdw blurRad="26000" dist="26000" dir="14500000" algn="tl" rotWithShape="0">
                    <a:srgbClr val="000000">
                      <a:alpha val="40000"/>
                    </a:srgbClr>
                  </a:outerShdw>
                </a:effectLst>
                <a:latin typeface="+mn-lt"/>
              </a:rPr>
              <a:t>Horizons</a:t>
            </a:r>
            <a:endParaRPr kumimoji="0" lang="en-US" sz="3200" b="1" i="0" u="none" strike="noStrike" kern="1200" cap="none" spc="0" normalizeH="0" baseline="0" noProof="0" dirty="0">
              <a:ln w="6350">
                <a:solidFill>
                  <a:schemeClr val="accent1">
                    <a:shade val="43000"/>
                  </a:schemeClr>
                </a:solidFill>
              </a:ln>
              <a:solidFill>
                <a:srgbClr val="FFFF00"/>
              </a:solidFill>
              <a:effectLst>
                <a:glow rad="101600">
                  <a:schemeClr val="accent2">
                    <a:satMod val="175000"/>
                    <a:alpha val="40000"/>
                  </a:schemeClr>
                </a:glow>
                <a:outerShdw blurRad="26000" dist="26000" dir="14500000" algn="tl" rotWithShape="0">
                  <a:srgbClr val="000000">
                    <a:alpha val="40000"/>
                  </a:srgbClr>
                </a:outerShdw>
              </a:effectLst>
              <a:uLnTx/>
              <a:uFillTx/>
              <a:latin typeface="+mn-lt"/>
              <a:ea typeface="+mj-ea"/>
              <a:cs typeface="+mj-cs"/>
            </a:endParaRPr>
          </a:p>
        </p:txBody>
      </p:sp>
      <p:pic>
        <p:nvPicPr>
          <p:cNvPr id="4" name="Picture 3" descr="C:\Users\ahmed\Desktop\2011\صور\м (235).JPG"/>
          <p:cNvPicPr/>
          <p:nvPr/>
        </p:nvPicPr>
        <p:blipFill>
          <a:blip r:embed="rId2" cstate="print"/>
          <a:srcRect l="12966" t="24138" r="34259" b="6366"/>
          <a:stretch>
            <a:fillRect/>
          </a:stretch>
        </p:blipFill>
        <p:spPr bwMode="auto">
          <a:xfrm>
            <a:off x="6286480" y="3538034"/>
            <a:ext cx="2476520" cy="2786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6"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7" name="Rectangle 1"/>
          <p:cNvSpPr>
            <a:spLocks noChangeArrowheads="1"/>
          </p:cNvSpPr>
          <p:nvPr/>
        </p:nvSpPr>
        <p:spPr bwMode="auto">
          <a:xfrm>
            <a:off x="228600" y="2638723"/>
            <a:ext cx="7772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PRDC has memorandum of understanding (MoU.) with;</a:t>
            </a:r>
          </a:p>
          <a:p>
            <a:pPr lvl="1" eaLnBrk="0" fontAlgn="base" hangingPunct="0">
              <a:spcBef>
                <a:spcPct val="0"/>
              </a:spcBef>
              <a:spcAft>
                <a:spcPct val="0"/>
              </a:spcAft>
              <a:buFontTx/>
              <a:buChar char="•"/>
            </a:pPr>
            <a:endParaRPr lang="en-US" sz="2000" b="1" dirty="0" smtClean="0">
              <a:effectLst>
                <a:outerShdw blurRad="38100" dist="38100" dir="2700000" algn="tl">
                  <a:srgbClr val="000000">
                    <a:alpha val="43137"/>
                  </a:srgbClr>
                </a:outerShdw>
              </a:effectLst>
              <a:latin typeface="Arial" pitchFamily="34" charset="0"/>
              <a:ea typeface="Times New Roman" pitchFamily="18" charset="0"/>
            </a:endParaRP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Basra university / Marin Science Center.</a:t>
            </a: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Triple MoU. (PRDC, SOC,  Baghdad University).</a:t>
            </a: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Baghdad University/ chemical engineering department.</a:t>
            </a: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University of technology.</a:t>
            </a:r>
          </a:p>
          <a:p>
            <a:pPr lvl="1" eaLnBrk="0" fontAlgn="base" hangingPunct="0">
              <a:spcBef>
                <a:spcPct val="0"/>
              </a:spcBef>
              <a:spcAft>
                <a:spcPct val="0"/>
              </a:spcAft>
              <a:buFontTx/>
              <a:buChar char="•"/>
            </a:pPr>
            <a:r>
              <a:rPr lang="en-US" sz="2000" b="1" dirty="0" err="1"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Ibn</a:t>
            </a: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Alhaytham college of education.</a:t>
            </a: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Mining &amp; geologic survey.</a:t>
            </a:r>
          </a:p>
          <a:p>
            <a:pPr lvl="1" eaLnBrk="0" fontAlgn="base" hangingPunct="0">
              <a:spcBef>
                <a:spcPct val="0"/>
              </a:spcBef>
              <a:spcAft>
                <a:spcPct val="0"/>
              </a:spcAft>
              <a:buFontTx/>
              <a:buChar char="•"/>
            </a:pPr>
            <a:r>
              <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Baghdad province council.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62072" y="985846"/>
            <a:ext cx="7277128" cy="614354"/>
          </a:xfrm>
          <a:prstGeom prst="rect">
            <a:avLst/>
          </a:prstGeom>
        </p:spPr>
        <p:txBody>
          <a:bodyPr>
            <a:no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International Cooperation Horizons</a:t>
            </a:r>
            <a:endParaRPr kumimoji="0" lang="en-US" sz="32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sp>
        <p:nvSpPr>
          <p:cNvPr id="3" name="Rectangle 1"/>
          <p:cNvSpPr>
            <a:spLocks noChangeArrowheads="1"/>
          </p:cNvSpPr>
          <p:nvPr/>
        </p:nvSpPr>
        <p:spPr bwMode="auto">
          <a:xfrm>
            <a:off x="304800" y="2489537"/>
            <a:ext cx="5715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effectLst>
                  <a:outerShdw blurRad="38100" dist="38100" dir="2700000" algn="tl">
                    <a:srgbClr val="000000">
                      <a:alpha val="43137"/>
                    </a:srgbClr>
                  </a:outerShdw>
                </a:effectLst>
              </a:rPr>
              <a:t>Joint researches with the following companies, Universities &amp; organizations were started since  mid.2010 :</a:t>
            </a:r>
            <a:endParaRPr lang="en-US" sz="20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pic>
        <p:nvPicPr>
          <p:cNvPr id="4" name="Picture 3" descr="E:\New Folder\DSC00111.JPG"/>
          <p:cNvPicPr/>
          <p:nvPr/>
        </p:nvPicPr>
        <p:blipFill>
          <a:blip r:embed="rId2" cstate="print"/>
          <a:srcRect/>
          <a:stretch>
            <a:fillRect/>
          </a:stretch>
        </p:blipFill>
        <p:spPr bwMode="auto">
          <a:xfrm>
            <a:off x="6089197" y="2025378"/>
            <a:ext cx="2369003" cy="1784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457200" y="4800600"/>
            <a:ext cx="6019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000" b="1" dirty="0" smtClean="0">
                <a:effectLst>
                  <a:outerShdw blurRad="38100" dist="38100" dir="2700000" algn="tl">
                    <a:srgbClr val="000000">
                      <a:alpha val="43137"/>
                    </a:srgbClr>
                  </a:outerShdw>
                </a:effectLst>
              </a:rPr>
              <a:t> A- JCCP</a:t>
            </a:r>
          </a:p>
          <a:p>
            <a:pPr marL="0" marR="0" lvl="0" indent="0" algn="l" defTabSz="914400" rtl="0" eaLnBrk="0" fontAlgn="base" latinLnBrk="0" hangingPunct="0">
              <a:lnSpc>
                <a:spcPct val="100000"/>
              </a:lnSpc>
              <a:spcBef>
                <a:spcPct val="0"/>
              </a:spcBef>
              <a:spcAft>
                <a:spcPct val="0"/>
              </a:spcAft>
              <a:buClrTx/>
              <a:buSzTx/>
              <a:tabLst/>
            </a:pPr>
            <a:r>
              <a:rPr lang="en-US" sz="2000" b="1" dirty="0" smtClean="0">
                <a:effectLst>
                  <a:outerShdw blurRad="38100" dist="38100" dir="2700000" algn="tl">
                    <a:srgbClr val="000000">
                      <a:alpha val="43137"/>
                    </a:srgbClr>
                  </a:outerShdw>
                </a:effectLst>
              </a:rPr>
              <a:t>Study of corrosion problems in South oil fields (SOC, PRDC, WRPC,JCCP).</a:t>
            </a:r>
          </a:p>
          <a:p>
            <a:pPr marL="0" marR="0" lvl="0" indent="0" algn="l" defTabSz="914400" rtl="0" eaLnBrk="0" fontAlgn="base" latinLnBrk="0" hangingPunct="0">
              <a:lnSpc>
                <a:spcPct val="100000"/>
              </a:lnSpc>
              <a:spcBef>
                <a:spcPct val="0"/>
              </a:spcBef>
              <a:spcAft>
                <a:spcPct val="0"/>
              </a:spcAft>
              <a:buClrTx/>
              <a:buSzTx/>
              <a:tabLst/>
            </a:pPr>
            <a:r>
              <a:rPr lang="en-US" sz="2000" b="1" dirty="0" smtClean="0">
                <a:effectLst>
                  <a:outerShdw blurRad="38100" dist="38100" dir="2700000" algn="tl">
                    <a:srgbClr val="000000">
                      <a:alpha val="43137"/>
                    </a:srgbClr>
                  </a:outerShdw>
                </a:effectLst>
              </a:rPr>
              <a:t> </a:t>
            </a:r>
          </a:p>
        </p:txBody>
      </p:sp>
      <p:pic>
        <p:nvPicPr>
          <p:cNvPr id="6" name="Picture 5" descr="C:\Documents and Settings\PRDC\Desktop\2004-01-01\Image0007.JPG"/>
          <p:cNvPicPr/>
          <p:nvPr/>
        </p:nvPicPr>
        <p:blipFill>
          <a:blip r:embed="rId3" cstate="print"/>
          <a:srcRect t="22095" r="54044" b="53047"/>
          <a:stretch>
            <a:fillRect/>
          </a:stretch>
        </p:blipFill>
        <p:spPr bwMode="auto">
          <a:xfrm>
            <a:off x="6176946" y="4405298"/>
            <a:ext cx="2357454"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9" descr="H:\zaydoon\صور متحركة\earth_globe_animation_tectonic.gif"/>
          <p:cNvPicPr>
            <a:picLocks noChangeAspect="1" noChangeArrowheads="1" noCrop="1"/>
          </p:cNvPicPr>
          <p:nvPr/>
        </p:nvPicPr>
        <p:blipFill>
          <a:blip r:embed="rId4"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1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61988" y="1747846"/>
            <a:ext cx="7191412" cy="614354"/>
          </a:xfrm>
          <a:prstGeom prst="rect">
            <a:avLst/>
          </a:prstGeom>
        </p:spPr>
        <p:txBody>
          <a:bodyPr>
            <a:no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International Cooperation Horizons</a:t>
            </a:r>
            <a:endParaRPr kumimoji="0" lang="en-US" sz="32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sp>
        <p:nvSpPr>
          <p:cNvPr id="3" name="Rectangle 1"/>
          <p:cNvSpPr>
            <a:spLocks noChangeArrowheads="1"/>
          </p:cNvSpPr>
          <p:nvPr/>
        </p:nvSpPr>
        <p:spPr bwMode="auto">
          <a:xfrm>
            <a:off x="381000" y="2770525"/>
            <a:ext cx="6629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B- PRDC is the authorized office to represent IRAQ among OPEC countries representatives in the research field. PRDC leads the activities of 5 researching groups from all oil companies in the following main subjects;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effectLst>
                <a:outerShdw blurRad="38100" dist="38100" dir="2700000" algn="tl">
                  <a:srgbClr val="000000">
                    <a:alpha val="43137"/>
                  </a:srgbClr>
                </a:outerShdw>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1- Heavy Oil.</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2- Carbon Management. </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3- Gas Technology.</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4- Clean Fuel.</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effectLst>
                  <a:outerShdw blurRad="38100" dist="38100" dir="2700000" algn="tl">
                    <a:srgbClr val="000000">
                      <a:alpha val="43137"/>
                    </a:srgbClr>
                  </a:outerShdw>
                </a:effectLst>
              </a:rPr>
              <a:t>5- Enhanced Oil Recovery (EOR).</a:t>
            </a:r>
          </a:p>
        </p:txBody>
      </p:sp>
      <p:pic>
        <p:nvPicPr>
          <p:cNvPr id="4" name="Picture 3" descr="C:\Users\ahmed\Desktop\ام هاشم\592_1_~1.JPG"/>
          <p:cNvPicPr/>
          <p:nvPr/>
        </p:nvPicPr>
        <p:blipFill>
          <a:blip r:embed="rId2" cstate="print"/>
          <a:srcRect/>
          <a:stretch>
            <a:fillRect/>
          </a:stretch>
        </p:blipFill>
        <p:spPr bwMode="auto">
          <a:xfrm>
            <a:off x="6400800" y="4419600"/>
            <a:ext cx="2436949" cy="1602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6"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7798" y="757246"/>
            <a:ext cx="7091402" cy="614354"/>
          </a:xfrm>
          <a:prstGeom prst="rect">
            <a:avLst/>
          </a:prstGeom>
        </p:spPr>
        <p:txBody>
          <a:bodyPr>
            <a:no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International Cooperation Horizons</a:t>
            </a:r>
            <a:endParaRPr kumimoji="0" lang="en-US" sz="32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sp>
        <p:nvSpPr>
          <p:cNvPr id="3" name="Rectangle 1"/>
          <p:cNvSpPr>
            <a:spLocks noChangeArrowheads="1"/>
          </p:cNvSpPr>
          <p:nvPr/>
        </p:nvSpPr>
        <p:spPr bwMode="auto">
          <a:xfrm>
            <a:off x="242846" y="1518821"/>
            <a:ext cx="54292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b="1" dirty="0" smtClean="0">
                <a:effectLst>
                  <a:outerShdw blurRad="38100" dist="38100" dir="2700000" algn="tl">
                    <a:srgbClr val="000000">
                      <a:alpha val="43137"/>
                    </a:srgbClr>
                  </a:outerShdw>
                </a:effectLst>
              </a:rPr>
              <a:t>C- Luck oil company.</a:t>
            </a:r>
          </a:p>
          <a:p>
            <a:pPr algn="just"/>
            <a:r>
              <a:rPr lang="en-US" sz="1600" b="1" dirty="0" smtClean="0">
                <a:effectLst>
                  <a:outerShdw blurRad="38100" dist="38100" dir="2700000" algn="tl">
                    <a:srgbClr val="000000">
                      <a:alpha val="43137"/>
                    </a:srgbClr>
                  </a:outerShdw>
                </a:effectLst>
              </a:rPr>
              <a:t>D- Schlumberger Company/ workshop about branched Horizontal Drilling.</a:t>
            </a:r>
          </a:p>
          <a:p>
            <a:pPr algn="just"/>
            <a:r>
              <a:rPr lang="en-US" sz="1600" b="1" dirty="0" smtClean="0">
                <a:effectLst>
                  <a:outerShdw blurRad="38100" dist="38100" dir="2700000" algn="tl">
                    <a:srgbClr val="000000">
                      <a:alpha val="43137"/>
                    </a:srgbClr>
                  </a:outerShdw>
                </a:effectLst>
              </a:rPr>
              <a:t>E- PETRONAS Company </a:t>
            </a:r>
          </a:p>
          <a:p>
            <a:pPr algn="just"/>
            <a:r>
              <a:rPr lang="en-US" sz="1600" b="1" dirty="0" smtClean="0">
                <a:effectLst>
                  <a:outerShdw blurRad="38100" dist="38100" dir="2700000" algn="tl">
                    <a:srgbClr val="000000">
                      <a:alpha val="43137"/>
                    </a:srgbClr>
                  </a:outerShdw>
                </a:effectLst>
              </a:rPr>
              <a:t>F- Gasbrome Company/ evaluation of environmental effects For Badrah oilfield.</a:t>
            </a:r>
          </a:p>
          <a:p>
            <a:pPr algn="just"/>
            <a:r>
              <a:rPr lang="en-US" sz="1600" b="1" dirty="0" smtClean="0">
                <a:effectLst>
                  <a:outerShdw blurRad="38100" dist="38100" dir="2700000" algn="tl">
                    <a:srgbClr val="000000">
                      <a:alpha val="43137"/>
                    </a:srgbClr>
                  </a:outerShdw>
                </a:effectLst>
              </a:rPr>
              <a:t>G- Twente University.</a:t>
            </a:r>
          </a:p>
          <a:p>
            <a:pPr algn="just"/>
            <a:r>
              <a:rPr lang="en-US" sz="1600" b="1" dirty="0" smtClean="0">
                <a:effectLst>
                  <a:outerShdw blurRad="38100" dist="38100" dir="2700000" algn="tl">
                    <a:srgbClr val="000000">
                      <a:alpha val="43137"/>
                    </a:srgbClr>
                  </a:outerShdw>
                </a:effectLst>
              </a:rPr>
              <a:t>H- GMI Company/ researches team from oil companies to construct drilling program development in Iraqi oilfields.</a:t>
            </a:r>
          </a:p>
          <a:p>
            <a:pPr algn="just"/>
            <a:r>
              <a:rPr lang="en-US" sz="1600" b="1" dirty="0" smtClean="0">
                <a:effectLst>
                  <a:outerShdw blurRad="38100" dist="38100" dir="2700000" algn="tl">
                    <a:srgbClr val="000000">
                      <a:alpha val="43137"/>
                    </a:srgbClr>
                  </a:outerShdw>
                </a:effectLst>
              </a:rPr>
              <a:t>I- Shell Company/ Majnoon oilfield development.</a:t>
            </a:r>
          </a:p>
          <a:p>
            <a:pPr algn="just"/>
            <a:r>
              <a:rPr lang="en-US" sz="1600" b="1" dirty="0" smtClean="0">
                <a:effectLst>
                  <a:outerShdw blurRad="38100" dist="38100" dir="2700000" algn="tl">
                    <a:srgbClr val="000000">
                      <a:alpha val="43137"/>
                    </a:srgbClr>
                  </a:outerShdw>
                </a:effectLst>
              </a:rPr>
              <a:t>J- Total Company/ Training program.</a:t>
            </a:r>
          </a:p>
          <a:p>
            <a:pPr algn="just"/>
            <a:r>
              <a:rPr lang="en-US" sz="1600" b="1" dirty="0" smtClean="0">
                <a:effectLst>
                  <a:outerShdw blurRad="38100" dist="38100" dir="2700000" algn="tl">
                    <a:srgbClr val="000000">
                      <a:alpha val="43137"/>
                    </a:srgbClr>
                  </a:outerShdw>
                </a:effectLst>
              </a:rPr>
              <a:t>K-  Petroskills Company/ Training program.</a:t>
            </a:r>
          </a:p>
          <a:p>
            <a:pPr algn="just"/>
            <a:r>
              <a:rPr lang="en-US" sz="1600" b="1" dirty="0" smtClean="0">
                <a:effectLst>
                  <a:outerShdw blurRad="38100" dist="38100" dir="2700000" algn="tl">
                    <a:srgbClr val="000000">
                      <a:alpha val="43137"/>
                    </a:srgbClr>
                  </a:outerShdw>
                </a:effectLst>
              </a:rPr>
              <a:t>L- Maersk Oil Company/ Horizontal drilling technology.</a:t>
            </a:r>
          </a:p>
          <a:p>
            <a:pPr algn="just"/>
            <a:r>
              <a:rPr lang="en-US" sz="1600" b="1" dirty="0" smtClean="0">
                <a:effectLst>
                  <a:outerShdw blurRad="38100" dist="38100" dir="2700000" algn="tl">
                    <a:srgbClr val="000000">
                      <a:alpha val="43137"/>
                    </a:srgbClr>
                  </a:outerShdw>
                </a:effectLst>
              </a:rPr>
              <a:t>M- ENI Company.</a:t>
            </a:r>
          </a:p>
          <a:p>
            <a:pPr algn="just"/>
            <a:r>
              <a:rPr lang="en-US" sz="1600" b="1" dirty="0" smtClean="0">
                <a:effectLst>
                  <a:outerShdw blurRad="38100" dist="38100" dir="2700000" algn="tl">
                    <a:srgbClr val="000000">
                      <a:alpha val="43137"/>
                    </a:srgbClr>
                  </a:outerShdw>
                </a:effectLst>
              </a:rPr>
              <a:t>N- IMPA Company/ Developing old refineries.</a:t>
            </a:r>
          </a:p>
          <a:p>
            <a:pPr algn="just"/>
            <a:r>
              <a:rPr lang="en-US" sz="1600" b="1" dirty="0" smtClean="0">
                <a:effectLst>
                  <a:outerShdw blurRad="38100" dist="38100" dir="2700000" algn="tl">
                    <a:srgbClr val="000000">
                      <a:alpha val="43137"/>
                    </a:srgbClr>
                  </a:outerShdw>
                </a:effectLst>
              </a:rPr>
              <a:t>0- </a:t>
            </a:r>
            <a:r>
              <a:rPr lang="en-US" sz="1600" b="1" dirty="0" err="1" smtClean="0">
                <a:effectLst>
                  <a:outerShdw blurRad="38100" dist="38100" dir="2700000" algn="tl">
                    <a:srgbClr val="000000">
                      <a:alpha val="43137"/>
                    </a:srgbClr>
                  </a:outerShdw>
                </a:effectLst>
              </a:rPr>
              <a:t>Sonaugol</a:t>
            </a:r>
            <a:r>
              <a:rPr lang="en-US" sz="1600" b="1" dirty="0" smtClean="0">
                <a:effectLst>
                  <a:outerShdw blurRad="38100" dist="38100" dir="2700000" algn="tl">
                    <a:srgbClr val="000000">
                      <a:alpha val="43137"/>
                    </a:srgbClr>
                  </a:outerShdw>
                </a:effectLst>
              </a:rPr>
              <a:t> Company / Environmental studies.</a:t>
            </a:r>
          </a:p>
          <a:p>
            <a:pPr algn="just"/>
            <a:r>
              <a:rPr lang="en-US" sz="1600" b="1" dirty="0" smtClean="0">
                <a:effectLst>
                  <a:outerShdw blurRad="38100" dist="38100" dir="2700000" algn="tl">
                    <a:srgbClr val="000000">
                      <a:alpha val="43137"/>
                    </a:srgbClr>
                  </a:outerShdw>
                </a:effectLst>
              </a:rPr>
              <a:t>P- </a:t>
            </a:r>
            <a:r>
              <a:rPr lang="en-US" sz="1600" b="1" dirty="0" err="1" smtClean="0">
                <a:effectLst>
                  <a:outerShdw blurRad="38100" dist="38100" dir="2700000" algn="tl">
                    <a:srgbClr val="000000">
                      <a:alpha val="43137"/>
                    </a:srgbClr>
                  </a:outerShdw>
                </a:effectLst>
              </a:rPr>
              <a:t>Gubkin</a:t>
            </a:r>
            <a:r>
              <a:rPr lang="en-US" sz="1600" b="1" dirty="0" smtClean="0">
                <a:effectLst>
                  <a:outerShdw blurRad="38100" dist="38100" dir="2700000" algn="tl">
                    <a:srgbClr val="000000">
                      <a:alpha val="43137"/>
                    </a:srgbClr>
                  </a:outerShdw>
                </a:effectLst>
              </a:rPr>
              <a:t> University. </a:t>
            </a:r>
          </a:p>
          <a:p>
            <a:pPr algn="just"/>
            <a:r>
              <a:rPr lang="en-US" sz="1600" b="1" dirty="0" smtClean="0">
                <a:effectLst>
                  <a:outerShdw blurRad="38100" dist="38100" dir="2700000" algn="tl">
                    <a:srgbClr val="000000">
                      <a:alpha val="43137"/>
                    </a:srgbClr>
                  </a:outerShdw>
                </a:effectLst>
              </a:rPr>
              <a:t>Q- GCI / Construction of chemical production factory.</a:t>
            </a:r>
            <a:endParaRPr lang="en-US" sz="1600" b="1" dirty="0">
              <a:effectLst>
                <a:outerShdw blurRad="38100" dist="38100" dir="2700000" algn="tl">
                  <a:srgbClr val="000000">
                    <a:alpha val="43137"/>
                  </a:srgbClr>
                </a:outerShdw>
              </a:effectLst>
            </a:endParaRPr>
          </a:p>
        </p:txBody>
      </p:sp>
      <p:pic>
        <p:nvPicPr>
          <p:cNvPr id="4" name="Picture 3" descr="C:\Users\ahmed\Desktop\2011\PICT0175.JPG"/>
          <p:cNvPicPr/>
          <p:nvPr/>
        </p:nvPicPr>
        <p:blipFill>
          <a:blip r:embed="rId2" cstate="print">
            <a:lum bright="20000" contrast="20000"/>
          </a:blip>
          <a:srcRect l="13145" r="-50"/>
          <a:stretch>
            <a:fillRect/>
          </a:stretch>
        </p:blipFill>
        <p:spPr bwMode="auto">
          <a:xfrm>
            <a:off x="6100762" y="1849120"/>
            <a:ext cx="2373630" cy="1884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ahmed\Desktop\ام هاشم\9048_1.jpg"/>
          <p:cNvPicPr/>
          <p:nvPr/>
        </p:nvPicPr>
        <p:blipFill>
          <a:blip r:embed="rId3" cstate="print"/>
          <a:srcRect/>
          <a:stretch>
            <a:fillRect/>
          </a:stretch>
        </p:blipFill>
        <p:spPr bwMode="auto">
          <a:xfrm>
            <a:off x="6172200" y="4405811"/>
            <a:ext cx="2330632" cy="1690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9" descr="H:\zaydoon\صور متحركة\earth_globe_animation_tectonic.gif"/>
          <p:cNvPicPr>
            <a:picLocks noChangeAspect="1" noChangeArrowheads="1" noCrop="1"/>
          </p:cNvPicPr>
          <p:nvPr/>
        </p:nvPicPr>
        <p:blipFill>
          <a:blip r:embed="rId4"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76600" y="914400"/>
            <a:ext cx="2857528" cy="857256"/>
          </a:xfrm>
          <a:prstGeom prst="rect">
            <a:avLst/>
          </a:prstGeom>
        </p:spPr>
        <p:txBody>
          <a:bodyPr>
            <a:no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Publications</a:t>
            </a:r>
            <a:endParaRPr kumimoji="0" lang="en-US" sz="3600" b="0"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sp>
        <p:nvSpPr>
          <p:cNvPr id="3" name="Rectangle 1"/>
          <p:cNvSpPr>
            <a:spLocks noChangeArrowheads="1"/>
          </p:cNvSpPr>
          <p:nvPr/>
        </p:nvSpPr>
        <p:spPr bwMode="auto">
          <a:xfrm>
            <a:off x="381000" y="2109549"/>
            <a:ext cx="56388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en-US" sz="2000" b="1" dirty="0" smtClean="0">
                <a:effectLst>
                  <a:outerShdw blurRad="38100" dist="38100" dir="2700000" algn="tl">
                    <a:srgbClr val="000000">
                      <a:alpha val="43137"/>
                    </a:srgbClr>
                  </a:outerShdw>
                </a:effectLst>
              </a:rPr>
              <a:t>  The first &amp; second numbers of seasonal periodic journal of             “Petroleum researches &amp; studies ".</a:t>
            </a:r>
          </a:p>
          <a:p>
            <a:pPr lvl="0">
              <a:buFont typeface="Arial" pitchFamily="34" charset="0"/>
              <a:buChar char="•"/>
            </a:pPr>
            <a:r>
              <a:rPr lang="en-US" sz="2000" b="1" dirty="0" smtClean="0">
                <a:effectLst>
                  <a:outerShdw blurRad="38100" dist="38100" dir="2700000" algn="tl">
                    <a:srgbClr val="000000">
                      <a:alpha val="43137"/>
                    </a:srgbClr>
                  </a:outerShdw>
                </a:effectLst>
              </a:rPr>
              <a:t>  "Catalysts in Iraqi petroleum industry” guide manual.</a:t>
            </a:r>
          </a:p>
          <a:p>
            <a:pPr lvl="0">
              <a:buFont typeface="Arial" pitchFamily="34" charset="0"/>
              <a:buChar char="•"/>
            </a:pPr>
            <a:r>
              <a:rPr lang="en-US" sz="2000" b="1" dirty="0" smtClean="0">
                <a:effectLst>
                  <a:outerShdw blurRad="38100" dist="38100" dir="2700000" algn="tl">
                    <a:srgbClr val="000000">
                      <a:alpha val="43137"/>
                    </a:srgbClr>
                  </a:outerShdw>
                </a:effectLst>
              </a:rPr>
              <a:t> “Job description manual for PRDC".</a:t>
            </a:r>
          </a:p>
          <a:p>
            <a:pPr lvl="0">
              <a:buFont typeface="Arial" pitchFamily="34" charset="0"/>
              <a:buChar char="•"/>
            </a:pPr>
            <a:r>
              <a:rPr lang="en-US" sz="2000" b="1" dirty="0" smtClean="0">
                <a:effectLst>
                  <a:outerShdw blurRad="38100" dist="38100" dir="2700000" algn="tl">
                    <a:srgbClr val="000000">
                      <a:alpha val="43137"/>
                    </a:srgbClr>
                  </a:outerShdw>
                </a:effectLst>
              </a:rPr>
              <a:t>  “Hazardous materials used in oil industry “guide manual.</a:t>
            </a:r>
          </a:p>
          <a:p>
            <a:pPr lvl="0">
              <a:buFont typeface="Arial" pitchFamily="34" charset="0"/>
              <a:buChar char="•"/>
            </a:pPr>
            <a:r>
              <a:rPr lang="en-US" sz="2000" b="1" dirty="0" smtClean="0">
                <a:effectLst>
                  <a:outerShdw blurRad="38100" dist="38100" dir="2700000" algn="tl">
                    <a:srgbClr val="000000">
                      <a:alpha val="43137"/>
                    </a:srgbClr>
                  </a:outerShdw>
                </a:effectLst>
              </a:rPr>
              <a:t>  “Ion exchange (Resins)” a guide for water treatment.</a:t>
            </a:r>
          </a:p>
          <a:p>
            <a:pPr lvl="0">
              <a:buFont typeface="Arial" pitchFamily="34" charset="0"/>
              <a:buChar char="•"/>
            </a:pPr>
            <a:r>
              <a:rPr lang="en-US" sz="2000" b="1" dirty="0" smtClean="0">
                <a:effectLst>
                  <a:outerShdw blurRad="38100" dist="38100" dir="2700000" algn="tl">
                    <a:srgbClr val="000000">
                      <a:alpha val="43137"/>
                    </a:srgbClr>
                  </a:outerShdw>
                </a:effectLst>
              </a:rPr>
              <a:t>  “Chemicals guide used in petroleum companies &amp; safety precautions”.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outerShdw blurRad="38100" dist="38100" dir="2700000" algn="tl">
                  <a:srgbClr val="000000">
                    <a:alpha val="43137"/>
                  </a:srgbClr>
                </a:outerShdw>
              </a:effectLst>
              <a:latin typeface="Arial Narrow" pitchFamily="34" charset="0"/>
              <a:cs typeface="Arial" pitchFamily="34" charset="0"/>
            </a:endParaRPr>
          </a:p>
        </p:txBody>
      </p:sp>
      <p:pic>
        <p:nvPicPr>
          <p:cNvPr id="4" name="Picture 3" descr="C:\Users\ahmed\Desktop\منوووووع\فلاش التخطيط\مجلة نهائي 10-8\English.jpg"/>
          <p:cNvPicPr/>
          <p:nvPr/>
        </p:nvPicPr>
        <p:blipFill>
          <a:blip r:embed="rId2" cstate="print"/>
          <a:srcRect/>
          <a:stretch>
            <a:fillRect/>
          </a:stretch>
        </p:blipFill>
        <p:spPr bwMode="auto">
          <a:xfrm>
            <a:off x="7086600" y="685800"/>
            <a:ext cx="171451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ahmed\Desktop\ام هاشم\واجهة الدوار 2011نسخ.jpg"/>
          <p:cNvPicPr/>
          <p:nvPr/>
        </p:nvPicPr>
        <p:blipFill>
          <a:blip r:embed="rId3" cstate="print"/>
          <a:srcRect l="52254"/>
          <a:stretch>
            <a:fillRect/>
          </a:stretch>
        </p:blipFill>
        <p:spPr bwMode="auto">
          <a:xfrm>
            <a:off x="5715000" y="3657600"/>
            <a:ext cx="1802311" cy="2732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9" descr="H:\zaydoon\صور متحركة\earth_globe_animation_tectonic.gif"/>
          <p:cNvPicPr>
            <a:picLocks noChangeAspect="1" noChangeArrowheads="1" noCrop="1"/>
          </p:cNvPicPr>
          <p:nvPr/>
        </p:nvPicPr>
        <p:blipFill>
          <a:blip r:embed="rId4"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1905000"/>
            <a:ext cx="9144000" cy="3139321"/>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Achieved Studies  and                 Researches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pic>
        <p:nvPicPr>
          <p:cNvPr id="21508"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0"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351544"/>
            <a:ext cx="8610600" cy="3108543"/>
          </a:xfrm>
          <a:prstGeom prst="rect">
            <a:avLst/>
          </a:prstGeom>
          <a:noFill/>
          <a:ln w="9525">
            <a:noFill/>
            <a:miter lim="800000"/>
            <a:headEnd/>
            <a:tailEnd/>
          </a:ln>
        </p:spPr>
        <p:txBody>
          <a:bodyPr>
            <a:spAutoFit/>
          </a:bodyPr>
          <a:lstStyle/>
          <a:p>
            <a:pPr algn="just">
              <a:buFontTx/>
              <a:buBlip>
                <a:blip r:embed="rId2"/>
              </a:buBlip>
              <a:defRPr/>
            </a:pPr>
            <a:r>
              <a:rPr lang="en-US" sz="2800" b="1" dirty="0">
                <a:effectLst>
                  <a:outerShdw blurRad="38100" dist="38100" dir="2700000" algn="tl">
                    <a:srgbClr val="000000">
                      <a:alpha val="43137"/>
                    </a:srgbClr>
                  </a:outerShdw>
                </a:effectLst>
                <a:latin typeface="Calibri" pitchFamily="34" charset="0"/>
                <a:cs typeface="Arial" charset="0"/>
              </a:rPr>
              <a:t> There are a growing up activities to the PRDC in studying and solving problems of the petroleum companies.</a:t>
            </a:r>
          </a:p>
          <a:p>
            <a:pPr algn="just">
              <a:defRPr/>
            </a:pPr>
            <a:endParaRPr lang="en-US" sz="2800" b="1" dirty="0">
              <a:effectLst>
                <a:outerShdw blurRad="38100" dist="38100" dir="2700000" algn="tl">
                  <a:srgbClr val="000000">
                    <a:alpha val="43137"/>
                  </a:srgbClr>
                </a:outerShdw>
              </a:effectLst>
              <a:latin typeface="Calibri" pitchFamily="34" charset="0"/>
              <a:cs typeface="Arial" charset="0"/>
            </a:endParaRPr>
          </a:p>
          <a:p>
            <a:pPr algn="just">
              <a:buFontTx/>
              <a:buBlip>
                <a:blip r:embed="rId2"/>
              </a:buBlip>
              <a:defRPr/>
            </a:pPr>
            <a:r>
              <a:rPr lang="en-US" sz="2800" b="1" dirty="0">
                <a:effectLst>
                  <a:outerShdw blurRad="38100" dist="38100" dir="2700000" algn="tl">
                    <a:srgbClr val="000000">
                      <a:alpha val="43137"/>
                    </a:srgbClr>
                  </a:outerShdw>
                </a:effectLst>
                <a:latin typeface="Calibri" pitchFamily="34" charset="0"/>
                <a:cs typeface="Arial" charset="0"/>
              </a:rPr>
              <a:t> The achieved researches that carried out by the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itchFamily="34" charset="0"/>
                <a:cs typeface="Arial" charset="0"/>
              </a:rPr>
              <a:t>Corrosion</a:t>
            </a:r>
            <a:r>
              <a:rPr lang="en-US" sz="2800" b="1" dirty="0">
                <a:effectLst>
                  <a:outerShdw blurRad="38100" dist="38100" dir="2700000" algn="tl">
                    <a:srgbClr val="000000">
                      <a:alpha val="43137"/>
                    </a:srgbClr>
                  </a:outerShdw>
                </a:effectLst>
                <a:latin typeface="Calibri" pitchFamily="34" charset="0"/>
                <a:cs typeface="Arial" charset="0"/>
              </a:rPr>
              <a:t> unit in PRDC to the Iraqi  oil companies can be represented as follows :</a:t>
            </a:r>
          </a:p>
        </p:txBody>
      </p:sp>
      <p:pic>
        <p:nvPicPr>
          <p:cNvPr id="22531"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304800" y="304800"/>
            <a:ext cx="1219200" cy="1219200"/>
          </a:xfrm>
          <a:prstGeom prst="rect">
            <a:avLst/>
          </a:prstGeom>
          <a:noFill/>
          <a:ln w="9525">
            <a:noFill/>
            <a:miter lim="800000"/>
            <a:headEnd/>
            <a:tailEnd/>
          </a:ln>
        </p:spPr>
      </p:pic>
      <p:sp>
        <p:nvSpPr>
          <p:cNvPr id="6"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560512"/>
            <a:ext cx="8458200" cy="1138773"/>
          </a:xfrm>
          <a:prstGeom prst="rect">
            <a:avLst/>
          </a:prstGeom>
        </p:spPr>
        <p:txBody>
          <a:bodyPr wrap="square">
            <a:spAutoFit/>
          </a:bodyPr>
          <a:lstStyle/>
          <a:p>
            <a:pPr algn="ctr">
              <a:buFont typeface="Arial" pitchFamily="34" charset="0"/>
              <a:buChar char="•"/>
              <a:defRPr/>
            </a:pPr>
            <a:r>
              <a:rPr lang="en-US" sz="2800" b="1" dirty="0">
                <a:solidFill>
                  <a:srgbClr val="FF0000"/>
                </a:solidFill>
                <a:effectLst>
                  <a:outerShdw blurRad="38100" dist="38100" dir="2700000" algn="tl">
                    <a:srgbClr val="000000">
                      <a:alpha val="43137"/>
                    </a:srgbClr>
                  </a:outerShdw>
                </a:effectLst>
                <a:latin typeface="Calibri" pitchFamily="34" charset="0"/>
                <a:cs typeface="Arial" charset="0"/>
              </a:rPr>
              <a:t>Iraqi  Patent No.2728</a:t>
            </a:r>
          </a:p>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4000" b="1" dirty="0" smtClean="0">
                <a:solidFill>
                  <a:srgbClr val="FFC000"/>
                </a:solidFill>
                <a:effectLst>
                  <a:outerShdw blurRad="38100" dist="38100" dir="2700000" algn="tl">
                    <a:srgbClr val="000000">
                      <a:alpha val="43137"/>
                    </a:srgbClr>
                  </a:outerShdw>
                </a:effectLst>
                <a:latin typeface="Calibri" pitchFamily="34" charset="0"/>
                <a:cs typeface="Arial" charset="0"/>
              </a:rPr>
              <a:t>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Corrosion </a:t>
            </a:r>
            <a:r>
              <a:rPr lang="en-US" sz="2800" b="1" dirty="0">
                <a:solidFill>
                  <a:srgbClr val="FFC000"/>
                </a:solidFill>
                <a:effectLst>
                  <a:outerShdw blurRad="38100" dist="38100" dir="2700000" algn="tl">
                    <a:srgbClr val="000000">
                      <a:alpha val="43137"/>
                    </a:srgbClr>
                  </a:outerShdw>
                </a:effectLst>
                <a:latin typeface="Calibri" pitchFamily="34" charset="0"/>
                <a:cs typeface="Arial" charset="0"/>
              </a:rPr>
              <a:t>Inhibitor for Well Acidizing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Processes.</a:t>
            </a:r>
            <a:endParaRPr lang="en-US" sz="2800" dirty="0">
              <a:solidFill>
                <a:srgbClr val="FFC000"/>
              </a:solidFill>
              <a:effectLst>
                <a:outerShdw blurRad="38100" dist="38100" dir="2700000" algn="tl">
                  <a:srgbClr val="000000">
                    <a:alpha val="43137"/>
                  </a:srgbClr>
                </a:outerShdw>
              </a:effectLst>
              <a:cs typeface="Arial" charset="0"/>
            </a:endParaRPr>
          </a:p>
        </p:txBody>
      </p:sp>
      <p:pic>
        <p:nvPicPr>
          <p:cNvPr id="23557"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11"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7" name="Rectangle 6"/>
          <p:cNvSpPr/>
          <p:nvPr/>
        </p:nvSpPr>
        <p:spPr>
          <a:xfrm>
            <a:off x="304800" y="2718137"/>
            <a:ext cx="8077200" cy="1015663"/>
          </a:xfrm>
          <a:prstGeom prst="rect">
            <a:avLst/>
          </a:prstGeom>
        </p:spPr>
        <p:txBody>
          <a:bodyPr wrap="square">
            <a:spAutoFit/>
          </a:bodyPr>
          <a:lstStyle/>
          <a:p>
            <a:pPr algn="ctr">
              <a:defRPr/>
            </a:pPr>
            <a:r>
              <a:rPr lang="en-US" sz="2800" b="1" dirty="0">
                <a:solidFill>
                  <a:srgbClr val="FF0000"/>
                </a:solidFill>
                <a:effectLst>
                  <a:outerShdw blurRad="38100" dist="38100" dir="2700000" algn="tl">
                    <a:srgbClr val="000000">
                      <a:alpha val="43137"/>
                    </a:srgbClr>
                  </a:outerShdw>
                </a:effectLst>
                <a:latin typeface="Calibri" pitchFamily="34" charset="0"/>
                <a:cs typeface="Arial" charset="0"/>
              </a:rPr>
              <a:t>Iraqi Patent No.3203 in 27/ august /2006</a:t>
            </a:r>
          </a:p>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Corrosion </a:t>
            </a:r>
            <a:r>
              <a:rPr lang="en-US" sz="2800" b="1" dirty="0">
                <a:solidFill>
                  <a:srgbClr val="FFC000"/>
                </a:solidFill>
                <a:effectLst>
                  <a:outerShdw blurRad="38100" dist="38100" dir="2700000" algn="tl">
                    <a:srgbClr val="000000">
                      <a:alpha val="43137"/>
                    </a:srgbClr>
                  </a:outerShdw>
                </a:effectLst>
                <a:latin typeface="Calibri" pitchFamily="34" charset="0"/>
                <a:cs typeface="Arial" charset="0"/>
              </a:rPr>
              <a:t>Inhibitor for Petroleum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Industry.</a:t>
            </a:r>
            <a:endParaRPr lang="en-US" sz="2800" b="1" dirty="0">
              <a:solidFill>
                <a:srgbClr val="FFC000"/>
              </a:solidFill>
              <a:effectLst>
                <a:outerShdw blurRad="38100" dist="38100" dir="2700000" algn="tl">
                  <a:srgbClr val="000000">
                    <a:alpha val="43137"/>
                  </a:srgbClr>
                </a:outerShdw>
              </a:effectLst>
              <a:latin typeface="Calibri" pitchFamily="34" charset="0"/>
              <a:cs typeface="Arial" charset="0"/>
            </a:endParaRPr>
          </a:p>
        </p:txBody>
      </p:sp>
      <p:sp>
        <p:nvSpPr>
          <p:cNvPr id="10" name="Rectangle 9"/>
          <p:cNvSpPr/>
          <p:nvPr/>
        </p:nvSpPr>
        <p:spPr>
          <a:xfrm>
            <a:off x="304800" y="3966627"/>
            <a:ext cx="8077200" cy="1138773"/>
          </a:xfrm>
          <a:prstGeom prst="rect">
            <a:avLst/>
          </a:prstGeom>
        </p:spPr>
        <p:txBody>
          <a:bodyPr wrap="square">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4000" b="1" dirty="0" smtClean="0">
                <a:solidFill>
                  <a:srgbClr val="FFC000"/>
                </a:solidFill>
                <a:effectLst>
                  <a:outerShdw blurRad="38100" dist="38100" dir="2700000" algn="tl">
                    <a:srgbClr val="000000">
                      <a:alpha val="43137"/>
                    </a:srgbClr>
                  </a:outerShdw>
                </a:effectLst>
                <a:latin typeface="Calibri" pitchFamily="34" charset="0"/>
                <a:cs typeface="Arial" charset="0"/>
              </a:rPr>
              <a:t>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Finding </a:t>
            </a:r>
            <a:r>
              <a:rPr lang="en-US" sz="2800" b="1" dirty="0">
                <a:solidFill>
                  <a:srgbClr val="FFC000"/>
                </a:solidFill>
                <a:effectLst>
                  <a:outerShdw blurRad="38100" dist="38100" dir="2700000" algn="tl">
                    <a:srgbClr val="000000">
                      <a:alpha val="43137"/>
                    </a:srgbClr>
                  </a:outerShdw>
                </a:effectLst>
                <a:latin typeface="Calibri" pitchFamily="34" charset="0"/>
                <a:cs typeface="Arial" charset="0"/>
              </a:rPr>
              <a:t>of Proper Solvent for Scale Removal in LPG Cylinder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Valves.</a:t>
            </a:r>
            <a:endParaRPr lang="en-US" sz="2800" b="1" dirty="0">
              <a:solidFill>
                <a:srgbClr val="FFC000"/>
              </a:solidFill>
              <a:effectLst>
                <a:outerShdw blurRad="38100" dist="38100" dir="2700000" algn="tl">
                  <a:srgbClr val="000000">
                    <a:alpha val="43137"/>
                  </a:srgbClr>
                </a:outerShdw>
              </a:effectLst>
              <a:latin typeface="Calibri" pitchFamily="34" charset="0"/>
              <a:cs typeface="Arial" charset="0"/>
            </a:endParaRPr>
          </a:p>
        </p:txBody>
      </p:sp>
      <p:sp>
        <p:nvSpPr>
          <p:cNvPr id="12" name="Rectangle 11"/>
          <p:cNvSpPr/>
          <p:nvPr/>
        </p:nvSpPr>
        <p:spPr>
          <a:xfrm>
            <a:off x="304800" y="5232737"/>
            <a:ext cx="8382000" cy="1015663"/>
          </a:xfrm>
          <a:prstGeom prst="rect">
            <a:avLst/>
          </a:prstGeom>
        </p:spPr>
        <p:txBody>
          <a:bodyPr wrap="square">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 Using </a:t>
            </a:r>
            <a:r>
              <a:rPr lang="en-US" sz="2800" b="1" dirty="0">
                <a:solidFill>
                  <a:srgbClr val="FFC000"/>
                </a:solidFill>
                <a:effectLst>
                  <a:outerShdw blurRad="38100" dist="38100" dir="2700000" algn="tl">
                    <a:srgbClr val="000000">
                      <a:alpha val="43137"/>
                    </a:srgbClr>
                  </a:outerShdw>
                </a:effectLst>
                <a:latin typeface="Calibri" pitchFamily="34" charset="0"/>
                <a:cs typeface="Arial" charset="0"/>
              </a:rPr>
              <a:t>Discharged Oil (after treating) as a Solvent to the Corrosion Inhibitor(that dissolves in oil</a:t>
            </a:r>
            <a:r>
              <a:rPr lang="en-US" sz="2800" b="1" dirty="0" smtClean="0">
                <a:solidFill>
                  <a:srgbClr val="FFC000"/>
                </a:solidFill>
                <a:effectLst>
                  <a:outerShdw blurRad="38100" dist="38100" dir="2700000" algn="tl">
                    <a:srgbClr val="000000">
                      <a:alpha val="43137"/>
                    </a:srgbClr>
                  </a:outerShdw>
                </a:effectLst>
                <a:latin typeface="Calibri" pitchFamily="34" charset="0"/>
                <a:cs typeface="Arial" charset="0"/>
              </a:rPr>
              <a:t>).</a:t>
            </a:r>
            <a:endParaRPr lang="en-US" sz="2800" b="1" dirty="0">
              <a:solidFill>
                <a:srgbClr val="FFC000"/>
              </a:solidFill>
              <a:effectLst>
                <a:outerShdw blurRad="38100" dist="38100" dir="2700000" algn="tl">
                  <a:srgbClr val="000000">
                    <a:alpha val="43137"/>
                  </a:srgbClr>
                </a:outerShdw>
              </a:effectLst>
              <a:latin typeface="Calibri"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7" grpId="1"/>
      <p:bldP spid="10" grpId="0"/>
      <p:bldP spid="10" grpId="1"/>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2185987"/>
            <a:ext cx="9144000" cy="24622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Studies &amp; Problems </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from </a:t>
            </a:r>
          </a:p>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Iraqi Oil Companies in 2011</a:t>
            </a:r>
          </a:p>
        </p:txBody>
      </p:sp>
      <p:sp>
        <p:nvSpPr>
          <p:cNvPr id="5" name="Rectangle 4"/>
          <p:cNvSpPr/>
          <p:nvPr/>
        </p:nvSpPr>
        <p:spPr>
          <a:xfrm>
            <a:off x="1219200" y="5105400"/>
            <a:ext cx="6705600" cy="707886"/>
          </a:xfrm>
          <a:prstGeom prst="rect">
            <a:avLst/>
          </a:prstGeom>
        </p:spPr>
        <p:txBody>
          <a:bodyPr>
            <a:spAutoFit/>
          </a:bodyPr>
          <a:lstStyle/>
          <a:p>
            <a:pPr algn="ctr" rtl="1">
              <a:defRPr/>
            </a:pP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Corrosion Unit Labs.</a:t>
            </a:r>
          </a:p>
        </p:txBody>
      </p:sp>
      <p:pic>
        <p:nvPicPr>
          <p:cNvPr id="28676"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28662" y="4505692"/>
            <a:ext cx="7577281" cy="1625376"/>
            <a:chOff x="928662" y="4505692"/>
            <a:chExt cx="7577281" cy="1625376"/>
          </a:xfrm>
        </p:grpSpPr>
        <p:pic>
          <p:nvPicPr>
            <p:cNvPr id="3" name="Picture 2" descr="C:\Users\ahmed\Desktop\صور للمختبرات\DSC00146.JPG"/>
            <p:cNvPicPr/>
            <p:nvPr/>
          </p:nvPicPr>
          <p:blipFill>
            <a:blip r:embed="rId2" cstate="print"/>
            <a:srcRect/>
            <a:stretch>
              <a:fillRect/>
            </a:stretch>
          </p:blipFill>
          <p:spPr bwMode="auto">
            <a:xfrm flipH="1">
              <a:off x="2862463" y="4506228"/>
              <a:ext cx="1792134" cy="1325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ahmed\Desktop\صور للمختبرات\DSC00215.JPG"/>
            <p:cNvPicPr/>
            <p:nvPr/>
          </p:nvPicPr>
          <p:blipFill>
            <a:blip r:embed="rId3" cstate="print"/>
            <a:srcRect/>
            <a:stretch>
              <a:fillRect/>
            </a:stretch>
          </p:blipFill>
          <p:spPr bwMode="auto">
            <a:xfrm>
              <a:off x="4720116" y="4505692"/>
              <a:ext cx="1788332" cy="13360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C:\Users\ahmed\Desktop\صور للمختبرات\DSC00168ss.jpg"/>
            <p:cNvPicPr/>
            <p:nvPr/>
          </p:nvPicPr>
          <p:blipFill>
            <a:blip r:embed="rId4" cstate="print"/>
            <a:srcRect t="12963" b="12222"/>
            <a:stretch>
              <a:fillRect/>
            </a:stretch>
          </p:blipFill>
          <p:spPr bwMode="auto">
            <a:xfrm>
              <a:off x="6572264" y="4643446"/>
              <a:ext cx="1933679" cy="1487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C:\Users\ahmed\Desktop\صور للمختبرات\DSC00161.JPG"/>
            <p:cNvPicPr/>
            <p:nvPr/>
          </p:nvPicPr>
          <p:blipFill>
            <a:blip r:embed="rId5" cstate="print"/>
            <a:srcRect/>
            <a:stretch>
              <a:fillRect/>
            </a:stretch>
          </p:blipFill>
          <p:spPr bwMode="auto">
            <a:xfrm flipH="1">
              <a:off x="928662" y="4643446"/>
              <a:ext cx="1863784" cy="14392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pic>
        <p:nvPicPr>
          <p:cNvPr id="7" name="Picture 6" descr="C:\Users\ahmed\Desktop\منوووووع\فلاش التخطيط\wer.JPG"/>
          <p:cNvPicPr/>
          <p:nvPr/>
        </p:nvPicPr>
        <p:blipFill>
          <a:blip r:embed="rId6" cstate="print">
            <a:clrChange>
              <a:clrFrom>
                <a:srgbClr val="FFFFFF"/>
              </a:clrFrom>
              <a:clrTo>
                <a:srgbClr val="FFFFFF">
                  <a:alpha val="0"/>
                </a:srgbClr>
              </a:clrTo>
            </a:clrChange>
          </a:blip>
          <a:srcRect t="30500" r="2395" b="24750"/>
          <a:stretch>
            <a:fillRect/>
          </a:stretch>
        </p:blipFill>
        <p:spPr bwMode="auto">
          <a:xfrm>
            <a:off x="2667000" y="2286000"/>
            <a:ext cx="3500462" cy="1227370"/>
          </a:xfrm>
          <a:prstGeom prst="rect">
            <a:avLst/>
          </a:prstGeom>
          <a:noFill/>
          <a:ln w="9525">
            <a:noFill/>
            <a:miter lim="800000"/>
            <a:headEnd/>
            <a:tailEnd/>
          </a:ln>
        </p:spPr>
      </p:pic>
      <p:pic>
        <p:nvPicPr>
          <p:cNvPr id="8" name="Picture 9" descr="H:\zaydoon\صور متحركة\earth_globe_animation_tectonic.gif"/>
          <p:cNvPicPr>
            <a:picLocks noChangeAspect="1" noChangeArrowheads="1" noCrop="1"/>
          </p:cNvPicPr>
          <p:nvPr/>
        </p:nvPicPr>
        <p:blipFill>
          <a:blip r:embed="rId7" cstate="print"/>
          <a:srcRect/>
          <a:stretch>
            <a:fillRect/>
          </a:stretch>
        </p:blipFill>
        <p:spPr bwMode="auto">
          <a:xfrm>
            <a:off x="304800" y="304800"/>
            <a:ext cx="1219200" cy="1219200"/>
          </a:xfrm>
          <a:prstGeom prst="rect">
            <a:avLst/>
          </a:prstGeom>
          <a:noFill/>
          <a:ln w="9525">
            <a:noFill/>
            <a:miter lim="800000"/>
            <a:headEnd/>
            <a:tailEnd/>
          </a:ln>
        </p:spPr>
      </p:pic>
      <p:sp>
        <p:nvSpPr>
          <p:cNvPr id="9"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981200"/>
            <a:ext cx="8915400" cy="584775"/>
          </a:xfrm>
          <a:prstGeom prst="rect">
            <a:avLst/>
          </a:prstGeom>
        </p:spPr>
        <p:txBody>
          <a:bodyPr wrap="square">
            <a:spAutoFit/>
          </a:bodyPr>
          <a:lstStyle/>
          <a:p>
            <a:pPr>
              <a:buFont typeface="Wingdings" pitchFamily="2" charset="2"/>
              <a:buChar char="v"/>
              <a:defRPr/>
            </a:pPr>
            <a:r>
              <a:rPr lang="en-US" sz="32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Calibri" pitchFamily="34" charset="0"/>
                <a:cs typeface="Arial" charset="0"/>
              </a:rPr>
              <a:t>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 Corrosion </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in the Float Roof of the Storage Tanks in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SOC.  </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endParaRPr>
          </a:p>
        </p:txBody>
      </p:sp>
      <p:pic>
        <p:nvPicPr>
          <p:cNvPr id="29701"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7" name="Rectangle 6"/>
          <p:cNvSpPr/>
          <p:nvPr/>
        </p:nvSpPr>
        <p:spPr>
          <a:xfrm>
            <a:off x="152400" y="2819400"/>
            <a:ext cx="8839200" cy="1446550"/>
          </a:xfrm>
          <a:prstGeom prst="rect">
            <a:avLst/>
          </a:prstGeom>
        </p:spPr>
        <p:txBody>
          <a:bodyPr wrap="square">
            <a:spAutoFit/>
          </a:bodyPr>
          <a:lstStyle/>
          <a:p>
            <a:pPr algn="just">
              <a:buFont typeface="Wingdings" pitchFamily="2" charset="2"/>
              <a:buChar char="v"/>
              <a:defRPr/>
            </a:pPr>
            <a:r>
              <a:rPr lang="en-US" sz="32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Calibri" pitchFamily="34" charset="0"/>
                <a:cs typeface="Arial" charset="0"/>
              </a:rPr>
              <a:t>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Study </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the Effect  of H</a:t>
            </a:r>
            <a:r>
              <a:rPr lang="en-US" sz="2800" b="1" baseline="-250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2</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S Containing Environment on Alloys Used in  Washing  Tanks  in Messan  Oil  Company (MOC) -  Buzurgan  Site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endParaRPr>
          </a:p>
        </p:txBody>
      </p:sp>
      <p:sp>
        <p:nvSpPr>
          <p:cNvPr id="9" name="Rectangle 8"/>
          <p:cNvSpPr/>
          <p:nvPr/>
        </p:nvSpPr>
        <p:spPr>
          <a:xfrm>
            <a:off x="152400" y="4495800"/>
            <a:ext cx="9144000" cy="1077913"/>
          </a:xfrm>
          <a:prstGeom prst="rect">
            <a:avLst/>
          </a:prstGeom>
        </p:spPr>
        <p:txBody>
          <a:bodyPr>
            <a:spAutoFit/>
          </a:bodyPr>
          <a:lstStyle/>
          <a:p>
            <a:pPr>
              <a:buFont typeface="Wingdings" pitchFamily="2" charset="2"/>
              <a:buChar char="v"/>
              <a:defRPr/>
            </a:pPr>
            <a:r>
              <a:rPr lang="en-US" sz="32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Calibri" pitchFamily="34" charset="0"/>
                <a:cs typeface="Arial" charset="0"/>
              </a:rPr>
              <a:t>  </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Corrosion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Arial" charset="0"/>
              </a:rPr>
              <a:t>in the Production Units in Messan Fields - MOC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219200"/>
            <a:ext cx="9144000" cy="4154984"/>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Actual </a:t>
            </a:r>
          </a:p>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Researches Suggested </a:t>
            </a:r>
          </a:p>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in  </a:t>
            </a:r>
          </a:p>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rPr>
              <a:t>PRDC </a:t>
            </a:r>
          </a:p>
        </p:txBody>
      </p:sp>
      <p:pic>
        <p:nvPicPr>
          <p:cNvPr id="32772"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981200"/>
            <a:ext cx="8763000" cy="1077912"/>
          </a:xfrm>
          <a:prstGeom prst="rect">
            <a:avLst/>
          </a:prstGeom>
        </p:spPr>
        <p:txBody>
          <a:bodyPr wrap="square">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3200" b="1" dirty="0" smtClean="0">
                <a:solidFill>
                  <a:srgbClr val="FFFF00"/>
                </a:solidFill>
                <a:effectLst>
                  <a:outerShdw blurRad="38100" dist="38100" dir="2700000" algn="tl">
                    <a:srgbClr val="000000">
                      <a:alpha val="43137"/>
                    </a:srgbClr>
                  </a:outerShdw>
                </a:effectLst>
                <a:latin typeface="Calibri" pitchFamily="34" charset="0"/>
                <a:cs typeface="Arial" charset="0"/>
              </a:rPr>
              <a:t>Synthesis </a:t>
            </a:r>
            <a:r>
              <a:rPr lang="en-US" sz="3200" b="1" dirty="0">
                <a:solidFill>
                  <a:srgbClr val="FFFF00"/>
                </a:solidFill>
                <a:effectLst>
                  <a:outerShdw blurRad="38100" dist="38100" dir="2700000" algn="tl">
                    <a:srgbClr val="000000">
                      <a:alpha val="43137"/>
                    </a:srgbClr>
                  </a:outerShdw>
                </a:effectLst>
                <a:latin typeface="Calibri" pitchFamily="34" charset="0"/>
                <a:cs typeface="Arial" charset="0"/>
              </a:rPr>
              <a:t>of Surface Active Agent as Corrosion Inhibitor</a:t>
            </a:r>
            <a:endParaRPr lang="en-US" sz="2800" dirty="0">
              <a:solidFill>
                <a:srgbClr val="FFFF00"/>
              </a:solidFill>
              <a:effectLst>
                <a:outerShdw blurRad="38100" dist="38100" dir="2700000" algn="tl">
                  <a:srgbClr val="000000">
                    <a:alpha val="43137"/>
                  </a:srgbClr>
                </a:outerShdw>
              </a:effectLst>
              <a:latin typeface="Calibri" pitchFamily="34" charset="0"/>
              <a:cs typeface="Arial" charset="0"/>
            </a:endParaRPr>
          </a:p>
        </p:txBody>
      </p:sp>
      <p:pic>
        <p:nvPicPr>
          <p:cNvPr id="33797"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9"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8" name="Rectangle 7"/>
          <p:cNvSpPr/>
          <p:nvPr/>
        </p:nvSpPr>
        <p:spPr>
          <a:xfrm>
            <a:off x="152400" y="3429000"/>
            <a:ext cx="9144000" cy="1077912"/>
          </a:xfrm>
          <a:prstGeom prst="rect">
            <a:avLst/>
          </a:prstGeom>
        </p:spPr>
        <p:txBody>
          <a:bodyPr>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3200" b="1" dirty="0" smtClean="0">
                <a:solidFill>
                  <a:srgbClr val="FFFF00"/>
                </a:solidFill>
                <a:effectLst>
                  <a:outerShdw blurRad="38100" dist="38100" dir="2700000" algn="tl">
                    <a:srgbClr val="000000">
                      <a:alpha val="43137"/>
                    </a:srgbClr>
                  </a:outerShdw>
                </a:effectLst>
                <a:latin typeface="Calibri" pitchFamily="34" charset="0"/>
                <a:cs typeface="Arial" charset="0"/>
              </a:rPr>
              <a:t>Extracting </a:t>
            </a:r>
            <a:r>
              <a:rPr lang="en-US" sz="3200" b="1" dirty="0">
                <a:solidFill>
                  <a:srgbClr val="FFFF00"/>
                </a:solidFill>
                <a:effectLst>
                  <a:outerShdw blurRad="38100" dist="38100" dir="2700000" algn="tl">
                    <a:srgbClr val="000000">
                      <a:alpha val="43137"/>
                    </a:srgbClr>
                  </a:outerShdw>
                </a:effectLst>
                <a:latin typeface="Calibri" pitchFamily="34" charset="0"/>
                <a:cs typeface="Arial" charset="0"/>
              </a:rPr>
              <a:t>an active material from grenade peels and use it as an antioxidant additive to the coatings</a:t>
            </a:r>
            <a:endParaRPr lang="en-US" sz="2800" dirty="0">
              <a:solidFill>
                <a:srgbClr val="FFFF00"/>
              </a:solidFill>
              <a:effectLst>
                <a:outerShdw blurRad="38100" dist="38100" dir="2700000" algn="tl">
                  <a:srgbClr val="000000">
                    <a:alpha val="43137"/>
                  </a:srgbClr>
                </a:outerShdw>
              </a:effectLst>
              <a:latin typeface="Calibri" pitchFamily="34" charset="0"/>
              <a:cs typeface="Arial" charset="0"/>
            </a:endParaRPr>
          </a:p>
        </p:txBody>
      </p:sp>
      <p:sp>
        <p:nvSpPr>
          <p:cNvPr id="10" name="Rectangle 9"/>
          <p:cNvSpPr/>
          <p:nvPr/>
        </p:nvSpPr>
        <p:spPr>
          <a:xfrm>
            <a:off x="152400" y="4800600"/>
            <a:ext cx="9144000" cy="584775"/>
          </a:xfrm>
          <a:prstGeom prst="rect">
            <a:avLst/>
          </a:prstGeom>
        </p:spPr>
        <p:txBody>
          <a:bodyPr wrap="square">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3200" b="1" dirty="0" smtClean="0">
                <a:solidFill>
                  <a:srgbClr val="FFFF00"/>
                </a:solidFill>
                <a:effectLst>
                  <a:outerShdw blurRad="38100" dist="38100" dir="2700000" algn="tl">
                    <a:srgbClr val="000000">
                      <a:alpha val="43137"/>
                    </a:srgbClr>
                  </a:outerShdw>
                </a:effectLst>
                <a:latin typeface="Calibri" pitchFamily="34" charset="0"/>
                <a:cs typeface="Arial" charset="0"/>
              </a:rPr>
              <a:t>Synthesis </a:t>
            </a:r>
            <a:r>
              <a:rPr lang="en-US" sz="3200" b="1" dirty="0">
                <a:solidFill>
                  <a:srgbClr val="FFFF00"/>
                </a:solidFill>
                <a:effectLst>
                  <a:outerShdw blurRad="38100" dist="38100" dir="2700000" algn="tl">
                    <a:srgbClr val="000000">
                      <a:alpha val="43137"/>
                    </a:srgbClr>
                  </a:outerShdw>
                </a:effectLst>
                <a:latin typeface="Calibri" pitchFamily="34" charset="0"/>
                <a:cs typeface="Arial" charset="0"/>
              </a:rPr>
              <a:t>of Surface Active Agent from fatty acids </a:t>
            </a:r>
          </a:p>
        </p:txBody>
      </p:sp>
      <p:sp>
        <p:nvSpPr>
          <p:cNvPr id="11" name="Rectangle 10"/>
          <p:cNvSpPr/>
          <p:nvPr/>
        </p:nvSpPr>
        <p:spPr>
          <a:xfrm>
            <a:off x="152400" y="5791200"/>
            <a:ext cx="7848600" cy="584775"/>
          </a:xfrm>
          <a:prstGeom prst="rect">
            <a:avLst/>
          </a:prstGeom>
        </p:spPr>
        <p:txBody>
          <a:bodyPr wrap="square">
            <a:spAutoFit/>
          </a:bodyPr>
          <a:lstStyle/>
          <a:p>
            <a:pPr>
              <a:buFont typeface="Wingdings" pitchFamily="2" charset="2"/>
              <a:buChar char="v"/>
              <a:defRPr/>
            </a:pPr>
            <a:r>
              <a:rPr lang="en-US" sz="3200" b="1" dirty="0" smtClean="0">
                <a:solidFill>
                  <a:srgbClr val="00B0F0"/>
                </a:solidFill>
                <a:effectLst>
                  <a:outerShdw blurRad="38100" dist="38100" dir="2700000" algn="tl">
                    <a:srgbClr val="000000">
                      <a:alpha val="43137"/>
                    </a:srgbClr>
                  </a:outerShdw>
                </a:effectLst>
                <a:latin typeface="Calibri" pitchFamily="34" charset="0"/>
                <a:cs typeface="Arial" charset="0"/>
              </a:rPr>
              <a:t> </a:t>
            </a:r>
            <a:r>
              <a:rPr lang="en-US" sz="3200" b="1" dirty="0" smtClean="0">
                <a:solidFill>
                  <a:srgbClr val="FFFF00"/>
                </a:solidFill>
                <a:effectLst>
                  <a:outerShdw blurRad="38100" dist="38100" dir="2700000" algn="tl">
                    <a:srgbClr val="000000">
                      <a:alpha val="43137"/>
                    </a:srgbClr>
                  </a:outerShdw>
                </a:effectLst>
                <a:latin typeface="Calibri" pitchFamily="34" charset="0"/>
                <a:cs typeface="Arial" charset="0"/>
              </a:rPr>
              <a:t> Preparation </a:t>
            </a:r>
            <a:r>
              <a:rPr lang="en-US" sz="3200" b="1" dirty="0">
                <a:solidFill>
                  <a:srgbClr val="FFFF00"/>
                </a:solidFill>
                <a:effectLst>
                  <a:outerShdw blurRad="38100" dist="38100" dir="2700000" algn="tl">
                    <a:srgbClr val="000000">
                      <a:alpha val="43137"/>
                    </a:srgbClr>
                  </a:outerShdw>
                </a:effectLst>
                <a:latin typeface="Calibri" pitchFamily="34" charset="0"/>
                <a:cs typeface="Arial" charset="0"/>
              </a:rPr>
              <a:t>of Epoxy from fatty acids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0" grpId="0"/>
      <p:bldP spid="10" grpId="1"/>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3"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4" name="Rectangle 3"/>
          <p:cNvSpPr/>
          <p:nvPr/>
        </p:nvSpPr>
        <p:spPr>
          <a:xfrm>
            <a:off x="1066800" y="2819400"/>
            <a:ext cx="67056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 PRDC Ambitions   </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8" name="TextBox 7"/>
          <p:cNvSpPr txBox="1"/>
          <p:nvPr/>
        </p:nvSpPr>
        <p:spPr>
          <a:xfrm>
            <a:off x="381000" y="609600"/>
            <a:ext cx="8610600" cy="6186309"/>
          </a:xfrm>
          <a:prstGeom prst="rect">
            <a:avLst/>
          </a:prstGeom>
          <a:noFill/>
        </p:spPr>
        <p:txBody>
          <a:bodyPr wrap="square" rtlCol="1">
            <a:spAutoFit/>
          </a:bodyPr>
          <a:lstStyle/>
          <a:p>
            <a:pPr algn="just" rtl="1">
              <a:lnSpc>
                <a:spcPct val="150000"/>
              </a:lnSpc>
            </a:pPr>
            <a:r>
              <a:rPr lang="ar-IQ" sz="2400" b="1" dirty="0" smtClean="0">
                <a:solidFill>
                  <a:srgbClr val="ED3713"/>
                </a:solidFill>
                <a:effectLst>
                  <a:outerShdw blurRad="38100" dist="38100" dir="2700000" algn="tl">
                    <a:srgbClr val="000000">
                      <a:alpha val="43137"/>
                    </a:srgbClr>
                  </a:outerShdw>
                </a:effectLst>
              </a:rPr>
              <a:t>1-</a:t>
            </a:r>
            <a:r>
              <a:rPr lang="ar-IQ" sz="2400" b="1" dirty="0" smtClean="0">
                <a:effectLst>
                  <a:outerShdw blurRad="38100" dist="38100" dir="2700000" algn="tl">
                    <a:srgbClr val="000000">
                      <a:alpha val="43137"/>
                    </a:srgbClr>
                  </a:outerShdw>
                </a:effectLst>
              </a:rPr>
              <a:t> فتح باب التعاون في مجال تبني مشروع البحوث المتعلقة بالتآكل في الصنـاعة النفطية </a:t>
            </a:r>
            <a:r>
              <a:rPr lang="ar-IQ" sz="2400" b="1" dirty="0" smtClean="0">
                <a:effectLst>
                  <a:outerShdw blurRad="38100" dist="38100" dir="2700000" algn="tl">
                    <a:srgbClr val="000000">
                      <a:alpha val="43137"/>
                    </a:srgbClr>
                  </a:outerShdw>
                </a:effectLst>
              </a:rPr>
              <a:t>بكـــــافة محـــــاورها</a:t>
            </a:r>
            <a:r>
              <a:rPr lang="en-US" sz="2400" b="1" dirty="0" smtClean="0">
                <a:effectLst>
                  <a:outerShdw blurRad="38100" dist="38100" dir="2700000" algn="tl">
                    <a:srgbClr val="000000">
                      <a:alpha val="43137"/>
                    </a:srgbClr>
                  </a:outerShdw>
                </a:effectLst>
              </a:rPr>
              <a:t> </a:t>
            </a:r>
            <a:r>
              <a:rPr lang="ar-IQ" sz="2400" b="1" dirty="0" smtClean="0">
                <a:effectLst>
                  <a:outerShdw blurRad="38100" dist="38100" dir="2700000" algn="tl">
                    <a:srgbClr val="000000">
                      <a:alpha val="43137"/>
                    </a:srgbClr>
                  </a:outerShdw>
                </a:effectLst>
              </a:rPr>
              <a:t>(( </a:t>
            </a:r>
            <a:r>
              <a:rPr lang="ar-IQ" sz="2400" b="1" dirty="0" smtClean="0">
                <a:effectLst>
                  <a:outerShdw blurRad="38100" dist="38100" dir="2700000" algn="tl">
                    <a:srgbClr val="000000">
                      <a:alpha val="43137"/>
                    </a:srgbClr>
                  </a:outerShdw>
                </a:effectLst>
              </a:rPr>
              <a:t>الصناعة التحويلية والخزن والنقل وعمليات التكرير والتنقية والعمليات الاستخراجية )) من خلال مساهمة فرق بحثية مشتركة من الجامعة التكنولوجية ومركز البحث والتطوير </a:t>
            </a:r>
            <a:r>
              <a:rPr lang="ar-IQ" sz="2400" b="1" dirty="0" smtClean="0">
                <a:effectLst>
                  <a:outerShdw blurRad="38100" dist="38100" dir="2700000" algn="tl">
                    <a:srgbClr val="000000">
                      <a:alpha val="43137"/>
                    </a:srgbClr>
                  </a:outerShdw>
                </a:effectLst>
              </a:rPr>
              <a:t>النفطي</a:t>
            </a:r>
            <a:r>
              <a:rPr lang="en-US" sz="2400" b="1" dirty="0" smtClean="0">
                <a:effectLst>
                  <a:outerShdw blurRad="38100" dist="38100" dir="2700000" algn="tl">
                    <a:srgbClr val="000000">
                      <a:alpha val="43137"/>
                    </a:srgbClr>
                  </a:outerShdw>
                </a:effectLst>
              </a:rPr>
              <a:t>  .</a:t>
            </a:r>
            <a:r>
              <a:rPr lang="ar-IQ" sz="2400" b="1" dirty="0" smtClean="0">
                <a:effectLst>
                  <a:outerShdw blurRad="38100" dist="38100" dir="2700000" algn="tl">
                    <a:srgbClr val="000000">
                      <a:alpha val="43137"/>
                    </a:srgbClr>
                  </a:outerShdw>
                </a:effectLst>
              </a:rPr>
              <a:t>  </a:t>
            </a:r>
            <a:endParaRPr lang="ar-IQ" sz="2400" b="1" dirty="0" smtClean="0">
              <a:effectLst>
                <a:outerShdw blurRad="38100" dist="38100" dir="2700000" algn="tl">
                  <a:srgbClr val="000000">
                    <a:alpha val="43137"/>
                  </a:srgbClr>
                </a:outerShdw>
              </a:effectLst>
            </a:endParaRPr>
          </a:p>
          <a:p>
            <a:pPr algn="just" rtl="1">
              <a:lnSpc>
                <a:spcPct val="150000"/>
              </a:lnSpc>
            </a:pPr>
            <a:r>
              <a:rPr lang="ar-IQ" sz="2400" b="1" dirty="0" smtClean="0">
                <a:solidFill>
                  <a:srgbClr val="ED3713"/>
                </a:solidFill>
                <a:effectLst>
                  <a:outerShdw blurRad="38100" dist="38100" dir="2700000" algn="tl">
                    <a:srgbClr val="000000">
                      <a:alpha val="43137"/>
                    </a:srgbClr>
                  </a:outerShdw>
                </a:effectLst>
              </a:rPr>
              <a:t>2-</a:t>
            </a:r>
            <a:r>
              <a:rPr lang="ar-IQ" sz="2400" b="1" dirty="0" smtClean="0">
                <a:effectLst>
                  <a:outerShdw blurRad="38100" dist="38100" dir="2700000" algn="tl">
                    <a:srgbClr val="000000">
                      <a:alpha val="43137"/>
                    </a:srgbClr>
                  </a:outerShdw>
                </a:effectLst>
              </a:rPr>
              <a:t> اقامة دورات تدريبية تطويرية بين الجانبين </a:t>
            </a:r>
            <a:r>
              <a:rPr lang="en-US" sz="2400" b="1" dirty="0" smtClean="0">
                <a:effectLst>
                  <a:outerShdw blurRad="38100" dist="38100" dir="2700000" algn="tl">
                    <a:srgbClr val="000000">
                      <a:alpha val="43137"/>
                    </a:srgbClr>
                  </a:outerShdw>
                </a:effectLst>
              </a:rPr>
              <a:t>.</a:t>
            </a:r>
            <a:endParaRPr lang="ar-IQ" sz="2400" b="1" dirty="0" smtClean="0">
              <a:effectLst>
                <a:outerShdw blurRad="38100" dist="38100" dir="2700000" algn="tl">
                  <a:srgbClr val="000000">
                    <a:alpha val="43137"/>
                  </a:srgbClr>
                </a:outerShdw>
              </a:effectLst>
            </a:endParaRPr>
          </a:p>
          <a:p>
            <a:pPr algn="just" rtl="1">
              <a:lnSpc>
                <a:spcPct val="150000"/>
              </a:lnSpc>
            </a:pPr>
            <a:r>
              <a:rPr lang="ar-IQ" sz="2400" b="1" dirty="0" smtClean="0">
                <a:solidFill>
                  <a:srgbClr val="ED3713"/>
                </a:solidFill>
                <a:effectLst>
                  <a:outerShdw blurRad="38100" dist="38100" dir="2700000" algn="tl">
                    <a:srgbClr val="000000">
                      <a:alpha val="43137"/>
                    </a:srgbClr>
                  </a:outerShdw>
                </a:effectLst>
              </a:rPr>
              <a:t>3-</a:t>
            </a:r>
            <a:r>
              <a:rPr lang="ar-IQ" sz="2400" b="1" dirty="0" smtClean="0">
                <a:effectLst>
                  <a:outerShdw blurRad="38100" dist="38100" dir="2700000" algn="tl">
                    <a:srgbClr val="000000">
                      <a:alpha val="43137"/>
                    </a:srgbClr>
                  </a:outerShdw>
                </a:effectLst>
              </a:rPr>
              <a:t> ابرام العقود الاستشارية لاساتذة الجامعة التكنولوجية من ذوي الاختصاص ( بشقيه عقد تنفيذ مهممة او عقد استشاري شهري)</a:t>
            </a:r>
            <a:r>
              <a:rPr lang="en-US" sz="2400" b="1" dirty="0" smtClean="0">
                <a:effectLst>
                  <a:outerShdw blurRad="38100" dist="38100" dir="2700000" algn="tl">
                    <a:srgbClr val="000000">
                      <a:alpha val="43137"/>
                    </a:srgbClr>
                  </a:outerShdw>
                </a:effectLst>
              </a:rPr>
              <a:t>.</a:t>
            </a:r>
            <a:r>
              <a:rPr lang="ar-IQ" sz="2400" b="1" dirty="0" smtClean="0">
                <a:effectLst>
                  <a:outerShdw blurRad="38100" dist="38100" dir="2700000" algn="tl">
                    <a:srgbClr val="000000">
                      <a:alpha val="43137"/>
                    </a:srgbClr>
                  </a:outerShdw>
                </a:effectLst>
              </a:rPr>
              <a:t> </a:t>
            </a:r>
          </a:p>
          <a:p>
            <a:pPr algn="just" rtl="1">
              <a:lnSpc>
                <a:spcPct val="150000"/>
              </a:lnSpc>
            </a:pPr>
            <a:r>
              <a:rPr lang="ar-IQ" sz="2400" b="1" dirty="0" smtClean="0">
                <a:solidFill>
                  <a:srgbClr val="ED3713"/>
                </a:solidFill>
                <a:effectLst>
                  <a:outerShdw blurRad="38100" dist="38100" dir="2700000" algn="tl">
                    <a:srgbClr val="000000">
                      <a:alpha val="43137"/>
                    </a:srgbClr>
                  </a:outerShdw>
                </a:effectLst>
              </a:rPr>
              <a:t>4- </a:t>
            </a:r>
            <a:r>
              <a:rPr lang="ar-IQ" sz="2400" b="1" dirty="0" smtClean="0">
                <a:effectLst>
                  <a:outerShdw blurRad="38100" dist="38100" dir="2700000" algn="tl">
                    <a:srgbClr val="000000">
                      <a:alpha val="43137"/>
                    </a:srgbClr>
                  </a:outerShdw>
                </a:effectLst>
              </a:rPr>
              <a:t>فتح باب التعاقد مـــع طلبة </a:t>
            </a:r>
            <a:r>
              <a:rPr lang="ar-IQ" sz="2400" b="1" dirty="0" smtClean="0">
                <a:effectLst>
                  <a:outerShdw blurRad="38100" dist="38100" dir="2700000" algn="tl">
                    <a:srgbClr val="000000">
                      <a:alpha val="43137"/>
                    </a:srgbClr>
                  </a:outerShdw>
                </a:effectLst>
              </a:rPr>
              <a:t>الدراسات </a:t>
            </a:r>
            <a:r>
              <a:rPr lang="ar-IQ" sz="2400" b="1" dirty="0" smtClean="0">
                <a:effectLst>
                  <a:outerShdw blurRad="38100" dist="38100" dir="2700000" algn="tl">
                    <a:srgbClr val="000000">
                      <a:alpha val="43137"/>
                    </a:srgbClr>
                  </a:outerShdw>
                </a:effectLst>
              </a:rPr>
              <a:t>العليا في موضوع مشاكل ومعالجة التآكل في الصنــاعة النفطية (</a:t>
            </a:r>
            <a:r>
              <a:rPr lang="en-US" sz="2400" b="1" dirty="0" smtClean="0">
                <a:effectLst>
                  <a:outerShdw blurRad="38100" dist="38100" dir="2700000" algn="tl">
                    <a:srgbClr val="000000">
                      <a:alpha val="43137"/>
                    </a:srgbClr>
                  </a:outerShdw>
                </a:effectLst>
              </a:rPr>
              <a:t>Ph.D, M.Sc</a:t>
            </a:r>
            <a:r>
              <a:rPr lang="ar-IQ" sz="2400" b="1" dirty="0" smtClean="0">
                <a:effectLst>
                  <a:outerShdw blurRad="38100" dist="38100" dir="2700000" algn="tl">
                    <a:srgbClr val="000000">
                      <a:alpha val="43137"/>
                    </a:srgbClr>
                  </a:outerShdw>
                </a:effectLst>
              </a:rPr>
              <a:t>).</a:t>
            </a:r>
          </a:p>
          <a:p>
            <a:pPr algn="just" rtl="1">
              <a:lnSpc>
                <a:spcPct val="150000"/>
              </a:lnSpc>
            </a:pPr>
            <a:r>
              <a:rPr lang="ar-IQ" sz="2400" b="1" dirty="0" smtClean="0">
                <a:solidFill>
                  <a:srgbClr val="ED3713"/>
                </a:solidFill>
                <a:effectLst>
                  <a:outerShdw blurRad="38100" dist="38100" dir="2700000" algn="tl">
                    <a:srgbClr val="000000">
                      <a:alpha val="43137"/>
                    </a:srgbClr>
                  </a:outerShdw>
                </a:effectLst>
              </a:rPr>
              <a:t>5-</a:t>
            </a:r>
            <a:r>
              <a:rPr lang="ar-IQ" sz="2400" b="1" dirty="0" smtClean="0">
                <a:effectLst>
                  <a:outerShdw blurRad="38100" dist="38100" dir="2700000" algn="tl">
                    <a:srgbClr val="000000">
                      <a:alpha val="43137"/>
                    </a:srgbClr>
                  </a:outerShdw>
                </a:effectLst>
              </a:rPr>
              <a:t> فتح باب التعاون في مجال التطبيق العملي لطلبة المراحل المنتهية في اقسام هندسة الانتاج والمعادن والهندسة الكيمياوية والاقسام العلمية غير الهندسية</a:t>
            </a:r>
            <a:r>
              <a:rPr lang="en-US" sz="2400" b="1" dirty="0" smtClean="0">
                <a:effectLst>
                  <a:outerShdw blurRad="38100" dist="38100" dir="2700000" algn="tl">
                    <a:srgbClr val="000000">
                      <a:alpha val="43137"/>
                    </a:srgbClr>
                  </a:outerShdw>
                </a:effectLst>
              </a:rPr>
              <a:t>.</a:t>
            </a:r>
            <a:endParaRPr lang="ar-IQ"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4233208"/>
            <a:ext cx="9144000" cy="1938992"/>
          </a:xfrm>
          <a:prstGeom prst="rect">
            <a:avLst/>
          </a:prstGeom>
          <a:noFill/>
          <a:effectLst>
            <a:outerShdw blurRad="50800" dist="50800" dir="5400000" algn="ctr" rotWithShape="0">
              <a:srgbClr val="00B050"/>
            </a:outerShdw>
          </a:effectLst>
        </p:spPr>
        <p:txBody>
          <a:bodyPr>
            <a:spAutoFit/>
            <a:scene3d>
              <a:camera prst="perspectiveAbove" fov="0">
                <a:rot lat="20519448" lon="20656156" rev="309139"/>
              </a:camera>
              <a:lightRig rig="flat" dir="tl"/>
            </a:scene3d>
            <a:sp3d z="254000" extrusionH="190500" contourW="38100" prstMaterial="metal">
              <a:bevelT w="127000" h="95250" prst="angle"/>
              <a:bevelB w="38100" h="38100" prst="angle"/>
              <a:extrusionClr>
                <a:srgbClr val="FFFF00"/>
              </a:extrusionClr>
              <a:contourClr>
                <a:srgbClr val="7030A0"/>
              </a:contourClr>
            </a:sp3d>
          </a:bodyPr>
          <a:lstStyle/>
          <a:p>
            <a:pPr algn="ctr" rtl="1" fontAlgn="auto">
              <a:spcBef>
                <a:spcPts val="0"/>
              </a:spcBef>
              <a:spcAft>
                <a:spcPts val="0"/>
              </a:spcAft>
              <a:defRPr/>
            </a:pPr>
            <a:r>
              <a:rPr lang="en-US" sz="12000" b="1" dirty="0">
                <a:ln w="22225" cmpd="sng"/>
                <a:gradFill>
                  <a:gsLst>
                    <a:gs pos="0">
                      <a:srgbClr val="7030A0"/>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Thank you</a:t>
            </a:r>
          </a:p>
        </p:txBody>
      </p:sp>
      <p:pic>
        <p:nvPicPr>
          <p:cNvPr id="8" name="Picture 9" descr="H:\zaydoon\صور متحركة\earth_globe_animation_tectonic.gif"/>
          <p:cNvPicPr>
            <a:picLocks noChangeAspect="1" noChangeArrowheads="1" noCrop="1"/>
          </p:cNvPicPr>
          <p:nvPr/>
        </p:nvPicPr>
        <p:blipFill>
          <a:blip r:embed="rId3" cstate="print"/>
          <a:srcRect/>
          <a:stretch>
            <a:fillRect/>
          </a:stretch>
        </p:blipFill>
        <p:spPr bwMode="auto">
          <a:xfrm>
            <a:off x="2971800" y="1143000"/>
            <a:ext cx="3352800" cy="3352800"/>
          </a:xfrm>
          <a:prstGeom prst="rect">
            <a:avLst/>
          </a:prstGeom>
          <a:noFill/>
          <a:ln w="9525">
            <a:noFill/>
            <a:miter lim="800000"/>
            <a:headEnd/>
            <a:tailEnd/>
          </a:ln>
        </p:spPr>
      </p:pic>
      <p:sp>
        <p:nvSpPr>
          <p:cNvPr id="10" name="WordArt 5"/>
          <p:cNvSpPr>
            <a:spLocks noChangeArrowheads="1" noChangeShapeType="1" noTextEdit="1"/>
          </p:cNvSpPr>
          <p:nvPr/>
        </p:nvSpPr>
        <p:spPr bwMode="auto">
          <a:xfrm>
            <a:off x="1524000" y="1905000"/>
            <a:ext cx="6248400" cy="1752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1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3000"/>
                            </p:stCondLst>
                            <p:childTnLst>
                              <p:par>
                                <p:cTn id="18" presetID="38" presetClass="entr" presetSubtype="0" accel="50000" fill="hold" nodeType="after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set>
                                      <p:cBhvr>
                                        <p:cTn id="20" dur="228" fill="hold">
                                          <p:stCondLst>
                                            <p:cond delay="0"/>
                                          </p:stCondLst>
                                        </p:cTn>
                                        <p:tgtEl>
                                          <p:spTgt spid="7"/>
                                        </p:tgtEl>
                                        <p:attrNameLst>
                                          <p:attrName>style.rotation</p:attrName>
                                        </p:attrNameLst>
                                      </p:cBhvr>
                                      <p:to>
                                        <p:strVal val="-45.0"/>
                                      </p:to>
                                    </p:set>
                                    <p:anim calcmode="lin" valueType="num">
                                      <p:cBhvr>
                                        <p:cTn id="21"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8" y="1905000"/>
            <a:ext cx="8229600" cy="3890978"/>
          </a:xfrm>
          <a:prstGeom prst="rect">
            <a:avLst/>
          </a:prstGeom>
        </p:spPr>
        <p:txBody>
          <a:bodyPr vert="horz" lIns="45720" tIns="0" rIns="45720" bIns="0" anchor="b">
            <a:noAutofit/>
          </a:bodyPr>
          <a:lstStyle/>
          <a:p>
            <a:pPr algn="just"/>
            <a:r>
              <a:rPr lang="en-US" sz="2400" b="1" dirty="0" smtClean="0">
                <a:effectLst>
                  <a:outerShdw blurRad="38100" dist="38100" dir="2700000" algn="tl">
                    <a:srgbClr val="000000">
                      <a:alpha val="43137"/>
                    </a:srgbClr>
                  </a:outerShdw>
                </a:effectLst>
              </a:rPr>
              <a:t>Petroleum research &amp; development centre is one of the ministry of oil constructions. It was established in 1992 .The centre is occupying two multi layer buildings, More than 27 laboratories, 50 cabinets, stores, meeting rooms, conferences hall, power plant &amp; other facilities. The strategy of the centre is to provide scientific and technical support to all petroleum industry activities by doing researches and practical studies to solve difficulties &amp; to keep regular development for this industry.</a:t>
            </a:r>
            <a:endParaRPr lang="en-US" sz="2400" b="1" dirty="0">
              <a:effectLst>
                <a:outerShdw blurRad="38100" dist="38100" dir="2700000" algn="tl">
                  <a:srgbClr val="000000">
                    <a:alpha val="43137"/>
                  </a:srgbClr>
                </a:outerShdw>
              </a:effectLst>
            </a:endParaRPr>
          </a:p>
        </p:txBody>
      </p:sp>
      <p:pic>
        <p:nvPicPr>
          <p:cNvPr id="4"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5"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7" name="Title 1"/>
          <p:cNvSpPr txBox="1">
            <a:spLocks/>
          </p:cNvSpPr>
          <p:nvPr/>
        </p:nvSpPr>
        <p:spPr>
          <a:xfrm>
            <a:off x="2209800" y="928694"/>
            <a:ext cx="4605366" cy="900106"/>
          </a:xfrm>
          <a:prstGeom prst="rect">
            <a:avLst/>
          </a:prstGeom>
        </p:spPr>
        <p:txBody>
          <a:bodyPr>
            <a:norm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smtClean="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rPr>
              <a:t>PRDC</a:t>
            </a:r>
            <a:r>
              <a:rPr kumimoji="0" lang="en-US" sz="4200" b="1" i="0" u="none" strike="noStrike" kern="1200" cap="none" spc="0" normalizeH="0" noProof="0" dirty="0" smtClean="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rPr>
              <a:t> ACTIVITIES</a:t>
            </a:r>
          </a:p>
          <a:p>
            <a:pPr marL="484188" marR="0" lvl="0" indent="-484188" algn="l" defTabSz="914400" rtl="0" eaLnBrk="0" fontAlgn="base" latinLnBrk="0" hangingPunct="0">
              <a:lnSpc>
                <a:spcPct val="100000"/>
              </a:lnSpc>
              <a:spcBef>
                <a:spcPct val="0"/>
              </a:spcBef>
              <a:spcAft>
                <a:spcPct val="0"/>
              </a:spcAft>
              <a:buClrTx/>
              <a:buSzTx/>
              <a:buFontTx/>
              <a:buNone/>
              <a:tabLst/>
              <a:defRPr/>
            </a:pPr>
            <a:endParaRPr kumimoji="0" lang="en-US" sz="4200" b="1" i="0" u="none" strike="noStrike" kern="1200" cap="none" spc="0" normalizeH="0" baseline="0" noProof="0" dirty="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209800"/>
            <a:ext cx="3571900" cy="1754326"/>
          </a:xfrm>
          <a:prstGeom prst="rect">
            <a:avLst/>
          </a:prstGeom>
        </p:spPr>
        <p:txBody>
          <a:bodyPr wrap="square">
            <a:spAutoFit/>
          </a:bodyPr>
          <a:lstStyle/>
          <a:p>
            <a:pPr algn="just"/>
            <a:r>
              <a:rPr lang="en-US" b="1" dirty="0" smtClean="0"/>
              <a:t>Before 2003 the efforts of the centre were focused on finding and manufacturing substitutions for imported and unavailable materials needed in petroleum sector. </a:t>
            </a:r>
            <a:endParaRPr lang="en-US" b="1" dirty="0"/>
          </a:p>
        </p:txBody>
      </p:sp>
      <p:graphicFrame>
        <p:nvGraphicFramePr>
          <p:cNvPr id="4" name="Diagram 3"/>
          <p:cNvGraphicFramePr/>
          <p:nvPr/>
        </p:nvGraphicFramePr>
        <p:xfrm>
          <a:off x="2395510" y="5257800"/>
          <a:ext cx="392909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4786314" y="1905000"/>
            <a:ext cx="392909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n-US" b="1" dirty="0" smtClean="0">
                <a:effectLst>
                  <a:outerShdw blurRad="38100" dist="38100" dir="2700000" algn="tl">
                    <a:srgbClr val="000000">
                      <a:alpha val="43137"/>
                    </a:srgbClr>
                  </a:outerShdw>
                </a:effectLst>
              </a:rPr>
              <a:t>After 2003 Iraq has been opened on the world and a lot of essential changes happened in the objectives of PRDC and they have been focused on solving the technical problems facing the petroleum industry, transforming technology, environmental protection, corrosion problems which are more important than manufacturing substitution materials.</a:t>
            </a:r>
          </a:p>
        </p:txBody>
      </p:sp>
      <p:pic>
        <p:nvPicPr>
          <p:cNvPr id="6" name="Picture 9" descr="H:\zaydoon\صور متحركة\earth_globe_animation_tectonic.gif"/>
          <p:cNvPicPr>
            <a:picLocks noChangeAspect="1" noChangeArrowheads="1" noCrop="1"/>
          </p:cNvPicPr>
          <p:nvPr/>
        </p:nvPicPr>
        <p:blipFill>
          <a:blip r:embed="rId6" cstate="print"/>
          <a:srcRect/>
          <a:stretch>
            <a:fillRect/>
          </a:stretch>
        </p:blipFill>
        <p:spPr bwMode="auto">
          <a:xfrm>
            <a:off x="304800" y="304800"/>
            <a:ext cx="1219200" cy="1219200"/>
          </a:xfrm>
          <a:prstGeom prst="rect">
            <a:avLst/>
          </a:prstGeom>
          <a:noFill/>
          <a:ln w="9525">
            <a:noFill/>
            <a:miter lim="800000"/>
            <a:headEnd/>
            <a:tailEnd/>
          </a:ln>
        </p:spPr>
      </p:pic>
      <p:sp>
        <p:nvSpPr>
          <p:cNvPr id="7"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8" name="Title 1"/>
          <p:cNvSpPr txBox="1">
            <a:spLocks/>
          </p:cNvSpPr>
          <p:nvPr/>
        </p:nvSpPr>
        <p:spPr>
          <a:xfrm>
            <a:off x="2209800" y="928694"/>
            <a:ext cx="4605366" cy="900106"/>
          </a:xfrm>
          <a:prstGeom prst="rect">
            <a:avLst/>
          </a:prstGeom>
        </p:spPr>
        <p:txBody>
          <a:bodyPr>
            <a:normAutofit/>
          </a:bodyPr>
          <a:lstStyle/>
          <a:p>
            <a:pPr marL="484188" marR="0" lvl="0" indent="-484188" algn="l"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smtClean="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rPr>
              <a:t>PRDC</a:t>
            </a:r>
            <a:r>
              <a:rPr kumimoji="0" lang="en-US" sz="4200" b="1" i="0" u="none" strike="noStrike" kern="1200" cap="none" spc="0" normalizeH="0" noProof="0" dirty="0" smtClean="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rPr>
              <a:t> ACTIVITIES</a:t>
            </a:r>
          </a:p>
          <a:p>
            <a:pPr marL="484188" marR="0" lvl="0" indent="-484188" algn="l" defTabSz="914400" rtl="0" eaLnBrk="0" fontAlgn="base" latinLnBrk="0" hangingPunct="0">
              <a:lnSpc>
                <a:spcPct val="100000"/>
              </a:lnSpc>
              <a:spcBef>
                <a:spcPct val="0"/>
              </a:spcBef>
              <a:spcAft>
                <a:spcPct val="0"/>
              </a:spcAft>
              <a:buClrTx/>
              <a:buSzTx/>
              <a:buFontTx/>
              <a:buNone/>
              <a:tabLst/>
              <a:defRPr/>
            </a:pPr>
            <a:endParaRPr kumimoji="0" lang="en-US" sz="4200" b="1" i="0" u="none" strike="noStrike" kern="1200" cap="none" spc="0" normalizeH="0" baseline="0" noProof="0" dirty="0">
              <a:ln w="6350">
                <a:solidFill>
                  <a:schemeClr val="accent1">
                    <a:shade val="43000"/>
                  </a:schemeClr>
                </a:solidFill>
              </a:ln>
              <a:solidFill>
                <a:srgbClr val="FFFF99"/>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Graphic spid="4" grpId="0">
        <p:bldAsOne/>
      </p:bldGraphic>
      <p:bldGraphic spid="4" grpId="1">
        <p:bldAsOne/>
      </p:bldGraphic>
      <p:bldP spid="5" grpId="0"/>
      <p:bldP spid="5"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3"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37" name="Title 1"/>
          <p:cNvSpPr txBox="1">
            <a:spLocks/>
          </p:cNvSpPr>
          <p:nvPr/>
        </p:nvSpPr>
        <p:spPr>
          <a:xfrm>
            <a:off x="6477000" y="304800"/>
            <a:ext cx="2286016" cy="714380"/>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PRDC</a:t>
            </a:r>
            <a:endParaRPr kumimoji="0" lang="en-US" sz="4000" b="1"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sp>
        <p:nvSpPr>
          <p:cNvPr id="38" name="Title 1"/>
          <p:cNvSpPr txBox="1">
            <a:spLocks/>
          </p:cNvSpPr>
          <p:nvPr/>
        </p:nvSpPr>
        <p:spPr>
          <a:xfrm>
            <a:off x="5929322" y="914400"/>
            <a:ext cx="3214678" cy="714380"/>
          </a:xfrm>
          <a:prstGeom prst="rect">
            <a:avLst/>
          </a:prstGeom>
        </p:spPr>
        <p:txBody>
          <a:bodyPr vert="horz" anchor="b">
            <a:normAutofit fontScale="775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Organization</a:t>
            </a:r>
            <a:r>
              <a:rPr kumimoji="0" lang="en-US" sz="4000" b="0" i="0" u="none" strike="noStrike" kern="1200" cap="none" spc="0" normalizeH="0" baseline="0" noProof="0" dirty="0" smtClean="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rPr>
              <a:t> </a:t>
            </a:r>
            <a:endParaRPr kumimoji="0" lang="en-US" sz="4000" b="0" i="0" u="none" strike="noStrike" kern="1200" cap="none" spc="0" normalizeH="0" baseline="0" noProof="0" dirty="0">
              <a:ln w="6350">
                <a:solidFill>
                  <a:schemeClr val="accent1">
                    <a:shade val="43000"/>
                  </a:schemeClr>
                </a:solidFill>
              </a:ln>
              <a:solidFill>
                <a:srgbClr val="FFFF00"/>
              </a:solidFill>
              <a:effectLst>
                <a:outerShdw blurRad="26000" dist="26000" dir="14500000" algn="tl" rotWithShape="0">
                  <a:srgbClr val="000000">
                    <a:alpha val="40000"/>
                  </a:srgbClr>
                </a:outerShdw>
              </a:effectLst>
              <a:uLnTx/>
              <a:uFillTx/>
              <a:latin typeface="+mj-lt"/>
              <a:ea typeface="+mj-ea"/>
              <a:cs typeface="+mj-cs"/>
            </a:endParaRPr>
          </a:p>
        </p:txBody>
      </p:sp>
      <p:grpSp>
        <p:nvGrpSpPr>
          <p:cNvPr id="40" name="Group 39"/>
          <p:cNvGrpSpPr/>
          <p:nvPr/>
        </p:nvGrpSpPr>
        <p:grpSpPr>
          <a:xfrm>
            <a:off x="138050" y="142852"/>
            <a:ext cx="8929750" cy="6500858"/>
            <a:chOff x="138050" y="142852"/>
            <a:chExt cx="8929750" cy="6500858"/>
          </a:xfrm>
        </p:grpSpPr>
        <p:cxnSp>
          <p:nvCxnSpPr>
            <p:cNvPr id="6" name="Straight Connector 5"/>
            <p:cNvCxnSpPr/>
            <p:nvPr/>
          </p:nvCxnSpPr>
          <p:spPr>
            <a:xfrm>
              <a:off x="3638512" y="2428868"/>
              <a:ext cx="178595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67074" y="3143248"/>
              <a:ext cx="1785950" cy="283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38512" y="1643050"/>
              <a:ext cx="1643074" cy="260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39040" y="6427808"/>
              <a:ext cx="85725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39040" y="5214950"/>
              <a:ext cx="100013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240" y="5072074"/>
              <a:ext cx="100013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240" y="6356370"/>
              <a:ext cx="100013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745537" y="2964654"/>
              <a:ext cx="3714777" cy="714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281322" y="142852"/>
              <a:ext cx="2500330" cy="10001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00"/>
                  </a:solidFill>
                  <a:latin typeface="Arial" pitchFamily="34" charset="0"/>
                  <a:ea typeface="Times New Roman" pitchFamily="18" charset="0"/>
                  <a:cs typeface="Arial" pitchFamily="34" charset="0"/>
                </a:rPr>
                <a:t>Director Manager</a:t>
              </a:r>
              <a:endParaRPr lang="en-US" dirty="0"/>
            </a:p>
          </p:txBody>
        </p:sp>
        <p:sp>
          <p:nvSpPr>
            <p:cNvPr id="15" name="Rounded Rectangle 14"/>
            <p:cNvSpPr/>
            <p:nvPr/>
          </p:nvSpPr>
          <p:spPr>
            <a:xfrm>
              <a:off x="5281586" y="1357298"/>
              <a:ext cx="928694"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dirty="0" smtClean="0">
                  <a:solidFill>
                    <a:srgbClr val="FFFF00"/>
                  </a:solidFill>
                  <a:latin typeface="Arial" pitchFamily="34" charset="0"/>
                  <a:ea typeface="Times New Roman" pitchFamily="18" charset="0"/>
                  <a:cs typeface="Arial" pitchFamily="34" charset="0"/>
                </a:rPr>
                <a:t>Issues</a:t>
              </a:r>
              <a:r>
                <a:rPr lang="en-US" sz="1400" b="1" dirty="0" smtClean="0">
                  <a:solidFill>
                    <a:srgbClr val="FFFF00"/>
                  </a:solidFill>
                  <a:latin typeface="Arial" pitchFamily="34" charset="0"/>
                  <a:ea typeface="Times New Roman" pitchFamily="18" charset="0"/>
                  <a:cs typeface="Arial" pitchFamily="34" charset="0"/>
                </a:rPr>
                <a:t>  </a:t>
              </a:r>
              <a:r>
                <a:rPr lang="en-US" sz="1100" b="1" dirty="0" smtClean="0">
                  <a:solidFill>
                    <a:srgbClr val="FFFF00"/>
                  </a:solidFill>
                  <a:latin typeface="Arial" pitchFamily="34" charset="0"/>
                  <a:ea typeface="Times New Roman" pitchFamily="18" charset="0"/>
                  <a:cs typeface="Arial" pitchFamily="34" charset="0"/>
                </a:rPr>
                <a:t>Section</a:t>
              </a:r>
              <a:endParaRPr lang="en-US" sz="1400" dirty="0"/>
            </a:p>
          </p:txBody>
        </p:sp>
        <p:sp>
          <p:nvSpPr>
            <p:cNvPr id="16" name="Rounded Rectangle 15"/>
            <p:cNvSpPr/>
            <p:nvPr/>
          </p:nvSpPr>
          <p:spPr>
            <a:xfrm>
              <a:off x="5281586" y="2928934"/>
              <a:ext cx="928694" cy="64294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b="1" dirty="0" smtClean="0">
                  <a:solidFill>
                    <a:srgbClr val="FFFF00"/>
                  </a:solidFill>
                  <a:latin typeface="Arial" pitchFamily="34" charset="0"/>
                  <a:ea typeface="Times New Roman" pitchFamily="18" charset="0"/>
                  <a:cs typeface="Arial" pitchFamily="34" charset="0"/>
                </a:rPr>
                <a:t>Warehouse &amp; Purchasing </a:t>
              </a:r>
              <a:r>
                <a:rPr lang="en-US" sz="1050" b="1" dirty="0" smtClean="0">
                  <a:solidFill>
                    <a:srgbClr val="FFFF00"/>
                  </a:solidFill>
                  <a:latin typeface="Arial" pitchFamily="34" charset="0"/>
                  <a:ea typeface="Times New Roman" pitchFamily="18" charset="0"/>
                  <a:cs typeface="Arial" pitchFamily="34" charset="0"/>
                </a:rPr>
                <a:t>Section</a:t>
              </a:r>
              <a:endParaRPr lang="en-US" sz="1000" dirty="0"/>
            </a:p>
          </p:txBody>
        </p:sp>
        <p:sp>
          <p:nvSpPr>
            <p:cNvPr id="17" name="Rounded Rectangle 16"/>
            <p:cNvSpPr/>
            <p:nvPr/>
          </p:nvSpPr>
          <p:spPr>
            <a:xfrm>
              <a:off x="5281586" y="2143116"/>
              <a:ext cx="928694"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dirty="0" smtClean="0">
                  <a:solidFill>
                    <a:srgbClr val="FFFF00"/>
                  </a:solidFill>
                  <a:latin typeface="Arial" pitchFamily="34" charset="0"/>
                  <a:ea typeface="Times New Roman" pitchFamily="18" charset="0"/>
                  <a:cs typeface="Arial" pitchFamily="34" charset="0"/>
                </a:rPr>
                <a:t>Secretary Unit</a:t>
              </a:r>
              <a:endParaRPr lang="en-US" sz="1100" b="1" dirty="0"/>
            </a:p>
          </p:txBody>
        </p:sp>
        <p:sp>
          <p:nvSpPr>
            <p:cNvPr id="18" name="Rounded Rectangle 17"/>
            <p:cNvSpPr/>
            <p:nvPr/>
          </p:nvSpPr>
          <p:spPr>
            <a:xfrm>
              <a:off x="3138446" y="1357298"/>
              <a:ext cx="857256" cy="78581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200" b="1" dirty="0" smtClean="0">
                  <a:solidFill>
                    <a:srgbClr val="FFFF00"/>
                  </a:solidFill>
                  <a:latin typeface="Arial" pitchFamily="34" charset="0"/>
                  <a:ea typeface="Times New Roman" pitchFamily="18" charset="0"/>
                  <a:cs typeface="Arial" pitchFamily="34" charset="0"/>
                </a:rPr>
                <a:t>Legal</a:t>
              </a:r>
              <a:endParaRPr lang="en-US" sz="1100" dirty="0" smtClean="0">
                <a:solidFill>
                  <a:srgbClr val="FFFF00"/>
                </a:solidFill>
                <a:latin typeface="Arial" pitchFamily="34" charset="0"/>
                <a:cs typeface="Arial" pitchFamily="34" charset="0"/>
              </a:endParaRPr>
            </a:p>
            <a:p>
              <a:pPr lvl="0" algn="ctr" eaLnBrk="0" fontAlgn="base" hangingPunct="0">
                <a:spcBef>
                  <a:spcPct val="0"/>
                </a:spcBef>
                <a:spcAft>
                  <a:spcPct val="0"/>
                </a:spcAft>
              </a:pPr>
              <a:r>
                <a:rPr lang="en-US" sz="1200" b="1" dirty="0" smtClean="0">
                  <a:solidFill>
                    <a:srgbClr val="FFFF00"/>
                  </a:solidFill>
                  <a:latin typeface="Arial" pitchFamily="34" charset="0"/>
                  <a:ea typeface="Times New Roman" pitchFamily="18" charset="0"/>
                  <a:cs typeface="Arial" pitchFamily="34" charset="0"/>
                </a:rPr>
                <a:t>Unit</a:t>
              </a:r>
              <a:endParaRPr lang="en-US" sz="2000" b="1" dirty="0" smtClean="0">
                <a:solidFill>
                  <a:srgbClr val="FFFF00"/>
                </a:solidFill>
                <a:latin typeface="Arial" pitchFamily="34" charset="0"/>
                <a:cs typeface="Arial" pitchFamily="34" charset="0"/>
              </a:endParaRPr>
            </a:p>
          </p:txBody>
        </p:sp>
        <p:sp>
          <p:nvSpPr>
            <p:cNvPr id="19" name="Rounded Rectangle 18"/>
            <p:cNvSpPr/>
            <p:nvPr/>
          </p:nvSpPr>
          <p:spPr>
            <a:xfrm>
              <a:off x="3138446" y="2928934"/>
              <a:ext cx="857256"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Safety section</a:t>
              </a:r>
              <a:endParaRPr lang="en-US" b="1" dirty="0" smtClean="0">
                <a:solidFill>
                  <a:srgbClr val="FFFF00"/>
                </a:solidFill>
                <a:latin typeface="Arial" pitchFamily="34" charset="0"/>
                <a:cs typeface="Arial" pitchFamily="34" charset="0"/>
              </a:endParaRPr>
            </a:p>
          </p:txBody>
        </p:sp>
        <p:sp>
          <p:nvSpPr>
            <p:cNvPr id="20" name="Rounded Rectangle 19"/>
            <p:cNvSpPr/>
            <p:nvPr/>
          </p:nvSpPr>
          <p:spPr>
            <a:xfrm>
              <a:off x="3138446" y="2214554"/>
              <a:ext cx="857256" cy="64294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Media </a:t>
              </a:r>
              <a:endParaRPr lang="en-US" sz="1100" b="1" dirty="0" smtClean="0">
                <a:solidFill>
                  <a:srgbClr val="FFFF00"/>
                </a:solidFill>
                <a:latin typeface="Arial" pitchFamily="34" charset="0"/>
                <a:cs typeface="Arial" pitchFamily="34" charset="0"/>
              </a:endParaRPr>
            </a:p>
            <a:p>
              <a:pPr lvl="0" algn="ctr" eaLnBrk="0" fontAlgn="base" hangingPunct="0">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Unit</a:t>
              </a:r>
              <a:endParaRPr lang="en-US" b="1" dirty="0" smtClean="0">
                <a:solidFill>
                  <a:srgbClr val="FFFF00"/>
                </a:solidFill>
                <a:latin typeface="Arial" pitchFamily="34" charset="0"/>
                <a:cs typeface="Arial" pitchFamily="34" charset="0"/>
              </a:endParaRPr>
            </a:p>
          </p:txBody>
        </p:sp>
        <p:cxnSp>
          <p:nvCxnSpPr>
            <p:cNvPr id="21" name="Straight Connector 20"/>
            <p:cNvCxnSpPr/>
            <p:nvPr/>
          </p:nvCxnSpPr>
          <p:spPr>
            <a:xfrm>
              <a:off x="1423934" y="3857628"/>
              <a:ext cx="621510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337473" y="5127830"/>
              <a:ext cx="2571768" cy="3136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09488" y="5072074"/>
              <a:ext cx="2500330" cy="714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602395" y="4179099"/>
              <a:ext cx="64294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389537" y="4178305"/>
              <a:ext cx="64294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032083" y="4178305"/>
              <a:ext cx="64294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889075" y="4178305"/>
              <a:ext cx="64294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138710" y="4572008"/>
              <a:ext cx="1143008"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000" b="1" dirty="0" smtClean="0">
                  <a:solidFill>
                    <a:srgbClr val="FFFF00"/>
                  </a:solidFill>
                  <a:latin typeface="Arial" pitchFamily="34" charset="0"/>
                  <a:ea typeface="Times New Roman" pitchFamily="18" charset="0"/>
                  <a:cs typeface="Arial" pitchFamily="34" charset="0"/>
                </a:rPr>
                <a:t>Environmental &amp; corrosion research </a:t>
              </a:r>
              <a:r>
                <a:rPr lang="en-US" sz="1200" b="1" dirty="0" smtClean="0">
                  <a:solidFill>
                    <a:srgbClr val="FFFF00"/>
                  </a:solidFill>
                  <a:latin typeface="Arial" pitchFamily="34" charset="0"/>
                  <a:ea typeface="Times New Roman" pitchFamily="18" charset="0"/>
                  <a:cs typeface="Arial" pitchFamily="34" charset="0"/>
                </a:rPr>
                <a:t>department</a:t>
              </a:r>
              <a:endParaRPr lang="en-US" sz="2800" b="1" dirty="0" smtClean="0">
                <a:solidFill>
                  <a:srgbClr val="FFFF00"/>
                </a:solidFill>
                <a:latin typeface="Arial" pitchFamily="34" charset="0"/>
                <a:cs typeface="Arial" pitchFamily="34" charset="0"/>
              </a:endParaRPr>
            </a:p>
          </p:txBody>
        </p:sp>
        <p:sp>
          <p:nvSpPr>
            <p:cNvPr id="29" name="Rounded Rectangle 28"/>
            <p:cNvSpPr/>
            <p:nvPr/>
          </p:nvSpPr>
          <p:spPr>
            <a:xfrm>
              <a:off x="6353156" y="4572008"/>
              <a:ext cx="1143008"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000" b="1" dirty="0" smtClean="0">
                  <a:solidFill>
                    <a:srgbClr val="FFFF00"/>
                  </a:solidFill>
                  <a:latin typeface="Arial" pitchFamily="34" charset="0"/>
                  <a:ea typeface="Times New Roman" pitchFamily="18" charset="0"/>
                  <a:cs typeface="Arial" pitchFamily="34" charset="0"/>
                </a:rPr>
                <a:t>up stream research </a:t>
              </a:r>
              <a:r>
                <a:rPr lang="en-US" sz="1200" b="1" dirty="0" smtClean="0">
                  <a:solidFill>
                    <a:srgbClr val="FFFF00"/>
                  </a:solidFill>
                  <a:latin typeface="Arial" pitchFamily="34" charset="0"/>
                  <a:ea typeface="Times New Roman" pitchFamily="18" charset="0"/>
                  <a:cs typeface="Arial" pitchFamily="34" charset="0"/>
                </a:rPr>
                <a:t>department</a:t>
              </a:r>
              <a:endParaRPr lang="en-US" sz="2400" b="1" dirty="0" smtClean="0">
                <a:solidFill>
                  <a:srgbClr val="FFFF00"/>
                </a:solidFill>
                <a:latin typeface="Arial" pitchFamily="34" charset="0"/>
                <a:cs typeface="Arial" pitchFamily="34" charset="0"/>
              </a:endParaRPr>
            </a:p>
          </p:txBody>
        </p:sp>
        <p:sp>
          <p:nvSpPr>
            <p:cNvPr id="30" name="Rounded Rectangle 29"/>
            <p:cNvSpPr/>
            <p:nvPr/>
          </p:nvSpPr>
          <p:spPr>
            <a:xfrm>
              <a:off x="3995702" y="4572008"/>
              <a:ext cx="1071570"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dirty="0" smtClean="0">
                  <a:solidFill>
                    <a:srgbClr val="FFFF00"/>
                  </a:solidFill>
                  <a:latin typeface="Arial" pitchFamily="34" charset="0"/>
                  <a:ea typeface="Times New Roman" pitchFamily="18" charset="0"/>
                  <a:cs typeface="Arial" pitchFamily="34" charset="0"/>
                </a:rPr>
                <a:t>Analytical lab </a:t>
              </a:r>
              <a:r>
                <a:rPr lang="en-US" sz="1100" b="1" dirty="0" err="1" smtClean="0">
                  <a:solidFill>
                    <a:srgbClr val="FFFF00"/>
                  </a:solidFill>
                  <a:latin typeface="Arial" pitchFamily="34" charset="0"/>
                  <a:ea typeface="Times New Roman" pitchFamily="18" charset="0"/>
                  <a:cs typeface="Arial" pitchFamily="34" charset="0"/>
                </a:rPr>
                <a:t>departmen</a:t>
              </a:r>
              <a:endParaRPr lang="en-US" sz="1400" dirty="0"/>
            </a:p>
          </p:txBody>
        </p:sp>
        <p:sp>
          <p:nvSpPr>
            <p:cNvPr id="31" name="Rounded Rectangle 30"/>
            <p:cNvSpPr/>
            <p:nvPr/>
          </p:nvSpPr>
          <p:spPr>
            <a:xfrm>
              <a:off x="2852694" y="4572008"/>
              <a:ext cx="1071570"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Financial department</a:t>
              </a:r>
              <a:endParaRPr lang="en-US" sz="3200" b="1" dirty="0" smtClean="0">
                <a:solidFill>
                  <a:srgbClr val="FFFF00"/>
                </a:solidFill>
                <a:latin typeface="Arial" pitchFamily="34" charset="0"/>
                <a:cs typeface="Arial" pitchFamily="34" charset="0"/>
              </a:endParaRPr>
            </a:p>
          </p:txBody>
        </p:sp>
        <p:sp>
          <p:nvSpPr>
            <p:cNvPr id="32" name="Rounded Rectangle 31"/>
            <p:cNvSpPr/>
            <p:nvPr/>
          </p:nvSpPr>
          <p:spPr>
            <a:xfrm>
              <a:off x="1709686" y="4572008"/>
              <a:ext cx="1071570"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000" b="1" dirty="0" smtClean="0">
                  <a:solidFill>
                    <a:srgbClr val="FFFF00"/>
                  </a:solidFill>
                  <a:latin typeface="Arial" pitchFamily="34" charset="0"/>
                  <a:ea typeface="Times New Roman" pitchFamily="18" charset="0"/>
                  <a:cs typeface="Arial" pitchFamily="34" charset="0"/>
                </a:rPr>
                <a:t>Administration department</a:t>
              </a:r>
              <a:endParaRPr lang="en-US" sz="2400" b="1" dirty="0" smtClean="0">
                <a:solidFill>
                  <a:srgbClr val="FFFF00"/>
                </a:solidFill>
                <a:latin typeface="Arial" pitchFamily="34" charset="0"/>
                <a:cs typeface="Arial" pitchFamily="34" charset="0"/>
              </a:endParaRPr>
            </a:p>
          </p:txBody>
        </p:sp>
        <p:sp>
          <p:nvSpPr>
            <p:cNvPr id="33" name="Rounded Rectangle 32"/>
            <p:cNvSpPr/>
            <p:nvPr/>
          </p:nvSpPr>
          <p:spPr>
            <a:xfrm>
              <a:off x="7853354" y="5857892"/>
              <a:ext cx="1214446" cy="78581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Planning &amp; follow-up department</a:t>
              </a:r>
              <a:endParaRPr lang="en-US" sz="3200" b="1" dirty="0" smtClean="0">
                <a:solidFill>
                  <a:srgbClr val="FFFF00"/>
                </a:solidFill>
                <a:latin typeface="Arial" pitchFamily="34" charset="0"/>
                <a:cs typeface="Arial" pitchFamily="34" charset="0"/>
              </a:endParaRPr>
            </a:p>
          </p:txBody>
        </p:sp>
        <p:sp>
          <p:nvSpPr>
            <p:cNvPr id="34" name="Rounded Rectangle 33"/>
            <p:cNvSpPr/>
            <p:nvPr/>
          </p:nvSpPr>
          <p:spPr>
            <a:xfrm>
              <a:off x="7853354" y="4929198"/>
              <a:ext cx="1214446"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100" b="1" dirty="0" smtClean="0">
                  <a:solidFill>
                    <a:srgbClr val="FFFF00"/>
                  </a:solidFill>
                  <a:latin typeface="Arial" pitchFamily="34" charset="0"/>
                  <a:ea typeface="Times New Roman" pitchFamily="18" charset="0"/>
                  <a:cs typeface="Arial" pitchFamily="34" charset="0"/>
                </a:rPr>
                <a:t>Refining &amp; gas industry research department</a:t>
              </a:r>
              <a:endParaRPr lang="en-US" sz="3600" b="1" dirty="0" smtClean="0">
                <a:solidFill>
                  <a:srgbClr val="FFFF00"/>
                </a:solidFill>
                <a:latin typeface="Arial" pitchFamily="34" charset="0"/>
                <a:cs typeface="Arial" pitchFamily="34" charset="0"/>
              </a:endParaRPr>
            </a:p>
          </p:txBody>
        </p:sp>
        <p:sp>
          <p:nvSpPr>
            <p:cNvPr id="35" name="Rounded Rectangle 34"/>
            <p:cNvSpPr/>
            <p:nvPr/>
          </p:nvSpPr>
          <p:spPr>
            <a:xfrm>
              <a:off x="138050" y="4714884"/>
              <a:ext cx="1143008" cy="7143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200" b="1" dirty="0" smtClean="0">
                  <a:solidFill>
                    <a:srgbClr val="FFFF00"/>
                  </a:solidFill>
                  <a:latin typeface="Arial" pitchFamily="34" charset="0"/>
                  <a:ea typeface="Times New Roman" pitchFamily="18" charset="0"/>
                  <a:cs typeface="Arial" pitchFamily="34" charset="0"/>
                </a:rPr>
                <a:t>Internal auditing department</a:t>
              </a:r>
              <a:endParaRPr lang="en-US" sz="3600" b="1" dirty="0" smtClean="0">
                <a:solidFill>
                  <a:srgbClr val="FFFF00"/>
                </a:solidFill>
                <a:latin typeface="Arial" pitchFamily="34" charset="0"/>
                <a:cs typeface="Arial" pitchFamily="34" charset="0"/>
              </a:endParaRPr>
            </a:p>
          </p:txBody>
        </p:sp>
        <p:sp>
          <p:nvSpPr>
            <p:cNvPr id="36" name="Rounded Rectangle 35"/>
            <p:cNvSpPr/>
            <p:nvPr/>
          </p:nvSpPr>
          <p:spPr>
            <a:xfrm>
              <a:off x="138082" y="5715016"/>
              <a:ext cx="1142976" cy="78581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r>
                <a:rPr lang="en-US" sz="1000" b="1" dirty="0" smtClean="0">
                  <a:solidFill>
                    <a:srgbClr val="FFFF00"/>
                  </a:solidFill>
                  <a:latin typeface="Arial" pitchFamily="34" charset="0"/>
                  <a:ea typeface="Times New Roman" pitchFamily="18" charset="0"/>
                  <a:cs typeface="Arial" pitchFamily="34" charset="0"/>
                </a:rPr>
                <a:t>Engineering &amp; technical affair department</a:t>
              </a:r>
              <a:endParaRPr lang="en-US" sz="2400" b="1" dirty="0" smtClean="0">
                <a:solidFill>
                  <a:srgbClr val="FFFF00"/>
                </a:solidFill>
                <a:latin typeface="Arial" pitchFamily="34" charset="0"/>
                <a:cs typeface="Arial" pitchFamily="34" charset="0"/>
              </a:endParaRPr>
            </a:p>
          </p:txBody>
        </p:sp>
        <p:sp>
          <p:nvSpPr>
            <p:cNvPr id="39" name="TextBox 38"/>
            <p:cNvSpPr txBox="1"/>
            <p:nvPr/>
          </p:nvSpPr>
          <p:spPr>
            <a:xfrm>
              <a:off x="1905000" y="6000768"/>
              <a:ext cx="5019660" cy="400110"/>
            </a:xfrm>
            <a:prstGeom prst="rect">
              <a:avLst/>
            </a:prstGeom>
            <a:noFill/>
          </p:spPr>
          <p:txBody>
            <a:bodyPr wrap="square" rtlCol="0">
              <a:spAutoFit/>
            </a:bodyPr>
            <a:lstStyle/>
            <a:p>
              <a:pPr algn="ctr"/>
              <a:r>
                <a:rPr lang="en-US" sz="2000" b="1" dirty="0" err="1" smtClean="0">
                  <a:solidFill>
                    <a:srgbClr val="FFFF00"/>
                  </a:solidFill>
                </a:rPr>
                <a:t>Ph.D</a:t>
              </a:r>
              <a:r>
                <a:rPr lang="en-US" sz="2000" b="1" dirty="0" smtClean="0">
                  <a:solidFill>
                    <a:srgbClr val="FFFF00"/>
                  </a:solidFill>
                </a:rPr>
                <a:t> = 4     M.Sc.= 18     B.Sc. =146 </a:t>
              </a:r>
              <a:endParaRPr lang="en-US" sz="2000" b="1"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514600"/>
            <a:ext cx="8839200" cy="4154984"/>
          </a:xfrm>
          <a:prstGeom prst="rect">
            <a:avLst/>
          </a:prstGeom>
        </p:spPr>
        <p:txBody>
          <a:bodyPr>
            <a:spAutoFit/>
          </a:bodyPr>
          <a:lstStyle/>
          <a:p>
            <a:pPr algn="just">
              <a:defRPr/>
            </a:pPr>
            <a:r>
              <a:rPr lang="en-US" sz="2400" b="1" dirty="0">
                <a:effectLst>
                  <a:outerShdw blurRad="38100" dist="38100" dir="2700000" algn="tl">
                    <a:srgbClr val="000000">
                      <a:alpha val="43137"/>
                    </a:srgbClr>
                  </a:outerShdw>
                </a:effectLst>
                <a:latin typeface="+mn-lt"/>
                <a:cs typeface="Arial" charset="0"/>
              </a:rPr>
              <a:t>The Iraqi oil field environment is filled with metal pipes and other components that often exposed to chemicals that can cause corrosion, especially when the metal and chemicals are in a solution such as down hole fluids. </a:t>
            </a:r>
          </a:p>
          <a:p>
            <a:pPr algn="just">
              <a:defRPr/>
            </a:pPr>
            <a:endParaRPr lang="en-US" sz="2400" b="1" dirty="0">
              <a:effectLst>
                <a:outerShdw blurRad="38100" dist="38100" dir="2700000" algn="tl">
                  <a:srgbClr val="000000">
                    <a:alpha val="43137"/>
                  </a:srgbClr>
                </a:outerShdw>
              </a:effectLst>
              <a:latin typeface="+mn-lt"/>
              <a:cs typeface="Arial" charset="0"/>
            </a:endParaRPr>
          </a:p>
          <a:p>
            <a:pPr algn="just">
              <a:defRPr/>
            </a:pPr>
            <a:r>
              <a:rPr lang="en-US" sz="2400" b="1" dirty="0">
                <a:effectLst>
                  <a:outerShdw blurRad="38100" dist="38100" dir="2700000" algn="tl">
                    <a:srgbClr val="000000">
                      <a:alpha val="43137"/>
                    </a:srgbClr>
                  </a:outerShdw>
                </a:effectLst>
                <a:latin typeface="+mn-lt"/>
                <a:cs typeface="Arial" charset="0"/>
              </a:rPr>
              <a:t>There are four general types of corrosion of concern in the Iraqi oil field. These involve three chemicals of concern and electrochemical corrosion. The types of corrosion which commonly occur in </a:t>
            </a:r>
            <a:r>
              <a:rPr lang="en-US" sz="2400" b="1" dirty="0">
                <a:solidFill>
                  <a:schemeClr val="accent2">
                    <a:lumMod val="50000"/>
                  </a:schemeClr>
                </a:solidFill>
                <a:effectLst>
                  <a:outerShdw blurRad="38100" dist="38100" dir="2700000" algn="tl">
                    <a:srgbClr val="000000">
                      <a:alpha val="43137"/>
                    </a:srgbClr>
                  </a:outerShdw>
                </a:effectLst>
                <a:latin typeface="+mn-lt"/>
                <a:cs typeface="Arial" charset="0"/>
              </a:rPr>
              <a:t>Iraqi petroleum industry </a:t>
            </a:r>
            <a:r>
              <a:rPr lang="en-US" sz="2400" b="1" dirty="0">
                <a:effectLst>
                  <a:outerShdw blurRad="38100" dist="38100" dir="2700000" algn="tl">
                    <a:srgbClr val="000000">
                      <a:alpha val="43137"/>
                    </a:srgbClr>
                  </a:outerShdw>
                </a:effectLst>
                <a:latin typeface="+mn-lt"/>
                <a:cs typeface="Arial" charset="0"/>
              </a:rPr>
              <a:t>include:</a:t>
            </a:r>
          </a:p>
          <a:p>
            <a:pPr algn="just">
              <a:defRPr/>
            </a:pPr>
            <a:endParaRPr lang="en-US" sz="2400" b="1" dirty="0">
              <a:effectLst>
                <a:outerShdw blurRad="38100" dist="38100" dir="2700000" algn="tl">
                  <a:srgbClr val="000000">
                    <a:alpha val="43137"/>
                  </a:srgbClr>
                </a:outerShdw>
              </a:effectLst>
              <a:latin typeface="+mn-lt"/>
              <a:cs typeface="Arial" charset="0"/>
            </a:endParaRPr>
          </a:p>
        </p:txBody>
      </p:sp>
      <p:pic>
        <p:nvPicPr>
          <p:cNvPr id="10243"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8"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5" name="Text Box 5"/>
          <p:cNvSpPr txBox="1">
            <a:spLocks noChangeArrowheads="1"/>
          </p:cNvSpPr>
          <p:nvPr/>
        </p:nvSpPr>
        <p:spPr bwMode="auto">
          <a:xfrm>
            <a:off x="76200" y="1752600"/>
            <a:ext cx="8915400" cy="52322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rPr>
              <a:t> Main Corrosion Problems in Iraqi Oil Industries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descr="H:\zaydoon\صور متحركة\earth_globe_animation_tectonic.gif"/>
          <p:cNvPicPr>
            <a:picLocks noChangeAspect="1" noChangeArrowheads="1" noCrop="1"/>
          </p:cNvPicPr>
          <p:nvPr/>
        </p:nvPicPr>
        <p:blipFill>
          <a:blip r:embed="rId2" cstate="print"/>
          <a:srcRect/>
          <a:stretch>
            <a:fillRect/>
          </a:stretch>
        </p:blipFill>
        <p:spPr bwMode="auto">
          <a:xfrm>
            <a:off x="304800" y="304800"/>
            <a:ext cx="1219200" cy="1219200"/>
          </a:xfrm>
          <a:prstGeom prst="rect">
            <a:avLst/>
          </a:prstGeom>
          <a:noFill/>
          <a:ln w="9525">
            <a:noFill/>
            <a:miter lim="800000"/>
            <a:headEnd/>
            <a:tailEnd/>
          </a:ln>
        </p:spPr>
      </p:pic>
      <p:sp>
        <p:nvSpPr>
          <p:cNvPr id="6"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
        <p:nvSpPr>
          <p:cNvPr id="5" name="Rectangle 4"/>
          <p:cNvSpPr/>
          <p:nvPr/>
        </p:nvSpPr>
        <p:spPr>
          <a:xfrm>
            <a:off x="1316157" y="1981200"/>
            <a:ext cx="668484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Hydrogen Sulfide Corrosion </a:t>
            </a:r>
          </a:p>
        </p:txBody>
      </p:sp>
      <p:sp>
        <p:nvSpPr>
          <p:cNvPr id="7" name="Rectangle 6"/>
          <p:cNvSpPr/>
          <p:nvPr/>
        </p:nvSpPr>
        <p:spPr>
          <a:xfrm>
            <a:off x="1295400" y="2895600"/>
            <a:ext cx="4450257"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Oxygen Corrosion </a:t>
            </a:r>
          </a:p>
        </p:txBody>
      </p:sp>
      <p:sp>
        <p:nvSpPr>
          <p:cNvPr id="8" name="Rectangle 7"/>
          <p:cNvSpPr/>
          <p:nvPr/>
        </p:nvSpPr>
        <p:spPr>
          <a:xfrm>
            <a:off x="1219200" y="3810000"/>
            <a:ext cx="6372257"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Carbon Dioxide Corrosion  </a:t>
            </a:r>
          </a:p>
        </p:txBody>
      </p:sp>
      <p:sp>
        <p:nvSpPr>
          <p:cNvPr id="9" name="Rectangle 8"/>
          <p:cNvSpPr/>
          <p:nvPr/>
        </p:nvSpPr>
        <p:spPr>
          <a:xfrm>
            <a:off x="1258963" y="4763869"/>
            <a:ext cx="6361037"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PMingLiU" pitchFamily="18" charset="-120"/>
                <a:cs typeface="Arial" charset="0"/>
              </a:rPr>
              <a:t>Electrochemical Corrosion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0"/>
            <a:ext cx="8382000" cy="646331"/>
          </a:xfrm>
          <a:prstGeom prst="rect">
            <a:avLst/>
          </a:prstGeom>
        </p:spPr>
        <p:txBody>
          <a:bodyPr wrap="square">
            <a:spAutoFit/>
          </a:bodyPr>
          <a:lstStyle/>
          <a:p>
            <a:pPr algn="just"/>
            <a:r>
              <a:rPr lang="en-US" b="1" dirty="0" smtClean="0"/>
              <a:t>Corrosion problems can be appeared in oil industries in the following       positions</a:t>
            </a:r>
          </a:p>
        </p:txBody>
      </p:sp>
      <p:pic>
        <p:nvPicPr>
          <p:cNvPr id="1026" name="Picture 2"/>
          <p:cNvPicPr>
            <a:picLocks noChangeAspect="1" noChangeArrowheads="1"/>
          </p:cNvPicPr>
          <p:nvPr/>
        </p:nvPicPr>
        <p:blipFill>
          <a:blip r:embed="rId2"/>
          <a:srcRect/>
          <a:stretch>
            <a:fillRect/>
          </a:stretch>
        </p:blipFill>
        <p:spPr bwMode="auto">
          <a:xfrm>
            <a:off x="304800" y="2438400"/>
            <a:ext cx="2439820" cy="34914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95600" y="3581400"/>
            <a:ext cx="3429000" cy="2447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452928" y="2362200"/>
            <a:ext cx="2386272" cy="3643313"/>
          </a:xfrm>
          <a:prstGeom prst="rect">
            <a:avLst/>
          </a:prstGeom>
          <a:noFill/>
          <a:ln w="9525">
            <a:noFill/>
            <a:miter lim="800000"/>
            <a:headEnd/>
            <a:tailEnd/>
          </a:ln>
          <a:effectLst/>
        </p:spPr>
      </p:pic>
      <p:sp>
        <p:nvSpPr>
          <p:cNvPr id="9" name="Rectangle 8"/>
          <p:cNvSpPr/>
          <p:nvPr/>
        </p:nvSpPr>
        <p:spPr>
          <a:xfrm>
            <a:off x="990600" y="6248400"/>
            <a:ext cx="1048685" cy="369332"/>
          </a:xfrm>
          <a:prstGeom prst="rect">
            <a:avLst/>
          </a:prstGeom>
        </p:spPr>
        <p:txBody>
          <a:bodyPr wrap="none">
            <a:spAutoFit/>
          </a:bodyPr>
          <a:lstStyle/>
          <a:p>
            <a:r>
              <a:rPr lang="en-US" b="1" dirty="0" smtClean="0"/>
              <a:t>Oil well</a:t>
            </a:r>
          </a:p>
        </p:txBody>
      </p:sp>
      <p:sp>
        <p:nvSpPr>
          <p:cNvPr id="10" name="Rectangle 9"/>
          <p:cNvSpPr/>
          <p:nvPr/>
        </p:nvSpPr>
        <p:spPr>
          <a:xfrm>
            <a:off x="3657600" y="6260068"/>
            <a:ext cx="1805302" cy="369332"/>
          </a:xfrm>
          <a:prstGeom prst="rect">
            <a:avLst/>
          </a:prstGeom>
        </p:spPr>
        <p:txBody>
          <a:bodyPr wrap="none">
            <a:spAutoFit/>
          </a:bodyPr>
          <a:lstStyle/>
          <a:p>
            <a:r>
              <a:rPr lang="en-US" b="1" dirty="0" smtClean="0"/>
              <a:t>Crude oil tank</a:t>
            </a:r>
          </a:p>
        </p:txBody>
      </p:sp>
      <p:sp>
        <p:nvSpPr>
          <p:cNvPr id="11" name="Rectangle 10"/>
          <p:cNvSpPr/>
          <p:nvPr/>
        </p:nvSpPr>
        <p:spPr>
          <a:xfrm>
            <a:off x="6781800" y="6248400"/>
            <a:ext cx="1790875" cy="369332"/>
          </a:xfrm>
          <a:prstGeom prst="rect">
            <a:avLst/>
          </a:prstGeom>
        </p:spPr>
        <p:txBody>
          <a:bodyPr wrap="none">
            <a:spAutoFit/>
          </a:bodyPr>
          <a:lstStyle/>
          <a:p>
            <a:r>
              <a:rPr lang="en-US" b="1" dirty="0" smtClean="0"/>
              <a:t>Injection well</a:t>
            </a:r>
          </a:p>
        </p:txBody>
      </p:sp>
      <p:pic>
        <p:nvPicPr>
          <p:cNvPr id="12" name="Picture 9" descr="H:\zaydoon\صور متحركة\earth_globe_animation_tectonic.gif"/>
          <p:cNvPicPr>
            <a:picLocks noChangeAspect="1" noChangeArrowheads="1" noCrop="1"/>
          </p:cNvPicPr>
          <p:nvPr/>
        </p:nvPicPr>
        <p:blipFill>
          <a:blip r:embed="rId5" cstate="print"/>
          <a:srcRect/>
          <a:stretch>
            <a:fillRect/>
          </a:stretch>
        </p:blipFill>
        <p:spPr bwMode="auto">
          <a:xfrm>
            <a:off x="304800" y="304800"/>
            <a:ext cx="1219200" cy="1219200"/>
          </a:xfrm>
          <a:prstGeom prst="rect">
            <a:avLst/>
          </a:prstGeom>
          <a:noFill/>
          <a:ln w="9525">
            <a:noFill/>
            <a:miter lim="800000"/>
            <a:headEnd/>
            <a:tailEnd/>
          </a:ln>
        </p:spPr>
      </p:pic>
      <p:sp>
        <p:nvSpPr>
          <p:cNvPr id="13" name="WordArt 5"/>
          <p:cNvSpPr>
            <a:spLocks noChangeArrowheads="1" noChangeShapeType="1" noTextEdit="1"/>
          </p:cNvSpPr>
          <p:nvPr/>
        </p:nvSpPr>
        <p:spPr bwMode="auto">
          <a:xfrm>
            <a:off x="304800" y="609600"/>
            <a:ext cx="12192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500" fill="hold"/>
                                        <p:tgtEl>
                                          <p:spTgt spid="1028"/>
                                        </p:tgtEl>
                                        <p:attrNameLst>
                                          <p:attrName>ppt_x</p:attrName>
                                        </p:attrNameLst>
                                      </p:cBhvr>
                                      <p:tavLst>
                                        <p:tav tm="0">
                                          <p:val>
                                            <p:strVal val="#ppt_x"/>
                                          </p:val>
                                        </p:tav>
                                        <p:tav tm="100000">
                                          <p:val>
                                            <p:strVal val="#ppt_x"/>
                                          </p:val>
                                        </p:tav>
                                      </p:tavLst>
                                    </p:anim>
                                    <p:anim calcmode="lin" valueType="num">
                                      <p:cBhvr additive="base">
                                        <p:cTn id="33" dur="500" fill="hold"/>
                                        <p:tgtEl>
                                          <p:spTgt spid="10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26"/>
                                        </p:tgtEl>
                                      </p:cBhvr>
                                    </p:animEffect>
                                    <p:set>
                                      <p:cBhvr>
                                        <p:cTn id="46" dur="1" fill="hold">
                                          <p:stCondLst>
                                            <p:cond delay="499"/>
                                          </p:stCondLst>
                                        </p:cTn>
                                        <p:tgtEl>
                                          <p:spTgt spid="102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27"/>
                                        </p:tgtEl>
                                      </p:cBhvr>
                                    </p:animEffect>
                                    <p:set>
                                      <p:cBhvr>
                                        <p:cTn id="52" dur="1" fill="hold">
                                          <p:stCondLst>
                                            <p:cond delay="499"/>
                                          </p:stCondLst>
                                        </p:cTn>
                                        <p:tgtEl>
                                          <p:spTgt spid="102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28"/>
                                        </p:tgtEl>
                                      </p:cBhvr>
                                    </p:animEffect>
                                    <p:set>
                                      <p:cBhvr>
                                        <p:cTn id="58" dur="1" fill="hold">
                                          <p:stCondLst>
                                            <p:cond delay="499"/>
                                          </p:stCondLst>
                                        </p:cTn>
                                        <p:tgtEl>
                                          <p:spTgt spid="102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0" grpId="0"/>
      <p:bldP spid="10" grpId="1"/>
      <p:bldP spid="11" grpId="0"/>
      <p:bldP spid="11"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4178</TotalTime>
  <Words>1358</Words>
  <Application>Microsoft Office PowerPoint</Application>
  <PresentationFormat>On-screen Show (4:3)</PresentationFormat>
  <Paragraphs>207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العراق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QAYS</dc:creator>
  <cp:lastModifiedBy>Qays</cp:lastModifiedBy>
  <cp:revision>316</cp:revision>
  <dcterms:created xsi:type="dcterms:W3CDTF">2010-08-06T06:30:22Z</dcterms:created>
  <dcterms:modified xsi:type="dcterms:W3CDTF">2011-05-24T02:07:51Z</dcterms:modified>
</cp:coreProperties>
</file>