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67" d="100"/>
          <a:sy n="67" d="100"/>
        </p:scale>
        <p:origin x="-1392"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nyaa\Documents\&#1575;&#1583;&#1585;&#1610;&#1587;%20+%20&#1605;&#1589;&#1591;&#1601;&#16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nyaa\Documents\&#1575;&#1583;&#1585;&#1610;&#1587;%20+%20&#1605;&#1589;&#1591;&#1601;&#16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anyaa\Documents\&#1575;&#1583;&#1585;&#1610;&#1587;%20+%20&#1605;&#1589;&#1591;&#1601;&#16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strRef>
              <c:f>ورقة1!$G$7</c:f>
              <c:strCache>
                <c:ptCount val="1"/>
                <c:pt idx="0">
                  <c:v>time</c:v>
                </c:pt>
              </c:strCache>
            </c:strRef>
          </c:tx>
          <c:spPr>
            <a:ln>
              <a:noFill/>
            </a:ln>
          </c:spPr>
          <c:trendline>
            <c:trendlineType val="linear"/>
          </c:trendline>
          <c:xVal>
            <c:numRef>
              <c:f>ورقة1!$F$8:$F$12</c:f>
              <c:numCache>
                <c:formatCode>General</c:formatCode>
                <c:ptCount val="5"/>
                <c:pt idx="0">
                  <c:v>200</c:v>
                </c:pt>
                <c:pt idx="1">
                  <c:v>150</c:v>
                </c:pt>
                <c:pt idx="2">
                  <c:v>100</c:v>
                </c:pt>
                <c:pt idx="3">
                  <c:v>50</c:v>
                </c:pt>
                <c:pt idx="4">
                  <c:v>10</c:v>
                </c:pt>
              </c:numCache>
            </c:numRef>
          </c:xVal>
          <c:yVal>
            <c:numRef>
              <c:f>ورقة1!$G$8:$G$12</c:f>
              <c:numCache>
                <c:formatCode>General</c:formatCode>
                <c:ptCount val="5"/>
                <c:pt idx="0">
                  <c:v>15</c:v>
                </c:pt>
                <c:pt idx="1">
                  <c:v>19</c:v>
                </c:pt>
                <c:pt idx="2">
                  <c:v>23</c:v>
                </c:pt>
                <c:pt idx="3">
                  <c:v>26</c:v>
                </c:pt>
                <c:pt idx="4">
                  <c:v>33</c:v>
                </c:pt>
              </c:numCache>
            </c:numRef>
          </c:yVal>
          <c:smooth val="1"/>
        </c:ser>
        <c:axId val="66913024"/>
        <c:axId val="66914944"/>
      </c:scatterChart>
      <c:valAx>
        <c:axId val="66913024"/>
        <c:scaling>
          <c:orientation val="minMax"/>
        </c:scaling>
        <c:axPos val="b"/>
        <c:title>
          <c:tx>
            <c:rich>
              <a:bodyPr/>
              <a:lstStyle/>
              <a:p>
                <a:pPr>
                  <a:defRPr lang="ar-IQ"/>
                </a:pPr>
                <a:r>
                  <a:rPr lang="en-US"/>
                  <a:t>current (A)</a:t>
                </a:r>
                <a:endParaRPr lang="ar-IQ"/>
              </a:p>
            </c:rich>
          </c:tx>
        </c:title>
        <c:numFmt formatCode="General" sourceLinked="1"/>
        <c:tickLblPos val="nextTo"/>
        <c:txPr>
          <a:bodyPr/>
          <a:lstStyle/>
          <a:p>
            <a:pPr>
              <a:defRPr lang="ar-IQ"/>
            </a:pPr>
            <a:endParaRPr lang="en-US"/>
          </a:p>
        </c:txPr>
        <c:crossAx val="66914944"/>
        <c:crosses val="autoZero"/>
        <c:crossBetween val="midCat"/>
      </c:valAx>
      <c:valAx>
        <c:axId val="66914944"/>
        <c:scaling>
          <c:orientation val="minMax"/>
        </c:scaling>
        <c:axPos val="l"/>
        <c:title>
          <c:tx>
            <c:rich>
              <a:bodyPr rot="-5400000" vert="horz"/>
              <a:lstStyle/>
              <a:p>
                <a:pPr>
                  <a:defRPr lang="ar-IQ"/>
                </a:pPr>
                <a:r>
                  <a:rPr lang="en-US"/>
                  <a:t>machining time (min)</a:t>
                </a:r>
                <a:endParaRPr lang="ar-IQ"/>
              </a:p>
            </c:rich>
          </c:tx>
        </c:title>
        <c:numFmt formatCode="General" sourceLinked="1"/>
        <c:tickLblPos val="nextTo"/>
        <c:txPr>
          <a:bodyPr/>
          <a:lstStyle/>
          <a:p>
            <a:pPr>
              <a:defRPr lang="ar-IQ"/>
            </a:pPr>
            <a:endParaRPr lang="en-US"/>
          </a:p>
        </c:txPr>
        <c:crossAx val="66913024"/>
        <c:crosses val="autoZero"/>
        <c:crossBetween val="midCat"/>
      </c:valAx>
      <c:spPr>
        <a:ln>
          <a:noFill/>
        </a:ln>
      </c:spPr>
    </c:plotArea>
    <c:plotVisOnly val="1"/>
    <c:dispBlanksAs val="gap"/>
  </c:chart>
  <c:spPr>
    <a:solidFill>
      <a:schemeClr val="lt1"/>
    </a:solidFill>
    <a:ln w="15875" cap="flat" cmpd="sng" algn="ctr">
      <a:solidFill>
        <a:schemeClr val="dk1">
          <a:shade val="75000"/>
          <a:satMod val="125000"/>
          <a:lumMod val="75000"/>
        </a:schemeClr>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strRef>
              <c:f>'[ادريس + مصطفى.xlsx]ورقة1'!$M$2</c:f>
              <c:strCache>
                <c:ptCount val="1"/>
                <c:pt idx="0">
                  <c:v>mrr</c:v>
                </c:pt>
              </c:strCache>
            </c:strRef>
          </c:tx>
          <c:xVal>
            <c:numRef>
              <c:f>'[ادريس + مصطفى.xlsx]ورقة1'!$L$3:$L$7</c:f>
              <c:numCache>
                <c:formatCode>General</c:formatCode>
                <c:ptCount val="5"/>
                <c:pt idx="0">
                  <c:v>10</c:v>
                </c:pt>
                <c:pt idx="1">
                  <c:v>50</c:v>
                </c:pt>
                <c:pt idx="2">
                  <c:v>100</c:v>
                </c:pt>
                <c:pt idx="3">
                  <c:v>150</c:v>
                </c:pt>
                <c:pt idx="4">
                  <c:v>200</c:v>
                </c:pt>
              </c:numCache>
            </c:numRef>
          </c:xVal>
          <c:yVal>
            <c:numRef>
              <c:f>'[ادريس + مصطفى.xlsx]ورقة1'!$M$3:$M$7</c:f>
              <c:numCache>
                <c:formatCode>General</c:formatCode>
                <c:ptCount val="5"/>
                <c:pt idx="0">
                  <c:v>0.74581000000000064</c:v>
                </c:pt>
                <c:pt idx="1">
                  <c:v>0.89205000000000012</c:v>
                </c:pt>
                <c:pt idx="2">
                  <c:v>1.0471899999999998</c:v>
                </c:pt>
                <c:pt idx="3">
                  <c:v>1.2347899999999998</c:v>
                </c:pt>
                <c:pt idx="4">
                  <c:v>1.5366299999999964</c:v>
                </c:pt>
              </c:numCache>
            </c:numRef>
          </c:yVal>
          <c:smooth val="1"/>
        </c:ser>
        <c:axId val="66935424"/>
        <c:axId val="66949888"/>
      </c:scatterChart>
      <c:valAx>
        <c:axId val="66935424"/>
        <c:scaling>
          <c:orientation val="minMax"/>
        </c:scaling>
        <c:axPos val="b"/>
        <c:title>
          <c:tx>
            <c:rich>
              <a:bodyPr/>
              <a:lstStyle/>
              <a:p>
                <a:pPr>
                  <a:defRPr lang="ar-IQ"/>
                </a:pPr>
                <a:r>
                  <a:rPr lang="en-US"/>
                  <a:t>Current (A)</a:t>
                </a:r>
                <a:endParaRPr lang="ar-IQ"/>
              </a:p>
            </c:rich>
          </c:tx>
        </c:title>
        <c:numFmt formatCode="General" sourceLinked="1"/>
        <c:tickLblPos val="nextTo"/>
        <c:txPr>
          <a:bodyPr/>
          <a:lstStyle/>
          <a:p>
            <a:pPr>
              <a:defRPr lang="ar-IQ"/>
            </a:pPr>
            <a:endParaRPr lang="en-US"/>
          </a:p>
        </c:txPr>
        <c:crossAx val="66949888"/>
        <c:crosses val="autoZero"/>
        <c:crossBetween val="midCat"/>
      </c:valAx>
      <c:valAx>
        <c:axId val="66949888"/>
        <c:scaling>
          <c:orientation val="minMax"/>
        </c:scaling>
        <c:axPos val="l"/>
        <c:title>
          <c:tx>
            <c:rich>
              <a:bodyPr rot="-5400000" vert="horz"/>
              <a:lstStyle/>
              <a:p>
                <a:pPr>
                  <a:defRPr lang="ar-IQ"/>
                </a:pPr>
                <a:r>
                  <a:rPr lang="en-US"/>
                  <a:t>MRR (mm³/min)</a:t>
                </a:r>
                <a:endParaRPr lang="ar-IQ"/>
              </a:p>
            </c:rich>
          </c:tx>
        </c:title>
        <c:numFmt formatCode="General" sourceLinked="1"/>
        <c:tickLblPos val="nextTo"/>
        <c:txPr>
          <a:bodyPr/>
          <a:lstStyle/>
          <a:p>
            <a:pPr>
              <a:defRPr lang="ar-IQ"/>
            </a:pPr>
            <a:endParaRPr lang="en-US"/>
          </a:p>
        </c:txPr>
        <c:crossAx val="66935424"/>
        <c:crosses val="autoZero"/>
        <c:crossBetween val="midCat"/>
      </c:valAx>
    </c:plotArea>
    <c:plotVisOnly val="1"/>
    <c:dispBlanksAs val="gap"/>
  </c:chart>
  <c:spPr>
    <a:solidFill>
      <a:schemeClr val="lt1"/>
    </a:solidFill>
    <a:ln w="15875" cap="flat" cmpd="sng" algn="ctr">
      <a:solidFill>
        <a:schemeClr val="dk1">
          <a:shade val="75000"/>
          <a:satMod val="125000"/>
          <a:lumMod val="75000"/>
        </a:schemeClr>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strRef>
              <c:f>ورقة3!$O$4</c:f>
              <c:strCache>
                <c:ptCount val="1"/>
                <c:pt idx="0">
                  <c:v>EW</c:v>
                </c:pt>
              </c:strCache>
            </c:strRef>
          </c:tx>
          <c:xVal>
            <c:numRef>
              <c:f>ورقة3!$N$5:$N$9</c:f>
              <c:numCache>
                <c:formatCode>General</c:formatCode>
                <c:ptCount val="5"/>
                <c:pt idx="0">
                  <c:v>10</c:v>
                </c:pt>
                <c:pt idx="1">
                  <c:v>50</c:v>
                </c:pt>
                <c:pt idx="2">
                  <c:v>100</c:v>
                </c:pt>
                <c:pt idx="3">
                  <c:v>150</c:v>
                </c:pt>
                <c:pt idx="4">
                  <c:v>200</c:v>
                </c:pt>
              </c:numCache>
            </c:numRef>
          </c:xVal>
          <c:yVal>
            <c:numRef>
              <c:f>ورقة3!$O$5:$O$9</c:f>
              <c:numCache>
                <c:formatCode>General</c:formatCode>
                <c:ptCount val="5"/>
                <c:pt idx="0">
                  <c:v>6.5670000000000034E-3</c:v>
                </c:pt>
                <c:pt idx="1">
                  <c:v>3.2839000000000222E-2</c:v>
                </c:pt>
                <c:pt idx="2">
                  <c:v>6.5679000000000001E-2</c:v>
                </c:pt>
                <c:pt idx="3">
                  <c:v>9.8519000000000065E-2</c:v>
                </c:pt>
                <c:pt idx="4">
                  <c:v>0.131354</c:v>
                </c:pt>
              </c:numCache>
            </c:numRef>
          </c:yVal>
          <c:smooth val="1"/>
        </c:ser>
        <c:axId val="75395840"/>
        <c:axId val="75397760"/>
      </c:scatterChart>
      <c:valAx>
        <c:axId val="75395840"/>
        <c:scaling>
          <c:orientation val="minMax"/>
        </c:scaling>
        <c:axPos val="b"/>
        <c:title>
          <c:tx>
            <c:rich>
              <a:bodyPr/>
              <a:lstStyle/>
              <a:p>
                <a:pPr>
                  <a:defRPr lang="en-IN"/>
                </a:pPr>
                <a:r>
                  <a:rPr lang="en-US" sz="1400" dirty="0"/>
                  <a:t>current (A)</a:t>
                </a:r>
                <a:endParaRPr lang="ar-IQ" sz="1400" dirty="0"/>
              </a:p>
            </c:rich>
          </c:tx>
          <c:layout>
            <c:manualLayout>
              <c:xMode val="edge"/>
              <c:yMode val="edge"/>
              <c:x val="0.45601859142607182"/>
              <c:y val="0.87868037328667625"/>
            </c:manualLayout>
          </c:layout>
        </c:title>
        <c:numFmt formatCode="General" sourceLinked="1"/>
        <c:tickLblPos val="nextTo"/>
        <c:txPr>
          <a:bodyPr/>
          <a:lstStyle/>
          <a:p>
            <a:pPr>
              <a:defRPr lang="en-IN"/>
            </a:pPr>
            <a:endParaRPr lang="en-US"/>
          </a:p>
        </c:txPr>
        <c:crossAx val="75397760"/>
        <c:crosses val="autoZero"/>
        <c:crossBetween val="midCat"/>
      </c:valAx>
      <c:valAx>
        <c:axId val="75397760"/>
        <c:scaling>
          <c:orientation val="minMax"/>
        </c:scaling>
        <c:axPos val="l"/>
        <c:title>
          <c:tx>
            <c:rich>
              <a:bodyPr rot="-5400000" vert="horz"/>
              <a:lstStyle/>
              <a:p>
                <a:pPr>
                  <a:defRPr lang="en-IN"/>
                </a:pPr>
                <a:r>
                  <a:rPr lang="en-US" sz="1400" dirty="0"/>
                  <a:t>EW</a:t>
                </a:r>
                <a:endParaRPr lang="ar-IQ" sz="1400" dirty="0"/>
              </a:p>
            </c:rich>
          </c:tx>
        </c:title>
        <c:numFmt formatCode="General" sourceLinked="1"/>
        <c:tickLblPos val="nextTo"/>
        <c:txPr>
          <a:bodyPr/>
          <a:lstStyle/>
          <a:p>
            <a:pPr>
              <a:defRPr lang="en-IN"/>
            </a:pPr>
            <a:endParaRPr lang="en-US"/>
          </a:p>
        </c:txPr>
        <c:crossAx val="75395840"/>
        <c:crosses val="autoZero"/>
        <c:crossBetween val="midCat"/>
      </c:valAx>
      <c:spPr>
        <a:solidFill>
          <a:schemeClr val="lt1"/>
        </a:solidFill>
        <a:ln w="15875" cap="flat" cmpd="sng" algn="ctr">
          <a:solidFill>
            <a:schemeClr val="dk1">
              <a:shade val="75000"/>
              <a:satMod val="125000"/>
              <a:lumMod val="75000"/>
            </a:schemeClr>
          </a:solidFill>
          <a:prstDash val="solid"/>
        </a:ln>
        <a:effectLst/>
      </c:spPr>
    </c:plotArea>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07F53114-794F-4494-A6AB-D3A2DDF4B915}" type="slidenum">
              <a:rPr lang="ar-IQ" smtClean="0"/>
              <a:pPr/>
              <a:t>‹#›</a:t>
            </a:fld>
            <a:endParaRPr lang="ar-IQ"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07F53114-794F-4494-A6AB-D3A2DDF4B915}"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07F53114-794F-4494-A6AB-D3A2DDF4B915}"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07F53114-794F-4494-A6AB-D3A2DDF4B915}" type="slidenum">
              <a:rPr lang="ar-IQ" smtClean="0"/>
              <a:pPr/>
              <a:t>‹#›</a:t>
            </a:fld>
            <a:endParaRPr lang="ar-IQ" dirty="0"/>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07F53114-794F-4494-A6AB-D3A2DDF4B915}"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07F53114-794F-4494-A6AB-D3A2DDF4B915}" type="slidenum">
              <a:rPr lang="ar-IQ" smtClean="0"/>
              <a:pPr/>
              <a:t>‹#›</a:t>
            </a:fld>
            <a:endParaRPr lang="ar-IQ" dirty="0"/>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8" name="Footer Placeholder 7"/>
          <p:cNvSpPr>
            <a:spLocks noGrp="1"/>
          </p:cNvSpPr>
          <p:nvPr>
            <p:ph type="ftr" sz="quarter" idx="11"/>
          </p:nvPr>
        </p:nvSpPr>
        <p:spPr/>
        <p:txBody>
          <a:bodyPr/>
          <a:lstStyle/>
          <a:p>
            <a:endParaRPr lang="ar-IQ" dirty="0"/>
          </a:p>
        </p:txBody>
      </p:sp>
      <p:sp>
        <p:nvSpPr>
          <p:cNvPr id="9" name="Slide Number Placeholder 8"/>
          <p:cNvSpPr>
            <a:spLocks noGrp="1"/>
          </p:cNvSpPr>
          <p:nvPr>
            <p:ph type="sldNum" sz="quarter" idx="12"/>
          </p:nvPr>
        </p:nvSpPr>
        <p:spPr/>
        <p:txBody>
          <a:bodyPr/>
          <a:lstStyle/>
          <a:p>
            <a:fld id="{07F53114-794F-4494-A6AB-D3A2DDF4B915}" type="slidenum">
              <a:rPr lang="ar-IQ" smtClean="0"/>
              <a:pPr/>
              <a:t>‹#›</a:t>
            </a:fld>
            <a:endParaRPr lang="ar-IQ" dirty="0"/>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4" name="Footer Placeholder 3"/>
          <p:cNvSpPr>
            <a:spLocks noGrp="1"/>
          </p:cNvSpPr>
          <p:nvPr>
            <p:ph type="ftr" sz="quarter" idx="11"/>
          </p:nvPr>
        </p:nvSpPr>
        <p:spPr/>
        <p:txBody>
          <a:bodyPr/>
          <a:lstStyle/>
          <a:p>
            <a:endParaRPr lang="ar-IQ" dirty="0"/>
          </a:p>
        </p:txBody>
      </p:sp>
      <p:sp>
        <p:nvSpPr>
          <p:cNvPr id="5" name="Slide Number Placeholder 4"/>
          <p:cNvSpPr>
            <a:spLocks noGrp="1"/>
          </p:cNvSpPr>
          <p:nvPr>
            <p:ph type="sldNum" sz="quarter" idx="12"/>
          </p:nvPr>
        </p:nvSpPr>
        <p:spPr/>
        <p:txBody>
          <a:bodyPr/>
          <a:lstStyle/>
          <a:p>
            <a:fld id="{07F53114-794F-4494-A6AB-D3A2DDF4B915}"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3" name="Footer Placeholder 2"/>
          <p:cNvSpPr>
            <a:spLocks noGrp="1"/>
          </p:cNvSpPr>
          <p:nvPr>
            <p:ph type="ftr" sz="quarter" idx="11"/>
          </p:nvPr>
        </p:nvSpPr>
        <p:spPr/>
        <p:txBody>
          <a:bodyPr/>
          <a:lstStyle/>
          <a:p>
            <a:endParaRPr lang="ar-IQ" dirty="0"/>
          </a:p>
        </p:txBody>
      </p:sp>
      <p:sp>
        <p:nvSpPr>
          <p:cNvPr id="4" name="Slide Number Placeholder 3"/>
          <p:cNvSpPr>
            <a:spLocks noGrp="1"/>
          </p:cNvSpPr>
          <p:nvPr>
            <p:ph type="sldNum" sz="quarter" idx="12"/>
          </p:nvPr>
        </p:nvSpPr>
        <p:spPr/>
        <p:txBody>
          <a:bodyPr/>
          <a:lstStyle/>
          <a:p>
            <a:fld id="{07F53114-794F-4494-A6AB-D3A2DDF4B915}"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07F53114-794F-4494-A6AB-D3A2DDF4B915}"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25C6979-09A3-4B45-9411-920850D7FA32}" type="datetimeFigureOut">
              <a:rPr lang="ar-IQ" smtClean="0"/>
              <a:pPr/>
              <a:t>22/06/1432</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07F53114-794F-4494-A6AB-D3A2DDF4B915}" type="slidenum">
              <a:rPr lang="ar-IQ" smtClean="0"/>
              <a:pPr/>
              <a:t>‹#›</a:t>
            </a:fld>
            <a:endParaRPr lang="ar-IQ"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25C6979-09A3-4B45-9411-920850D7FA32}" type="datetimeFigureOut">
              <a:rPr lang="ar-IQ" smtClean="0"/>
              <a:pPr/>
              <a:t>22/06/1432</a:t>
            </a:fld>
            <a:endParaRPr lang="ar-IQ"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7F53114-794F-4494-A6AB-D3A2DDF4B915}" type="slidenum">
              <a:rPr lang="ar-IQ" smtClean="0"/>
              <a:pPr/>
              <a:t>‹#›</a:t>
            </a:fld>
            <a:endParaRPr lang="ar-IQ"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39552" y="476672"/>
            <a:ext cx="4896544" cy="1631216"/>
          </a:xfrm>
          <a:prstGeom prst="rect">
            <a:avLst/>
          </a:prstGeom>
          <a:noFill/>
        </p:spPr>
        <p:txBody>
          <a:bodyPr wrap="square" rtlCol="1">
            <a:spAutoFit/>
          </a:bodyPr>
          <a:lstStyle/>
          <a:p>
            <a:pPr algn="l" rtl="0"/>
            <a:r>
              <a:rPr lang="en-US" sz="2000" dirty="0"/>
              <a:t>REPUBLIC OF </a:t>
            </a:r>
            <a:r>
              <a:rPr lang="en-US" sz="2000" dirty="0" smtClean="0"/>
              <a:t>IRAQ</a:t>
            </a:r>
            <a:endParaRPr lang="en-US" sz="2000" dirty="0"/>
          </a:p>
          <a:p>
            <a:pPr algn="l" rtl="0"/>
            <a:r>
              <a:rPr lang="en-US" sz="2000" dirty="0"/>
              <a:t>MINISTRY OF HIGHER EDUCATION &amp;</a:t>
            </a:r>
          </a:p>
          <a:p>
            <a:pPr algn="l" rtl="0"/>
            <a:r>
              <a:rPr lang="en-US" sz="2000" dirty="0"/>
              <a:t>SCIENTIFIC </a:t>
            </a:r>
            <a:r>
              <a:rPr lang="en-US" sz="2000" dirty="0" smtClean="0"/>
              <a:t>RESEARCH</a:t>
            </a:r>
            <a:endParaRPr lang="en-US" sz="2000" dirty="0"/>
          </a:p>
          <a:p>
            <a:pPr algn="l" rtl="0"/>
            <a:r>
              <a:rPr lang="en-US" sz="2000" dirty="0"/>
              <a:t>UNIVERSITY OF TECHNOLOGY</a:t>
            </a:r>
          </a:p>
          <a:p>
            <a:pPr algn="l" rtl="0"/>
            <a:r>
              <a:rPr lang="en-US" sz="2000" dirty="0"/>
              <a:t>PRODUCTION &amp; METALLURGY ENG. DEP.</a:t>
            </a:r>
            <a:endParaRPr lang="ar-IQ" sz="20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476672"/>
            <a:ext cx="1346002" cy="1317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80312" y="398058"/>
            <a:ext cx="1050663"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755576" y="2023110"/>
            <a:ext cx="7272808" cy="2031325"/>
          </a:xfrm>
          <a:prstGeom prst="rect">
            <a:avLst/>
          </a:prstGeom>
          <a:noFill/>
        </p:spPr>
        <p:txBody>
          <a:bodyPr wrap="square" rtlCol="1">
            <a:spAutoFit/>
          </a:bodyPr>
          <a:lstStyle/>
          <a:p>
            <a:pPr algn="ctr" rtl="0"/>
            <a:r>
              <a:rPr lang="en-US" sz="3600" b="1" dirty="0"/>
              <a:t>EFFECT OF CURRENT ON ELECTRICAL DISCHARGE MACHINING ( EDM )</a:t>
            </a:r>
            <a:endParaRPr lang="en-US" sz="3600" dirty="0"/>
          </a:p>
          <a:p>
            <a:pPr algn="l" rtl="0"/>
            <a:endParaRPr lang="ar-IQ" dirty="0"/>
          </a:p>
        </p:txBody>
      </p:sp>
      <p:sp>
        <p:nvSpPr>
          <p:cNvPr id="5" name="مربع نص 4"/>
          <p:cNvSpPr txBox="1"/>
          <p:nvPr/>
        </p:nvSpPr>
        <p:spPr>
          <a:xfrm>
            <a:off x="1187624" y="4286256"/>
            <a:ext cx="6670524" cy="584775"/>
          </a:xfrm>
          <a:prstGeom prst="rect">
            <a:avLst/>
          </a:prstGeom>
          <a:noFill/>
        </p:spPr>
        <p:txBody>
          <a:bodyPr wrap="square" rtlCol="1">
            <a:spAutoFit/>
          </a:bodyPr>
          <a:lstStyle/>
          <a:p>
            <a:pPr algn="ctr"/>
            <a:r>
              <a:rPr lang="en-US" sz="1600" b="1" u="sng" dirty="0"/>
              <a:t>Prepared by</a:t>
            </a:r>
            <a:endParaRPr lang="en-US" sz="1600" dirty="0"/>
          </a:p>
          <a:p>
            <a:pPr algn="ctr" rtl="0"/>
            <a:r>
              <a:rPr lang="en-US" sz="1600" b="1" dirty="0">
                <a:solidFill>
                  <a:srgbClr val="FF0000"/>
                </a:solidFill>
              </a:rPr>
              <a:t>EDREES ABD ALI KHUDHAIR         </a:t>
            </a:r>
            <a:r>
              <a:rPr lang="en-US" sz="1600" b="1" dirty="0" smtClean="0">
                <a:solidFill>
                  <a:srgbClr val="FF0000"/>
                </a:solidFill>
              </a:rPr>
              <a:t>            </a:t>
            </a:r>
            <a:r>
              <a:rPr lang="en-US" sz="1600" b="1" dirty="0">
                <a:solidFill>
                  <a:srgbClr val="FF0000"/>
                </a:solidFill>
              </a:rPr>
              <a:t>MUSTAFA MOHSEN </a:t>
            </a:r>
            <a:r>
              <a:rPr lang="en-US" sz="1600" b="1" dirty="0" smtClean="0">
                <a:solidFill>
                  <a:srgbClr val="FF0000"/>
                </a:solidFill>
              </a:rPr>
              <a:t>KHUDER</a:t>
            </a:r>
            <a:endParaRPr lang="ar-IQ" sz="1600" b="1" dirty="0" smtClean="0">
              <a:solidFill>
                <a:srgbClr val="FF0000"/>
              </a:solidFill>
            </a:endParaRPr>
          </a:p>
        </p:txBody>
      </p:sp>
      <p:sp>
        <p:nvSpPr>
          <p:cNvPr id="6" name="مربع نص 5"/>
          <p:cNvSpPr txBox="1"/>
          <p:nvPr/>
        </p:nvSpPr>
        <p:spPr>
          <a:xfrm>
            <a:off x="1739748" y="5443381"/>
            <a:ext cx="5832648" cy="1200329"/>
          </a:xfrm>
          <a:prstGeom prst="rect">
            <a:avLst/>
          </a:prstGeom>
          <a:noFill/>
        </p:spPr>
        <p:txBody>
          <a:bodyPr wrap="square" rtlCol="1">
            <a:spAutoFit/>
          </a:bodyPr>
          <a:lstStyle/>
          <a:p>
            <a:pPr algn="ctr" rtl="0"/>
            <a:r>
              <a:rPr lang="en-US" b="1" dirty="0"/>
              <a:t>Supervise by</a:t>
            </a:r>
          </a:p>
          <a:p>
            <a:pPr algn="ctr" rtl="0"/>
            <a:r>
              <a:rPr lang="en-US" b="1" dirty="0" smtClean="0"/>
              <a:t>Dr. </a:t>
            </a:r>
            <a:r>
              <a:rPr lang="en-US" b="1" dirty="0"/>
              <a:t>Shukry H. Aghdeab</a:t>
            </a:r>
          </a:p>
          <a:p>
            <a:pPr algn="ctr" rtl="0"/>
            <a:r>
              <a:rPr lang="en-US" b="1" dirty="0"/>
              <a:t>2010 - 2011</a:t>
            </a:r>
          </a:p>
          <a:p>
            <a:pPr algn="ctr" rtl="0"/>
            <a:endParaRPr lang="ar-IQ" b="1" dirty="0"/>
          </a:p>
        </p:txBody>
      </p:sp>
      <p:sp>
        <p:nvSpPr>
          <p:cNvPr id="8" name="TextBox 7"/>
          <p:cNvSpPr txBox="1"/>
          <p:nvPr/>
        </p:nvSpPr>
        <p:spPr>
          <a:xfrm>
            <a:off x="140132" y="3714752"/>
            <a:ext cx="8789586" cy="461665"/>
          </a:xfrm>
          <a:prstGeom prst="rect">
            <a:avLst/>
          </a:prstGeom>
          <a:noFill/>
        </p:spPr>
        <p:txBody>
          <a:bodyPr wrap="none" rtlCol="0">
            <a:spAutoFit/>
          </a:bodyPr>
          <a:lstStyle/>
          <a:p>
            <a:r>
              <a:rPr lang="ar-IQ" sz="2400" b="1" dirty="0" smtClean="0"/>
              <a:t>تأثير التيار الكهربائي على عملية التشغيل بالشرارة الكهربائية</a:t>
            </a:r>
            <a:endParaRPr lang="en-US" sz="2400" b="1" dirty="0"/>
          </a:p>
        </p:txBody>
      </p:sp>
      <p:sp>
        <p:nvSpPr>
          <p:cNvPr id="9" name="TextBox 8"/>
          <p:cNvSpPr txBox="1"/>
          <p:nvPr/>
        </p:nvSpPr>
        <p:spPr>
          <a:xfrm>
            <a:off x="5143504" y="4857760"/>
            <a:ext cx="2555508" cy="369332"/>
          </a:xfrm>
          <a:prstGeom prst="rect">
            <a:avLst/>
          </a:prstGeom>
          <a:noFill/>
        </p:spPr>
        <p:txBody>
          <a:bodyPr wrap="none" rtlCol="0">
            <a:spAutoFit/>
          </a:bodyPr>
          <a:lstStyle/>
          <a:p>
            <a:r>
              <a:rPr lang="ar-IQ" b="1" dirty="0" smtClean="0">
                <a:solidFill>
                  <a:srgbClr val="FF0000"/>
                </a:solidFill>
              </a:rPr>
              <a:t>مصطفى محسن خضر</a:t>
            </a:r>
            <a:endParaRPr lang="en-US" dirty="0"/>
          </a:p>
        </p:txBody>
      </p:sp>
      <p:sp>
        <p:nvSpPr>
          <p:cNvPr id="10" name="Rectangle 9"/>
          <p:cNvSpPr/>
          <p:nvPr/>
        </p:nvSpPr>
        <p:spPr>
          <a:xfrm>
            <a:off x="1214414" y="4857760"/>
            <a:ext cx="2672526" cy="369332"/>
          </a:xfrm>
          <a:prstGeom prst="rect">
            <a:avLst/>
          </a:prstGeom>
        </p:spPr>
        <p:txBody>
          <a:bodyPr wrap="none">
            <a:spAutoFit/>
          </a:bodyPr>
          <a:lstStyle/>
          <a:p>
            <a:r>
              <a:rPr lang="ar-IQ" b="1" dirty="0" smtClean="0">
                <a:solidFill>
                  <a:srgbClr val="FF0000"/>
                </a:solidFill>
              </a:rPr>
              <a:t>أدريس عبد علي خضير </a:t>
            </a:r>
            <a:endParaRPr lang="en-US" dirty="0"/>
          </a:p>
        </p:txBody>
      </p:sp>
    </p:spTree>
    <p:extLst>
      <p:ext uri="{BB962C8B-B14F-4D97-AF65-F5344CB8AC3E}">
        <p14:creationId xmlns="" xmlns:p14="http://schemas.microsoft.com/office/powerpoint/2010/main" val="2389381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434100"/>
            <a:ext cx="7500990" cy="923330"/>
          </a:xfrm>
          <a:prstGeom prst="rect">
            <a:avLst/>
          </a:prstGeom>
          <a:noFill/>
        </p:spPr>
        <p:txBody>
          <a:bodyPr wrap="square" rtlCol="1">
            <a:spAutoFit/>
          </a:bodyPr>
          <a:lstStyle/>
          <a:p>
            <a:pPr algn="l" rtl="0"/>
            <a:r>
              <a:rPr lang="en-US" sz="5400" dirty="0" smtClean="0">
                <a:solidFill>
                  <a:srgbClr val="FF0000"/>
                </a:solidFill>
              </a:rPr>
              <a:t>Practical  experimental</a:t>
            </a:r>
            <a:endParaRPr lang="ar-IQ" sz="5400" dirty="0">
              <a:solidFill>
                <a:srgbClr val="FF0000"/>
              </a:solidFill>
            </a:endParaRPr>
          </a:p>
        </p:txBody>
      </p:sp>
      <p:sp>
        <p:nvSpPr>
          <p:cNvPr id="3" name="TextBox 2"/>
          <p:cNvSpPr txBox="1"/>
          <p:nvPr/>
        </p:nvSpPr>
        <p:spPr>
          <a:xfrm>
            <a:off x="1071538" y="2453714"/>
            <a:ext cx="4429156" cy="3046988"/>
          </a:xfrm>
          <a:prstGeom prst="rect">
            <a:avLst/>
          </a:prstGeom>
          <a:noFill/>
        </p:spPr>
        <p:txBody>
          <a:bodyPr wrap="square" rtlCol="1">
            <a:spAutoFit/>
          </a:bodyPr>
          <a:lstStyle/>
          <a:p>
            <a:pPr algn="l" rtl="0">
              <a:buFont typeface="Arial" pitchFamily="34" charset="0"/>
              <a:buChar char="•"/>
            </a:pPr>
            <a:r>
              <a:rPr lang="en-US" sz="3200" dirty="0" smtClean="0">
                <a:latin typeface="Times New Roman" pitchFamily="18" charset="0"/>
                <a:cs typeface="Times New Roman" pitchFamily="18" charset="0"/>
              </a:rPr>
              <a:t> </a:t>
            </a:r>
            <a:r>
              <a:rPr lang="en-US" sz="3200" dirty="0" smtClean="0"/>
              <a:t>first experimental </a:t>
            </a:r>
          </a:p>
          <a:p>
            <a:pPr algn="l" rtl="0">
              <a:buFont typeface="Arial" pitchFamily="34" charset="0"/>
              <a:buChar char="•"/>
            </a:pPr>
            <a:r>
              <a:rPr lang="en-US" sz="3200" dirty="0" smtClean="0">
                <a:latin typeface="Times New Roman" pitchFamily="18" charset="0"/>
                <a:cs typeface="Times New Roman" pitchFamily="18" charset="0"/>
              </a:rPr>
              <a:t> </a:t>
            </a:r>
            <a:r>
              <a:rPr lang="en-US" sz="3200" dirty="0" smtClean="0"/>
              <a:t>Second experimental </a:t>
            </a:r>
          </a:p>
          <a:p>
            <a:pPr algn="l" rtl="0">
              <a:buFont typeface="Arial" pitchFamily="34" charset="0"/>
              <a:buChar char="•"/>
            </a:pPr>
            <a:r>
              <a:rPr lang="en-US" sz="3200" dirty="0" smtClean="0">
                <a:latin typeface="Times New Roman" pitchFamily="18" charset="0"/>
                <a:cs typeface="Times New Roman" pitchFamily="18" charset="0"/>
              </a:rPr>
              <a:t> </a:t>
            </a:r>
            <a:r>
              <a:rPr lang="en-US" sz="3200" dirty="0" smtClean="0"/>
              <a:t>Third experimental </a:t>
            </a:r>
          </a:p>
          <a:p>
            <a:pPr algn="l" rtl="0">
              <a:buFont typeface="Arial" pitchFamily="34" charset="0"/>
              <a:buChar char="•"/>
            </a:pPr>
            <a:r>
              <a:rPr lang="en-US" sz="3200" dirty="0" smtClean="0">
                <a:latin typeface="Times New Roman" pitchFamily="18" charset="0"/>
                <a:cs typeface="Times New Roman" pitchFamily="18" charset="0"/>
              </a:rPr>
              <a:t> </a:t>
            </a:r>
            <a:r>
              <a:rPr lang="en-US" sz="3200" dirty="0" smtClean="0"/>
              <a:t>Fourth experimental </a:t>
            </a:r>
          </a:p>
          <a:p>
            <a:pPr algn="l" rtl="0">
              <a:buFont typeface="Arial" pitchFamily="34" charset="0"/>
              <a:buChar char="•"/>
            </a:pPr>
            <a:r>
              <a:rPr lang="en-US" sz="3200" dirty="0" smtClean="0">
                <a:latin typeface="Times New Roman" pitchFamily="18" charset="0"/>
                <a:cs typeface="Times New Roman" pitchFamily="18" charset="0"/>
              </a:rPr>
              <a:t> </a:t>
            </a:r>
            <a:r>
              <a:rPr lang="en-US" sz="3200" dirty="0" smtClean="0"/>
              <a:t>Fifth experimental</a:t>
            </a:r>
          </a:p>
          <a:p>
            <a:pPr algn="l" rtl="0">
              <a:buFont typeface="Arial" pitchFamily="34" charset="0"/>
              <a:buChar char="•"/>
            </a:pPr>
            <a:r>
              <a:rPr lang="en-US" sz="3200" dirty="0" smtClean="0"/>
              <a:t> Extra experimental  </a:t>
            </a:r>
            <a:endParaRPr lang="ar-IQ"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4087078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4286280" cy="523220"/>
          </a:xfrm>
          <a:prstGeom prst="rect">
            <a:avLst/>
          </a:prstGeom>
          <a:noFill/>
        </p:spPr>
        <p:txBody>
          <a:bodyPr wrap="square" rtlCol="1">
            <a:spAutoFit/>
          </a:bodyPr>
          <a:lstStyle/>
          <a:p>
            <a:pPr algn="l" rtl="0"/>
            <a:r>
              <a:rPr lang="en-US" sz="2800" u="sng" dirty="0" smtClean="0"/>
              <a:t>First experimental </a:t>
            </a:r>
            <a:endParaRPr lang="ar-IQ" sz="2800" u="sng" dirty="0"/>
          </a:p>
        </p:txBody>
      </p:sp>
      <p:pic>
        <p:nvPicPr>
          <p:cNvPr id="3" name="صورة 5" descr="ت1نسخ.jpg"/>
          <p:cNvPicPr/>
          <p:nvPr/>
        </p:nvPicPr>
        <p:blipFill>
          <a:blip r:embed="rId2" cstate="print"/>
          <a:stretch>
            <a:fillRect/>
          </a:stretch>
        </p:blipFill>
        <p:spPr>
          <a:xfrm>
            <a:off x="4500562" y="571480"/>
            <a:ext cx="4143404" cy="5857916"/>
          </a:xfrm>
          <a:prstGeom prst="rect">
            <a:avLst/>
          </a:prstGeom>
        </p:spPr>
      </p:pic>
      <p:pic>
        <p:nvPicPr>
          <p:cNvPr id="1026" name="Picture 2" descr="C:\Documents and Settings\Admin\My Documents\My Pictures\1.bmp"/>
          <p:cNvPicPr>
            <a:picLocks noChangeAspect="1" noChangeArrowheads="1"/>
          </p:cNvPicPr>
          <p:nvPr/>
        </p:nvPicPr>
        <p:blipFill>
          <a:blip r:embed="rId3"/>
          <a:srcRect/>
          <a:stretch>
            <a:fillRect/>
          </a:stretch>
        </p:blipFill>
        <p:spPr bwMode="auto">
          <a:xfrm>
            <a:off x="357158" y="1071546"/>
            <a:ext cx="4078037" cy="3786214"/>
          </a:xfrm>
          <a:prstGeom prst="rect">
            <a:avLst/>
          </a:prstGeom>
          <a:noFill/>
        </p:spPr>
      </p:pic>
      <p:sp>
        <p:nvSpPr>
          <p:cNvPr id="5" name="مربع نص 4"/>
          <p:cNvSpPr txBox="1"/>
          <p:nvPr/>
        </p:nvSpPr>
        <p:spPr>
          <a:xfrm>
            <a:off x="1071538" y="4857760"/>
            <a:ext cx="2131328" cy="369332"/>
          </a:xfrm>
          <a:prstGeom prst="rect">
            <a:avLst/>
          </a:prstGeom>
          <a:noFill/>
        </p:spPr>
        <p:txBody>
          <a:bodyPr wrap="square" rtlCol="1">
            <a:spAutoFit/>
          </a:bodyPr>
          <a:lstStyle/>
          <a:p>
            <a:pPr algn="ctr" rtl="0"/>
            <a:r>
              <a:rPr lang="en-US" dirty="0" smtClean="0"/>
              <a:t>Table 2</a:t>
            </a:r>
            <a:endParaRPr lang="ar-IQ" dirty="0" smtClean="0"/>
          </a:p>
        </p:txBody>
      </p:sp>
      <p:sp>
        <p:nvSpPr>
          <p:cNvPr id="6" name="مربع نص 5"/>
          <p:cNvSpPr txBox="1"/>
          <p:nvPr/>
        </p:nvSpPr>
        <p:spPr>
          <a:xfrm>
            <a:off x="3714744" y="5857892"/>
            <a:ext cx="714380" cy="369332"/>
          </a:xfrm>
          <a:prstGeom prst="rect">
            <a:avLst/>
          </a:prstGeom>
          <a:noFill/>
        </p:spPr>
        <p:txBody>
          <a:bodyPr wrap="square" rtlCol="1">
            <a:spAutoFit/>
          </a:bodyPr>
          <a:lstStyle/>
          <a:p>
            <a:pPr algn="ctr" rtl="0"/>
            <a:r>
              <a:rPr lang="en-US" dirty="0" smtClean="0"/>
              <a:t>Fig 9</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71480"/>
            <a:ext cx="3786214" cy="523220"/>
          </a:xfrm>
          <a:prstGeom prst="rect">
            <a:avLst/>
          </a:prstGeom>
          <a:noFill/>
        </p:spPr>
        <p:txBody>
          <a:bodyPr wrap="square" rtlCol="1">
            <a:spAutoFit/>
          </a:bodyPr>
          <a:lstStyle/>
          <a:p>
            <a:pPr algn="l" rtl="0"/>
            <a:r>
              <a:rPr lang="en-US" sz="2800" u="sng" dirty="0" smtClean="0"/>
              <a:t>Second experimental </a:t>
            </a:r>
            <a:endParaRPr lang="ar-IQ" sz="2800" u="sng" dirty="0"/>
          </a:p>
        </p:txBody>
      </p:sp>
      <p:pic>
        <p:nvPicPr>
          <p:cNvPr id="3" name="صورة 6" descr="ت2.jpg"/>
          <p:cNvPicPr/>
          <p:nvPr/>
        </p:nvPicPr>
        <p:blipFill>
          <a:blip r:embed="rId2" cstate="print"/>
          <a:stretch>
            <a:fillRect/>
          </a:stretch>
        </p:blipFill>
        <p:spPr>
          <a:xfrm>
            <a:off x="4339694" y="571480"/>
            <a:ext cx="4502188" cy="6000792"/>
          </a:xfrm>
          <a:prstGeom prst="rect">
            <a:avLst/>
          </a:prstGeom>
        </p:spPr>
      </p:pic>
      <p:pic>
        <p:nvPicPr>
          <p:cNvPr id="2050" name="Picture 2" descr="C:\Documents and Settings\Admin\My Documents\My Pictures\2.bmp"/>
          <p:cNvPicPr>
            <a:picLocks noChangeAspect="1" noChangeArrowheads="1"/>
          </p:cNvPicPr>
          <p:nvPr/>
        </p:nvPicPr>
        <p:blipFill>
          <a:blip r:embed="rId3"/>
          <a:srcRect/>
          <a:stretch>
            <a:fillRect/>
          </a:stretch>
        </p:blipFill>
        <p:spPr bwMode="auto">
          <a:xfrm>
            <a:off x="357158" y="1142983"/>
            <a:ext cx="3929090" cy="3657625"/>
          </a:xfrm>
          <a:prstGeom prst="rect">
            <a:avLst/>
          </a:prstGeom>
          <a:noFill/>
        </p:spPr>
      </p:pic>
      <p:sp>
        <p:nvSpPr>
          <p:cNvPr id="5" name="مربع نص 4"/>
          <p:cNvSpPr txBox="1"/>
          <p:nvPr/>
        </p:nvSpPr>
        <p:spPr>
          <a:xfrm>
            <a:off x="1071538" y="4857760"/>
            <a:ext cx="2131328" cy="369332"/>
          </a:xfrm>
          <a:prstGeom prst="rect">
            <a:avLst/>
          </a:prstGeom>
          <a:noFill/>
        </p:spPr>
        <p:txBody>
          <a:bodyPr wrap="square" rtlCol="1">
            <a:spAutoFit/>
          </a:bodyPr>
          <a:lstStyle/>
          <a:p>
            <a:pPr algn="ctr" rtl="0"/>
            <a:r>
              <a:rPr lang="en-US" dirty="0" smtClean="0"/>
              <a:t>Table 3</a:t>
            </a:r>
            <a:endParaRPr lang="ar-IQ" dirty="0" smtClean="0"/>
          </a:p>
        </p:txBody>
      </p:sp>
      <p:sp>
        <p:nvSpPr>
          <p:cNvPr id="6" name="مربع نص 5"/>
          <p:cNvSpPr txBox="1"/>
          <p:nvPr/>
        </p:nvSpPr>
        <p:spPr>
          <a:xfrm>
            <a:off x="3357554" y="6072206"/>
            <a:ext cx="928694" cy="369332"/>
          </a:xfrm>
          <a:prstGeom prst="rect">
            <a:avLst/>
          </a:prstGeom>
          <a:noFill/>
        </p:spPr>
        <p:txBody>
          <a:bodyPr wrap="square" rtlCol="1">
            <a:spAutoFit/>
          </a:bodyPr>
          <a:lstStyle/>
          <a:p>
            <a:pPr algn="ctr" rtl="0"/>
            <a:r>
              <a:rPr lang="en-US" dirty="0" smtClean="0"/>
              <a:t>fig10</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3786214" cy="523220"/>
          </a:xfrm>
          <a:prstGeom prst="rect">
            <a:avLst/>
          </a:prstGeom>
          <a:noFill/>
        </p:spPr>
        <p:txBody>
          <a:bodyPr wrap="square" rtlCol="1">
            <a:spAutoFit/>
          </a:bodyPr>
          <a:lstStyle/>
          <a:p>
            <a:pPr algn="l" rtl="0"/>
            <a:r>
              <a:rPr lang="en-US" sz="2800" u="sng" dirty="0" smtClean="0"/>
              <a:t>Third experimental </a:t>
            </a:r>
            <a:endParaRPr lang="ar-IQ" sz="2800" u="sng" dirty="0"/>
          </a:p>
        </p:txBody>
      </p:sp>
      <p:pic>
        <p:nvPicPr>
          <p:cNvPr id="4" name="صورة 12" descr="ت3.jpg"/>
          <p:cNvPicPr/>
          <p:nvPr/>
        </p:nvPicPr>
        <p:blipFill>
          <a:blip r:embed="rId2" cstate="print"/>
          <a:stretch>
            <a:fillRect/>
          </a:stretch>
        </p:blipFill>
        <p:spPr>
          <a:xfrm>
            <a:off x="4429124" y="357166"/>
            <a:ext cx="4391367" cy="6022560"/>
          </a:xfrm>
          <a:prstGeom prst="rect">
            <a:avLst/>
          </a:prstGeom>
        </p:spPr>
      </p:pic>
      <p:pic>
        <p:nvPicPr>
          <p:cNvPr id="3074" name="Picture 2" descr="C:\Documents and Settings\Admin\My Documents\My Pictures\3.bmp"/>
          <p:cNvPicPr>
            <a:picLocks noChangeAspect="1" noChangeArrowheads="1"/>
          </p:cNvPicPr>
          <p:nvPr/>
        </p:nvPicPr>
        <p:blipFill>
          <a:blip r:embed="rId3"/>
          <a:srcRect/>
          <a:stretch>
            <a:fillRect/>
          </a:stretch>
        </p:blipFill>
        <p:spPr bwMode="auto">
          <a:xfrm>
            <a:off x="357158" y="1071546"/>
            <a:ext cx="4067772" cy="3786214"/>
          </a:xfrm>
          <a:prstGeom prst="rect">
            <a:avLst/>
          </a:prstGeom>
          <a:noFill/>
        </p:spPr>
      </p:pic>
      <p:sp>
        <p:nvSpPr>
          <p:cNvPr id="5" name="مربع نص 4"/>
          <p:cNvSpPr txBox="1"/>
          <p:nvPr/>
        </p:nvSpPr>
        <p:spPr>
          <a:xfrm>
            <a:off x="1285852" y="4929198"/>
            <a:ext cx="2131328" cy="369332"/>
          </a:xfrm>
          <a:prstGeom prst="rect">
            <a:avLst/>
          </a:prstGeom>
          <a:noFill/>
        </p:spPr>
        <p:txBody>
          <a:bodyPr wrap="square" rtlCol="1">
            <a:spAutoFit/>
          </a:bodyPr>
          <a:lstStyle/>
          <a:p>
            <a:pPr algn="ctr" rtl="0"/>
            <a:r>
              <a:rPr lang="en-US" dirty="0" smtClean="0"/>
              <a:t>Table 4</a:t>
            </a:r>
            <a:endParaRPr lang="ar-IQ" dirty="0" smtClean="0"/>
          </a:p>
        </p:txBody>
      </p:sp>
      <p:sp>
        <p:nvSpPr>
          <p:cNvPr id="6" name="مربع نص 5"/>
          <p:cNvSpPr txBox="1"/>
          <p:nvPr/>
        </p:nvSpPr>
        <p:spPr>
          <a:xfrm>
            <a:off x="3571868" y="5929330"/>
            <a:ext cx="857256" cy="369332"/>
          </a:xfrm>
          <a:prstGeom prst="rect">
            <a:avLst/>
          </a:prstGeom>
          <a:noFill/>
        </p:spPr>
        <p:txBody>
          <a:bodyPr wrap="square" rtlCol="1">
            <a:spAutoFit/>
          </a:bodyPr>
          <a:lstStyle/>
          <a:p>
            <a:pPr algn="ctr" rtl="0"/>
            <a:r>
              <a:rPr lang="en-US" dirty="0" smtClean="0"/>
              <a:t>Fig 11</a:t>
            </a: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3786214" cy="523220"/>
          </a:xfrm>
          <a:prstGeom prst="rect">
            <a:avLst/>
          </a:prstGeom>
          <a:noFill/>
        </p:spPr>
        <p:txBody>
          <a:bodyPr wrap="square" rtlCol="1">
            <a:spAutoFit/>
          </a:bodyPr>
          <a:lstStyle/>
          <a:p>
            <a:pPr algn="l" rtl="0"/>
            <a:r>
              <a:rPr lang="en-US" sz="2800" u="sng" dirty="0" smtClean="0"/>
              <a:t>Fourth experimental </a:t>
            </a:r>
            <a:endParaRPr lang="ar-IQ" sz="2800" u="sng" dirty="0"/>
          </a:p>
        </p:txBody>
      </p:sp>
      <p:pic>
        <p:nvPicPr>
          <p:cNvPr id="3" name="صورة 8" descr="ت4.jpg"/>
          <p:cNvPicPr/>
          <p:nvPr/>
        </p:nvPicPr>
        <p:blipFill>
          <a:blip r:embed="rId2" cstate="print"/>
          <a:stretch>
            <a:fillRect/>
          </a:stretch>
        </p:blipFill>
        <p:spPr>
          <a:xfrm>
            <a:off x="4279228" y="285728"/>
            <a:ext cx="4541263" cy="6215106"/>
          </a:xfrm>
          <a:prstGeom prst="rect">
            <a:avLst/>
          </a:prstGeom>
        </p:spPr>
      </p:pic>
      <p:pic>
        <p:nvPicPr>
          <p:cNvPr id="4098" name="Picture 2" descr="C:\Documents and Settings\Admin\My Documents\My Pictures\4.bmp"/>
          <p:cNvPicPr>
            <a:picLocks noChangeAspect="1" noChangeArrowheads="1"/>
          </p:cNvPicPr>
          <p:nvPr/>
        </p:nvPicPr>
        <p:blipFill>
          <a:blip r:embed="rId3"/>
          <a:srcRect/>
          <a:stretch>
            <a:fillRect/>
          </a:stretch>
        </p:blipFill>
        <p:spPr bwMode="auto">
          <a:xfrm>
            <a:off x="357158" y="980126"/>
            <a:ext cx="3929090" cy="3663320"/>
          </a:xfrm>
          <a:prstGeom prst="rect">
            <a:avLst/>
          </a:prstGeom>
          <a:noFill/>
        </p:spPr>
      </p:pic>
      <p:sp>
        <p:nvSpPr>
          <p:cNvPr id="5" name="مربع نص 4"/>
          <p:cNvSpPr txBox="1"/>
          <p:nvPr/>
        </p:nvSpPr>
        <p:spPr>
          <a:xfrm>
            <a:off x="1142976" y="4643446"/>
            <a:ext cx="2131328" cy="369332"/>
          </a:xfrm>
          <a:prstGeom prst="rect">
            <a:avLst/>
          </a:prstGeom>
          <a:noFill/>
        </p:spPr>
        <p:txBody>
          <a:bodyPr wrap="square" rtlCol="1">
            <a:spAutoFit/>
          </a:bodyPr>
          <a:lstStyle/>
          <a:p>
            <a:pPr algn="ctr" rtl="0"/>
            <a:r>
              <a:rPr lang="en-US" dirty="0" smtClean="0"/>
              <a:t>Table 5</a:t>
            </a:r>
            <a:endParaRPr lang="ar-IQ" dirty="0" smtClean="0"/>
          </a:p>
        </p:txBody>
      </p:sp>
      <p:sp>
        <p:nvSpPr>
          <p:cNvPr id="6" name="مربع نص 5"/>
          <p:cNvSpPr txBox="1"/>
          <p:nvPr/>
        </p:nvSpPr>
        <p:spPr>
          <a:xfrm>
            <a:off x="3428992" y="6072206"/>
            <a:ext cx="857256" cy="369332"/>
          </a:xfrm>
          <a:prstGeom prst="rect">
            <a:avLst/>
          </a:prstGeom>
          <a:noFill/>
        </p:spPr>
        <p:txBody>
          <a:bodyPr wrap="square" rtlCol="1">
            <a:spAutoFit/>
          </a:bodyPr>
          <a:lstStyle/>
          <a:p>
            <a:pPr algn="ctr" rtl="0"/>
            <a:r>
              <a:rPr lang="en-US" dirty="0" smtClean="0"/>
              <a:t>Fig 12</a:t>
            </a: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3786214" cy="523220"/>
          </a:xfrm>
          <a:prstGeom prst="rect">
            <a:avLst/>
          </a:prstGeom>
          <a:noFill/>
        </p:spPr>
        <p:txBody>
          <a:bodyPr wrap="square" rtlCol="1">
            <a:spAutoFit/>
          </a:bodyPr>
          <a:lstStyle/>
          <a:p>
            <a:pPr algn="l" rtl="0"/>
            <a:r>
              <a:rPr lang="en-US" sz="2800" u="sng" dirty="0" smtClean="0"/>
              <a:t>Fifth experimental </a:t>
            </a:r>
            <a:endParaRPr lang="ar-IQ" sz="2800" u="sng" dirty="0"/>
          </a:p>
        </p:txBody>
      </p:sp>
      <p:pic>
        <p:nvPicPr>
          <p:cNvPr id="3" name="صورة 17" descr="ت5.jpg"/>
          <p:cNvPicPr/>
          <p:nvPr/>
        </p:nvPicPr>
        <p:blipFill>
          <a:blip r:embed="rId2" cstate="print"/>
          <a:stretch>
            <a:fillRect/>
          </a:stretch>
        </p:blipFill>
        <p:spPr>
          <a:xfrm>
            <a:off x="4357686" y="428604"/>
            <a:ext cx="4310773" cy="5786478"/>
          </a:xfrm>
          <a:prstGeom prst="rect">
            <a:avLst/>
          </a:prstGeom>
        </p:spPr>
      </p:pic>
      <p:pic>
        <p:nvPicPr>
          <p:cNvPr id="5122" name="Picture 2" descr="C:\Documents and Settings\Admin\My Documents\My Pictures\5.bmp"/>
          <p:cNvPicPr>
            <a:picLocks noChangeAspect="1" noChangeArrowheads="1"/>
          </p:cNvPicPr>
          <p:nvPr/>
        </p:nvPicPr>
        <p:blipFill>
          <a:blip r:embed="rId3"/>
          <a:srcRect/>
          <a:stretch>
            <a:fillRect/>
          </a:stretch>
        </p:blipFill>
        <p:spPr bwMode="auto">
          <a:xfrm>
            <a:off x="214282" y="928670"/>
            <a:ext cx="4143404" cy="3856611"/>
          </a:xfrm>
          <a:prstGeom prst="rect">
            <a:avLst/>
          </a:prstGeom>
          <a:noFill/>
        </p:spPr>
      </p:pic>
      <p:sp>
        <p:nvSpPr>
          <p:cNvPr id="5" name="مربع نص 4"/>
          <p:cNvSpPr txBox="1"/>
          <p:nvPr/>
        </p:nvSpPr>
        <p:spPr>
          <a:xfrm>
            <a:off x="1142976" y="4786322"/>
            <a:ext cx="2131328" cy="369332"/>
          </a:xfrm>
          <a:prstGeom prst="rect">
            <a:avLst/>
          </a:prstGeom>
          <a:noFill/>
        </p:spPr>
        <p:txBody>
          <a:bodyPr wrap="square" rtlCol="1">
            <a:spAutoFit/>
          </a:bodyPr>
          <a:lstStyle/>
          <a:p>
            <a:pPr algn="ctr" rtl="0"/>
            <a:r>
              <a:rPr lang="en-US" dirty="0" smtClean="0"/>
              <a:t>Table 6</a:t>
            </a:r>
            <a:endParaRPr lang="ar-IQ" dirty="0" smtClean="0"/>
          </a:p>
        </p:txBody>
      </p:sp>
      <p:sp>
        <p:nvSpPr>
          <p:cNvPr id="6" name="مربع نص 5"/>
          <p:cNvSpPr txBox="1"/>
          <p:nvPr/>
        </p:nvSpPr>
        <p:spPr>
          <a:xfrm>
            <a:off x="3357554" y="5786454"/>
            <a:ext cx="916882" cy="369332"/>
          </a:xfrm>
          <a:prstGeom prst="rect">
            <a:avLst/>
          </a:prstGeom>
          <a:noFill/>
        </p:spPr>
        <p:txBody>
          <a:bodyPr wrap="square" rtlCol="1">
            <a:spAutoFit/>
          </a:bodyPr>
          <a:lstStyle/>
          <a:p>
            <a:pPr algn="ctr" rtl="0"/>
            <a:r>
              <a:rPr lang="en-US" dirty="0" smtClean="0"/>
              <a:t>Fig 13</a:t>
            </a: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3786214" cy="523220"/>
          </a:xfrm>
          <a:prstGeom prst="rect">
            <a:avLst/>
          </a:prstGeom>
          <a:noFill/>
        </p:spPr>
        <p:txBody>
          <a:bodyPr wrap="square" rtlCol="1">
            <a:spAutoFit/>
          </a:bodyPr>
          <a:lstStyle/>
          <a:p>
            <a:pPr algn="l" rtl="0"/>
            <a:r>
              <a:rPr lang="en-US" sz="2800" u="sng" dirty="0" smtClean="0"/>
              <a:t>1</a:t>
            </a:r>
            <a:r>
              <a:rPr lang="en-US" sz="2800" u="sng" baseline="30000" dirty="0" smtClean="0"/>
              <a:t>st </a:t>
            </a:r>
            <a:r>
              <a:rPr lang="en-US" sz="2800" u="sng" dirty="0" smtClean="0"/>
              <a:t>extra experimental </a:t>
            </a:r>
            <a:endParaRPr lang="ar-IQ" sz="2800" u="sng" dirty="0"/>
          </a:p>
        </p:txBody>
      </p:sp>
      <p:pic>
        <p:nvPicPr>
          <p:cNvPr id="3" name="صورة 19" descr="ت اض 1.jpg"/>
          <p:cNvPicPr/>
          <p:nvPr/>
        </p:nvPicPr>
        <p:blipFill>
          <a:blip r:embed="rId2" cstate="print"/>
          <a:stretch>
            <a:fillRect/>
          </a:stretch>
        </p:blipFill>
        <p:spPr>
          <a:xfrm>
            <a:off x="4517912" y="285728"/>
            <a:ext cx="4411806" cy="6051854"/>
          </a:xfrm>
          <a:prstGeom prst="rect">
            <a:avLst/>
          </a:prstGeom>
        </p:spPr>
      </p:pic>
      <p:pic>
        <p:nvPicPr>
          <p:cNvPr id="6146" name="Picture 2" descr="C:\Documents and Settings\Admin\My Documents\My Pictures\6.bmp"/>
          <p:cNvPicPr>
            <a:picLocks noChangeAspect="1" noChangeArrowheads="1"/>
          </p:cNvPicPr>
          <p:nvPr/>
        </p:nvPicPr>
        <p:blipFill>
          <a:blip r:embed="rId3"/>
          <a:srcRect/>
          <a:stretch>
            <a:fillRect/>
          </a:stretch>
        </p:blipFill>
        <p:spPr bwMode="auto">
          <a:xfrm>
            <a:off x="285719" y="1071546"/>
            <a:ext cx="4197951" cy="3214710"/>
          </a:xfrm>
          <a:prstGeom prst="rect">
            <a:avLst/>
          </a:prstGeom>
          <a:noFill/>
        </p:spPr>
      </p:pic>
      <p:sp>
        <p:nvSpPr>
          <p:cNvPr id="5" name="مربع نص 4"/>
          <p:cNvSpPr txBox="1"/>
          <p:nvPr/>
        </p:nvSpPr>
        <p:spPr>
          <a:xfrm>
            <a:off x="1142976" y="4357694"/>
            <a:ext cx="2131328" cy="369332"/>
          </a:xfrm>
          <a:prstGeom prst="rect">
            <a:avLst/>
          </a:prstGeom>
          <a:noFill/>
        </p:spPr>
        <p:txBody>
          <a:bodyPr wrap="square" rtlCol="1">
            <a:spAutoFit/>
          </a:bodyPr>
          <a:lstStyle/>
          <a:p>
            <a:pPr algn="ctr" rtl="0"/>
            <a:r>
              <a:rPr lang="en-US" dirty="0" smtClean="0"/>
              <a:t>Table 7</a:t>
            </a:r>
            <a:endParaRPr lang="ar-IQ" dirty="0" smtClean="0"/>
          </a:p>
        </p:txBody>
      </p:sp>
      <p:sp>
        <p:nvSpPr>
          <p:cNvPr id="6" name="مربع نص 5"/>
          <p:cNvSpPr txBox="1"/>
          <p:nvPr/>
        </p:nvSpPr>
        <p:spPr>
          <a:xfrm>
            <a:off x="3571868" y="5929330"/>
            <a:ext cx="916882" cy="369332"/>
          </a:xfrm>
          <a:prstGeom prst="rect">
            <a:avLst/>
          </a:prstGeom>
          <a:noFill/>
        </p:spPr>
        <p:txBody>
          <a:bodyPr wrap="square" rtlCol="1">
            <a:spAutoFit/>
          </a:bodyPr>
          <a:lstStyle/>
          <a:p>
            <a:pPr algn="ctr" rtl="0"/>
            <a:r>
              <a:rPr lang="en-US" dirty="0" smtClean="0"/>
              <a:t>Fig 14</a:t>
            </a: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4000528" cy="523220"/>
          </a:xfrm>
          <a:prstGeom prst="rect">
            <a:avLst/>
          </a:prstGeom>
          <a:noFill/>
        </p:spPr>
        <p:txBody>
          <a:bodyPr wrap="square" rtlCol="1">
            <a:spAutoFit/>
          </a:bodyPr>
          <a:lstStyle/>
          <a:p>
            <a:pPr algn="l" rtl="0"/>
            <a:r>
              <a:rPr lang="en-US" sz="2800" u="sng" dirty="0" smtClean="0"/>
              <a:t>2</a:t>
            </a:r>
            <a:r>
              <a:rPr lang="en-US" sz="2800" u="sng" baseline="30000" dirty="0" smtClean="0"/>
              <a:t>nd</a:t>
            </a:r>
            <a:r>
              <a:rPr lang="en-US" sz="2800" u="sng" dirty="0" smtClean="0"/>
              <a:t> extra experimental  </a:t>
            </a:r>
            <a:endParaRPr lang="ar-IQ" sz="2800" u="sng" dirty="0"/>
          </a:p>
        </p:txBody>
      </p:sp>
      <p:pic>
        <p:nvPicPr>
          <p:cNvPr id="3" name="صورة 20" descr="ت اض 2.jpg"/>
          <p:cNvPicPr/>
          <p:nvPr/>
        </p:nvPicPr>
        <p:blipFill>
          <a:blip r:embed="rId2" cstate="print"/>
          <a:stretch>
            <a:fillRect/>
          </a:stretch>
        </p:blipFill>
        <p:spPr>
          <a:xfrm>
            <a:off x="4500562" y="523862"/>
            <a:ext cx="4403507" cy="5905534"/>
          </a:xfrm>
          <a:prstGeom prst="rect">
            <a:avLst/>
          </a:prstGeom>
        </p:spPr>
      </p:pic>
      <p:pic>
        <p:nvPicPr>
          <p:cNvPr id="7170" name="Picture 2" descr="C:\Documents and Settings\Admin\My Documents\My Pictures\7.bmp"/>
          <p:cNvPicPr>
            <a:picLocks noChangeAspect="1" noChangeArrowheads="1"/>
          </p:cNvPicPr>
          <p:nvPr/>
        </p:nvPicPr>
        <p:blipFill>
          <a:blip r:embed="rId3"/>
          <a:srcRect/>
          <a:stretch>
            <a:fillRect/>
          </a:stretch>
        </p:blipFill>
        <p:spPr bwMode="auto">
          <a:xfrm>
            <a:off x="214282" y="1089737"/>
            <a:ext cx="4286280" cy="3339395"/>
          </a:xfrm>
          <a:prstGeom prst="rect">
            <a:avLst/>
          </a:prstGeom>
          <a:noFill/>
        </p:spPr>
      </p:pic>
      <p:sp>
        <p:nvSpPr>
          <p:cNvPr id="5" name="مربع نص 4"/>
          <p:cNvSpPr txBox="1"/>
          <p:nvPr/>
        </p:nvSpPr>
        <p:spPr>
          <a:xfrm>
            <a:off x="1214414" y="4500570"/>
            <a:ext cx="2131328" cy="369332"/>
          </a:xfrm>
          <a:prstGeom prst="rect">
            <a:avLst/>
          </a:prstGeom>
          <a:noFill/>
        </p:spPr>
        <p:txBody>
          <a:bodyPr wrap="square" rtlCol="1">
            <a:spAutoFit/>
          </a:bodyPr>
          <a:lstStyle/>
          <a:p>
            <a:pPr algn="ctr" rtl="0"/>
            <a:r>
              <a:rPr lang="en-US" dirty="0" smtClean="0"/>
              <a:t>Table 8</a:t>
            </a:r>
            <a:endParaRPr lang="ar-IQ" dirty="0" smtClean="0"/>
          </a:p>
        </p:txBody>
      </p:sp>
      <p:sp>
        <p:nvSpPr>
          <p:cNvPr id="6" name="مربع نص 5"/>
          <p:cNvSpPr txBox="1"/>
          <p:nvPr/>
        </p:nvSpPr>
        <p:spPr>
          <a:xfrm>
            <a:off x="3500430" y="5929330"/>
            <a:ext cx="988320" cy="369332"/>
          </a:xfrm>
          <a:prstGeom prst="rect">
            <a:avLst/>
          </a:prstGeom>
          <a:noFill/>
        </p:spPr>
        <p:txBody>
          <a:bodyPr wrap="square" rtlCol="1">
            <a:spAutoFit/>
          </a:bodyPr>
          <a:lstStyle/>
          <a:p>
            <a:pPr algn="ctr" rtl="0"/>
            <a:r>
              <a:rPr lang="en-US" dirty="0" smtClean="0"/>
              <a:t>Fig 15</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4572032" cy="523220"/>
          </a:xfrm>
          <a:prstGeom prst="rect">
            <a:avLst/>
          </a:prstGeom>
          <a:noFill/>
        </p:spPr>
        <p:txBody>
          <a:bodyPr wrap="square" rtlCol="1">
            <a:spAutoFit/>
          </a:bodyPr>
          <a:lstStyle/>
          <a:p>
            <a:pPr algn="l" rtl="0"/>
            <a:r>
              <a:rPr lang="en-US" sz="2800" u="sng" dirty="0" smtClean="0"/>
              <a:t>Developed the mechanism</a:t>
            </a:r>
            <a:endParaRPr lang="ar-IQ" sz="2800" dirty="0"/>
          </a:p>
        </p:txBody>
      </p:sp>
      <p:sp>
        <p:nvSpPr>
          <p:cNvPr id="3" name="TextBox 2"/>
          <p:cNvSpPr txBox="1"/>
          <p:nvPr/>
        </p:nvSpPr>
        <p:spPr>
          <a:xfrm>
            <a:off x="571472" y="1071547"/>
            <a:ext cx="4857784" cy="1477328"/>
          </a:xfrm>
          <a:prstGeom prst="rect">
            <a:avLst/>
          </a:prstGeom>
          <a:noFill/>
        </p:spPr>
        <p:txBody>
          <a:bodyPr wrap="square" rtlCol="1">
            <a:spAutoFit/>
          </a:bodyPr>
          <a:lstStyle/>
          <a:p>
            <a:pPr algn="l" rtl="0"/>
            <a:r>
              <a:rPr lang="en-US" dirty="0" smtClean="0"/>
              <a:t>After 5</a:t>
            </a:r>
            <a:r>
              <a:rPr lang="en-US" baseline="30000" dirty="0" smtClean="0"/>
              <a:t>th</a:t>
            </a:r>
            <a:r>
              <a:rPr lang="en-US" dirty="0" smtClean="0"/>
              <a:t> experimental work we are limitation the error which meet us and  possibility to avoid it , we were designed and manufactured anew mechanism as shown in fig.(16) and fig.(17).</a:t>
            </a:r>
            <a:endParaRPr lang="ar-IQ" dirty="0"/>
          </a:p>
        </p:txBody>
      </p:sp>
      <p:pic>
        <p:nvPicPr>
          <p:cNvPr id="4" name="صورة 1" descr="E:\KJSCGVKmcj.jpg"/>
          <p:cNvPicPr/>
          <p:nvPr/>
        </p:nvPicPr>
        <p:blipFill>
          <a:blip r:embed="rId2" cstate="print"/>
          <a:srcRect/>
          <a:stretch>
            <a:fillRect/>
          </a:stretch>
        </p:blipFill>
        <p:spPr bwMode="auto">
          <a:xfrm>
            <a:off x="571472" y="2786058"/>
            <a:ext cx="6500858" cy="3746255"/>
          </a:xfrm>
          <a:prstGeom prst="rect">
            <a:avLst/>
          </a:prstGeom>
          <a:noFill/>
          <a:ln w="9525">
            <a:noFill/>
            <a:miter lim="800000"/>
            <a:headEnd/>
            <a:tailEnd/>
          </a:ln>
        </p:spPr>
      </p:pic>
      <p:pic>
        <p:nvPicPr>
          <p:cNvPr id="5" name="صورة 23" descr="34.jpg"/>
          <p:cNvPicPr/>
          <p:nvPr/>
        </p:nvPicPr>
        <p:blipFill>
          <a:blip r:embed="rId3" cstate="print"/>
          <a:stretch>
            <a:fillRect/>
          </a:stretch>
        </p:blipFill>
        <p:spPr>
          <a:xfrm>
            <a:off x="5910291" y="800094"/>
            <a:ext cx="2733675" cy="1771650"/>
          </a:xfrm>
          <a:prstGeom prst="rect">
            <a:avLst/>
          </a:prstGeom>
        </p:spPr>
      </p:pic>
      <p:sp>
        <p:nvSpPr>
          <p:cNvPr id="6" name="مربع نص 5"/>
          <p:cNvSpPr txBox="1"/>
          <p:nvPr/>
        </p:nvSpPr>
        <p:spPr>
          <a:xfrm>
            <a:off x="7072330" y="5857892"/>
            <a:ext cx="1143008" cy="369332"/>
          </a:xfrm>
          <a:prstGeom prst="rect">
            <a:avLst/>
          </a:prstGeom>
          <a:noFill/>
        </p:spPr>
        <p:txBody>
          <a:bodyPr wrap="square" rtlCol="1">
            <a:spAutoFit/>
          </a:bodyPr>
          <a:lstStyle/>
          <a:p>
            <a:pPr algn="ctr" rtl="0"/>
            <a:r>
              <a:rPr lang="en-US" dirty="0" smtClean="0"/>
              <a:t>Fig 17</a:t>
            </a:r>
            <a:endParaRPr lang="ar-IQ" dirty="0"/>
          </a:p>
        </p:txBody>
      </p:sp>
      <p:sp>
        <p:nvSpPr>
          <p:cNvPr id="7" name="مربع نص 6"/>
          <p:cNvSpPr txBox="1"/>
          <p:nvPr/>
        </p:nvSpPr>
        <p:spPr>
          <a:xfrm>
            <a:off x="7429520" y="2643182"/>
            <a:ext cx="1143008" cy="369332"/>
          </a:xfrm>
          <a:prstGeom prst="rect">
            <a:avLst/>
          </a:prstGeom>
          <a:noFill/>
        </p:spPr>
        <p:txBody>
          <a:bodyPr wrap="square" rtlCol="1">
            <a:spAutoFit/>
          </a:bodyPr>
          <a:lstStyle/>
          <a:p>
            <a:pPr algn="ctr" rtl="0"/>
            <a:r>
              <a:rPr lang="en-US" dirty="0" smtClean="0"/>
              <a:t>Fig 16</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1285860"/>
            <a:ext cx="6715172" cy="923330"/>
          </a:xfrm>
          <a:prstGeom prst="rect">
            <a:avLst/>
          </a:prstGeom>
          <a:noFill/>
        </p:spPr>
        <p:txBody>
          <a:bodyPr wrap="square" rtlCol="1">
            <a:spAutoFit/>
          </a:bodyPr>
          <a:lstStyle/>
          <a:p>
            <a:pPr algn="ctr"/>
            <a:r>
              <a:rPr lang="en-US" sz="5400" u="sng" dirty="0" smtClean="0">
                <a:solidFill>
                  <a:srgbClr val="FF0000"/>
                </a:solidFill>
              </a:rPr>
              <a:t>The computations</a:t>
            </a:r>
            <a:endParaRPr lang="ar-IQ" sz="5400" dirty="0">
              <a:solidFill>
                <a:srgbClr val="FF0000"/>
              </a:solidFill>
            </a:endParaRPr>
          </a:p>
        </p:txBody>
      </p:sp>
      <p:sp>
        <p:nvSpPr>
          <p:cNvPr id="3" name="TextBox 2"/>
          <p:cNvSpPr txBox="1"/>
          <p:nvPr/>
        </p:nvSpPr>
        <p:spPr>
          <a:xfrm>
            <a:off x="1214414" y="2704454"/>
            <a:ext cx="6643734" cy="1938992"/>
          </a:xfrm>
          <a:prstGeom prst="rect">
            <a:avLst/>
          </a:prstGeom>
          <a:noFill/>
        </p:spPr>
        <p:txBody>
          <a:bodyPr wrap="square" rtlCol="1">
            <a:spAutoFit/>
          </a:bodyPr>
          <a:lstStyle/>
          <a:p>
            <a:pPr algn="l" rtl="0">
              <a:buFont typeface="Arial" pitchFamily="34" charset="0"/>
              <a:buChar char="•"/>
            </a:pPr>
            <a:r>
              <a:rPr lang="en-US" sz="4000" dirty="0" smtClean="0"/>
              <a:t> the machining time</a:t>
            </a:r>
          </a:p>
          <a:p>
            <a:pPr algn="l" rtl="0">
              <a:buFont typeface="Arial" pitchFamily="34" charset="0"/>
              <a:buChar char="•"/>
            </a:pPr>
            <a:r>
              <a:rPr lang="en-US" sz="4000" dirty="0" smtClean="0"/>
              <a:t> the material removal rate </a:t>
            </a:r>
          </a:p>
          <a:p>
            <a:pPr algn="l" rtl="0">
              <a:buFont typeface="Arial" pitchFamily="34" charset="0"/>
              <a:buChar char="•"/>
            </a:pPr>
            <a:r>
              <a:rPr lang="en-US" sz="4000" dirty="0" smtClean="0"/>
              <a:t> the electrode wear (EW)</a:t>
            </a:r>
            <a:endParaRPr lang="ar-IQ"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5536" y="476672"/>
            <a:ext cx="3168352" cy="923330"/>
          </a:xfrm>
          <a:prstGeom prst="rect">
            <a:avLst/>
          </a:prstGeom>
          <a:noFill/>
        </p:spPr>
        <p:txBody>
          <a:bodyPr wrap="square" rtlCol="1">
            <a:spAutoFit/>
          </a:bodyPr>
          <a:lstStyle/>
          <a:p>
            <a:pPr algn="l" rtl="0"/>
            <a:r>
              <a:rPr lang="en-US" sz="3600" b="1" u="sng" dirty="0"/>
              <a:t>Abstract</a:t>
            </a:r>
            <a:endParaRPr lang="en-US" sz="3600" u="sng" dirty="0"/>
          </a:p>
          <a:p>
            <a:pPr algn="l" rtl="0"/>
            <a:endParaRPr lang="ar-IQ" dirty="0"/>
          </a:p>
        </p:txBody>
      </p:sp>
      <p:sp>
        <p:nvSpPr>
          <p:cNvPr id="3" name="مربع نص 2"/>
          <p:cNvSpPr txBox="1"/>
          <p:nvPr/>
        </p:nvSpPr>
        <p:spPr>
          <a:xfrm>
            <a:off x="539552" y="1196752"/>
            <a:ext cx="8136904" cy="5262979"/>
          </a:xfrm>
          <a:prstGeom prst="rect">
            <a:avLst/>
          </a:prstGeom>
          <a:noFill/>
        </p:spPr>
        <p:txBody>
          <a:bodyPr wrap="square" rtlCol="1">
            <a:spAutoFit/>
          </a:bodyPr>
          <a:lstStyle/>
          <a:p>
            <a:pPr algn="just" rtl="0"/>
            <a:r>
              <a:rPr lang="en-US" sz="2800" dirty="0"/>
              <a:t>Electric discharge machining one of the most extensively used non-conventional material removal </a:t>
            </a:r>
            <a:r>
              <a:rPr lang="en-US" sz="2800" dirty="0" err="1" smtClean="0"/>
              <a:t>processe</a:t>
            </a:r>
            <a:r>
              <a:rPr lang="en-US" sz="2800" dirty="0" smtClean="0"/>
              <a:t>. </a:t>
            </a:r>
            <a:r>
              <a:rPr lang="en-US" sz="2800" dirty="0"/>
              <a:t>The principle of electric spark  is used in this thesis to generate high electrical discharge at high currents. </a:t>
            </a:r>
          </a:p>
          <a:p>
            <a:pPr algn="just" rtl="0"/>
            <a:r>
              <a:rPr lang="en-US" sz="2800" dirty="0"/>
              <a:t>The machine in the experimental work for EDM </a:t>
            </a:r>
            <a:r>
              <a:rPr lang="en-US" sz="2800" dirty="0" smtClean="0"/>
              <a:t>system </a:t>
            </a:r>
            <a:r>
              <a:rPr lang="en-US" sz="2800" dirty="0"/>
              <a:t>has been built to cutting conductivity metals and using power supply (RC type) ,capacitor and dielectric </a:t>
            </a:r>
            <a:r>
              <a:rPr lang="en-US" sz="2800" dirty="0" smtClean="0"/>
              <a:t>solution, </a:t>
            </a:r>
            <a:r>
              <a:rPr lang="en-US" sz="2800" dirty="0"/>
              <a:t>the work piece and electrode are conductivity metals like (copper </a:t>
            </a:r>
            <a:r>
              <a:rPr lang="en-US" sz="2800" dirty="0" smtClean="0"/>
              <a:t>).</a:t>
            </a:r>
            <a:endParaRPr lang="en-US" sz="2800" dirty="0"/>
          </a:p>
          <a:p>
            <a:pPr algn="l" rtl="0"/>
            <a:endParaRPr lang="ar-IQ" sz="2800" dirty="0"/>
          </a:p>
        </p:txBody>
      </p:sp>
    </p:spTree>
    <p:extLst>
      <p:ext uri="{BB962C8B-B14F-4D97-AF65-F5344CB8AC3E}">
        <p14:creationId xmlns="" xmlns:p14="http://schemas.microsoft.com/office/powerpoint/2010/main" val="1275704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4500594" cy="584775"/>
          </a:xfrm>
          <a:prstGeom prst="rect">
            <a:avLst/>
          </a:prstGeom>
          <a:noFill/>
        </p:spPr>
        <p:txBody>
          <a:bodyPr wrap="square" rtlCol="1">
            <a:spAutoFit/>
          </a:bodyPr>
          <a:lstStyle/>
          <a:p>
            <a:pPr algn="l"/>
            <a:r>
              <a:rPr lang="en-US" sz="3200" u="sng" dirty="0" smtClean="0"/>
              <a:t>The machining time</a:t>
            </a:r>
            <a:endParaRPr lang="ar-IQ" sz="3200" u="sng" dirty="0"/>
          </a:p>
        </p:txBody>
      </p:sp>
      <p:graphicFrame>
        <p:nvGraphicFramePr>
          <p:cNvPr id="3" name="مخطط 1"/>
          <p:cNvGraphicFramePr/>
          <p:nvPr/>
        </p:nvGraphicFramePr>
        <p:xfrm>
          <a:off x="2714612" y="3071810"/>
          <a:ext cx="5476875" cy="33337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42910" y="1142984"/>
            <a:ext cx="8072494" cy="646331"/>
          </a:xfrm>
          <a:prstGeom prst="rect">
            <a:avLst/>
          </a:prstGeom>
          <a:noFill/>
        </p:spPr>
        <p:txBody>
          <a:bodyPr wrap="square" rtlCol="1">
            <a:spAutoFit/>
          </a:bodyPr>
          <a:lstStyle/>
          <a:p>
            <a:pPr algn="l" rtl="0"/>
            <a:r>
              <a:rPr lang="en-US" dirty="0" smtClean="0"/>
              <a:t>From the experimental work results we can draw the relationship between the machining time and the current as shown in table(9) and fig.(18). </a:t>
            </a:r>
            <a:endParaRPr lang="ar-IQ" dirty="0"/>
          </a:p>
        </p:txBody>
      </p:sp>
      <p:sp>
        <p:nvSpPr>
          <p:cNvPr id="5" name="TextBox 4"/>
          <p:cNvSpPr txBox="1"/>
          <p:nvPr/>
        </p:nvSpPr>
        <p:spPr>
          <a:xfrm>
            <a:off x="571472" y="1857364"/>
            <a:ext cx="7929618" cy="369332"/>
          </a:xfrm>
          <a:prstGeom prst="rect">
            <a:avLst/>
          </a:prstGeom>
          <a:noFill/>
        </p:spPr>
        <p:txBody>
          <a:bodyPr wrap="square" rtlCol="1">
            <a:spAutoFit/>
          </a:bodyPr>
          <a:lstStyle/>
          <a:p>
            <a:pPr algn="l" rtl="0"/>
            <a:endParaRPr lang="ar-IQ" dirty="0"/>
          </a:p>
        </p:txBody>
      </p:sp>
      <p:pic>
        <p:nvPicPr>
          <p:cNvPr id="8194" name="Picture 2" descr="C:\Documents and Settings\Admin\My Documents\My Pictures\ج1.bmp"/>
          <p:cNvPicPr>
            <a:picLocks noChangeAspect="1" noChangeArrowheads="1"/>
          </p:cNvPicPr>
          <p:nvPr/>
        </p:nvPicPr>
        <p:blipFill>
          <a:blip r:embed="rId3"/>
          <a:srcRect/>
          <a:stretch>
            <a:fillRect/>
          </a:stretch>
        </p:blipFill>
        <p:spPr bwMode="auto">
          <a:xfrm>
            <a:off x="785786" y="1857364"/>
            <a:ext cx="6357982" cy="1143102"/>
          </a:xfrm>
          <a:prstGeom prst="rect">
            <a:avLst/>
          </a:prstGeom>
          <a:noFill/>
        </p:spPr>
      </p:pic>
      <p:sp>
        <p:nvSpPr>
          <p:cNvPr id="7" name="مربع نص 6"/>
          <p:cNvSpPr txBox="1"/>
          <p:nvPr/>
        </p:nvSpPr>
        <p:spPr>
          <a:xfrm>
            <a:off x="7215206" y="2143116"/>
            <a:ext cx="1243862" cy="369332"/>
          </a:xfrm>
          <a:prstGeom prst="rect">
            <a:avLst/>
          </a:prstGeom>
          <a:noFill/>
        </p:spPr>
        <p:txBody>
          <a:bodyPr wrap="square" rtlCol="1">
            <a:spAutoFit/>
          </a:bodyPr>
          <a:lstStyle/>
          <a:p>
            <a:pPr algn="ctr" rtl="0"/>
            <a:r>
              <a:rPr lang="en-US" dirty="0" smtClean="0"/>
              <a:t>Table 9</a:t>
            </a:r>
            <a:endParaRPr lang="ar-IQ" dirty="0" smtClean="0"/>
          </a:p>
        </p:txBody>
      </p:sp>
      <p:sp>
        <p:nvSpPr>
          <p:cNvPr id="8" name="مربع نص 7"/>
          <p:cNvSpPr txBox="1"/>
          <p:nvPr/>
        </p:nvSpPr>
        <p:spPr>
          <a:xfrm>
            <a:off x="1714480" y="5572140"/>
            <a:ext cx="916882" cy="369332"/>
          </a:xfrm>
          <a:prstGeom prst="rect">
            <a:avLst/>
          </a:prstGeom>
          <a:noFill/>
        </p:spPr>
        <p:txBody>
          <a:bodyPr wrap="square" rtlCol="1">
            <a:spAutoFit/>
          </a:bodyPr>
          <a:lstStyle/>
          <a:p>
            <a:pPr algn="ctr" rtl="0"/>
            <a:r>
              <a:rPr lang="en-US" dirty="0" smtClean="0"/>
              <a:t>Fig 18</a:t>
            </a: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85728"/>
            <a:ext cx="6929486" cy="584775"/>
          </a:xfrm>
          <a:prstGeom prst="rect">
            <a:avLst/>
          </a:prstGeom>
          <a:noFill/>
        </p:spPr>
        <p:txBody>
          <a:bodyPr wrap="square" rtlCol="1">
            <a:spAutoFit/>
          </a:bodyPr>
          <a:lstStyle/>
          <a:p>
            <a:pPr algn="l"/>
            <a:r>
              <a:rPr lang="en-US" sz="3200" u="sng" dirty="0" smtClean="0"/>
              <a:t>The material removal rate (MRR).</a:t>
            </a:r>
            <a:endParaRPr lang="ar-IQ" sz="3200" u="sng" dirty="0"/>
          </a:p>
        </p:txBody>
      </p:sp>
      <p:sp>
        <p:nvSpPr>
          <p:cNvPr id="3" name="TextBox 2"/>
          <p:cNvSpPr txBox="1"/>
          <p:nvPr/>
        </p:nvSpPr>
        <p:spPr>
          <a:xfrm>
            <a:off x="571472" y="928670"/>
            <a:ext cx="8358246" cy="1477328"/>
          </a:xfrm>
          <a:prstGeom prst="rect">
            <a:avLst/>
          </a:prstGeom>
          <a:noFill/>
        </p:spPr>
        <p:txBody>
          <a:bodyPr wrap="square" rtlCol="1">
            <a:spAutoFit/>
          </a:bodyPr>
          <a:lstStyle/>
          <a:p>
            <a:pPr algn="l" rtl="0"/>
            <a:r>
              <a:rPr lang="en-US" dirty="0" smtClean="0"/>
              <a:t>We can calculating the material removal rate by using the equation which equal the volume of removal metal from workpiece over the machining time , with constant thickness of workpiece (1.45 mm) and variety current (10,50,100,150 and 200 A) as shown in table(10) and fig.(19)</a:t>
            </a:r>
          </a:p>
          <a:p>
            <a:pPr algn="l" rtl="0"/>
            <a:endParaRPr lang="ar-IQ" dirty="0"/>
          </a:p>
        </p:txBody>
      </p:sp>
      <p:graphicFrame>
        <p:nvGraphicFramePr>
          <p:cNvPr id="4" name="مخطط 2"/>
          <p:cNvGraphicFramePr/>
          <p:nvPr/>
        </p:nvGraphicFramePr>
        <p:xfrm>
          <a:off x="3143240" y="3714752"/>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9218" name="Picture 2" descr="C:\Documents and Settings\Admin\My Documents\My Pictures\ج2.bmp"/>
          <p:cNvPicPr>
            <a:picLocks noChangeAspect="1" noChangeArrowheads="1"/>
          </p:cNvPicPr>
          <p:nvPr/>
        </p:nvPicPr>
        <p:blipFill>
          <a:blip r:embed="rId3"/>
          <a:srcRect/>
          <a:stretch>
            <a:fillRect/>
          </a:stretch>
        </p:blipFill>
        <p:spPr bwMode="auto">
          <a:xfrm>
            <a:off x="1071538" y="2143116"/>
            <a:ext cx="4929222" cy="1438603"/>
          </a:xfrm>
          <a:prstGeom prst="rect">
            <a:avLst/>
          </a:prstGeom>
          <a:noFill/>
        </p:spPr>
      </p:pic>
      <p:sp>
        <p:nvSpPr>
          <p:cNvPr id="6" name="مربع نص 5"/>
          <p:cNvSpPr txBox="1"/>
          <p:nvPr/>
        </p:nvSpPr>
        <p:spPr>
          <a:xfrm>
            <a:off x="6143636" y="2571744"/>
            <a:ext cx="1274072" cy="369332"/>
          </a:xfrm>
          <a:prstGeom prst="rect">
            <a:avLst/>
          </a:prstGeom>
          <a:noFill/>
        </p:spPr>
        <p:txBody>
          <a:bodyPr wrap="square" rtlCol="1">
            <a:spAutoFit/>
          </a:bodyPr>
          <a:lstStyle/>
          <a:p>
            <a:pPr algn="ctr" rtl="0"/>
            <a:r>
              <a:rPr lang="en-US" dirty="0" smtClean="0"/>
              <a:t>Table 10</a:t>
            </a:r>
            <a:endParaRPr lang="ar-IQ" dirty="0" smtClean="0"/>
          </a:p>
        </p:txBody>
      </p:sp>
      <p:sp>
        <p:nvSpPr>
          <p:cNvPr id="7" name="مربع نص 6"/>
          <p:cNvSpPr txBox="1"/>
          <p:nvPr/>
        </p:nvSpPr>
        <p:spPr>
          <a:xfrm>
            <a:off x="2071670" y="5572140"/>
            <a:ext cx="988320" cy="369332"/>
          </a:xfrm>
          <a:prstGeom prst="rect">
            <a:avLst/>
          </a:prstGeom>
          <a:noFill/>
        </p:spPr>
        <p:txBody>
          <a:bodyPr wrap="square" rtlCol="1">
            <a:spAutoFit/>
          </a:bodyPr>
          <a:lstStyle/>
          <a:p>
            <a:pPr algn="ctr" rtl="0"/>
            <a:r>
              <a:rPr lang="en-US" dirty="0" smtClean="0"/>
              <a:t>Fig 19</a:t>
            </a:r>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3929090" cy="584775"/>
          </a:xfrm>
          <a:prstGeom prst="rect">
            <a:avLst/>
          </a:prstGeom>
          <a:noFill/>
        </p:spPr>
        <p:txBody>
          <a:bodyPr wrap="square" rtlCol="1">
            <a:spAutoFit/>
          </a:bodyPr>
          <a:lstStyle/>
          <a:p>
            <a:pPr algn="l"/>
            <a:r>
              <a:rPr lang="en-US" sz="3200" u="sng" dirty="0" smtClean="0"/>
              <a:t>The electrode wear</a:t>
            </a:r>
            <a:endParaRPr lang="ar-IQ" sz="3200" u="sng" dirty="0"/>
          </a:p>
        </p:txBody>
      </p:sp>
      <p:sp>
        <p:nvSpPr>
          <p:cNvPr id="3" name="TextBox 2"/>
          <p:cNvSpPr txBox="1"/>
          <p:nvPr/>
        </p:nvSpPr>
        <p:spPr>
          <a:xfrm>
            <a:off x="571472" y="1142984"/>
            <a:ext cx="7643866" cy="1754326"/>
          </a:xfrm>
          <a:prstGeom prst="rect">
            <a:avLst/>
          </a:prstGeom>
          <a:noFill/>
        </p:spPr>
        <p:txBody>
          <a:bodyPr wrap="square" rtlCol="1">
            <a:spAutoFit/>
          </a:bodyPr>
          <a:lstStyle/>
          <a:p>
            <a:pPr algn="l" rtl="0"/>
            <a:r>
              <a:rPr lang="en-US" dirty="0" smtClean="0"/>
              <a:t>We can calculating the electrode wear by using the equation  which equal the current value multiply the melting point over (- 2.38)  multiply the constant 11000 , with variety current (10,50,100,150 and 200 A) as shown in table (11) and fig.(20). </a:t>
            </a:r>
          </a:p>
          <a:p>
            <a:pPr algn="l" rtl="0"/>
            <a:endParaRPr lang="en-US" dirty="0" smtClean="0"/>
          </a:p>
          <a:p>
            <a:pPr algn="l"/>
            <a:r>
              <a:rPr lang="en-US" dirty="0" smtClean="0">
                <a:solidFill>
                  <a:srgbClr val="FF0000"/>
                </a:solidFill>
              </a:rPr>
              <a:t>Wear of electrode = 11000 * I * Tt</a:t>
            </a:r>
            <a:r>
              <a:rPr lang="en-US" baseline="30000" dirty="0" smtClean="0">
                <a:solidFill>
                  <a:srgbClr val="FF0000"/>
                </a:solidFill>
              </a:rPr>
              <a:t>-2.38</a:t>
            </a:r>
            <a:r>
              <a:rPr lang="en-US" dirty="0" smtClean="0">
                <a:solidFill>
                  <a:srgbClr val="FF0000"/>
                </a:solidFill>
              </a:rPr>
              <a:t> </a:t>
            </a:r>
            <a:endParaRPr lang="ar-IQ" dirty="0">
              <a:solidFill>
                <a:srgbClr val="FF0000"/>
              </a:solidFill>
            </a:endParaRPr>
          </a:p>
        </p:txBody>
      </p:sp>
      <p:graphicFrame>
        <p:nvGraphicFramePr>
          <p:cNvPr id="4" name="مخطط 2"/>
          <p:cNvGraphicFramePr/>
          <p:nvPr/>
        </p:nvGraphicFramePr>
        <p:xfrm>
          <a:off x="4286248" y="2643182"/>
          <a:ext cx="4657721" cy="3514725"/>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descr="C:\Documents and Settings\Admin\My Documents\My Pictures\ج3.bmp"/>
          <p:cNvPicPr>
            <a:picLocks noChangeAspect="1" noChangeArrowheads="1"/>
          </p:cNvPicPr>
          <p:nvPr/>
        </p:nvPicPr>
        <p:blipFill>
          <a:blip r:embed="rId3"/>
          <a:srcRect/>
          <a:stretch>
            <a:fillRect/>
          </a:stretch>
        </p:blipFill>
        <p:spPr bwMode="auto">
          <a:xfrm>
            <a:off x="428596" y="3238514"/>
            <a:ext cx="3786214" cy="2190750"/>
          </a:xfrm>
          <a:prstGeom prst="rect">
            <a:avLst/>
          </a:prstGeom>
          <a:noFill/>
        </p:spPr>
      </p:pic>
      <p:sp>
        <p:nvSpPr>
          <p:cNvPr id="6" name="مربع نص 5"/>
          <p:cNvSpPr txBox="1"/>
          <p:nvPr/>
        </p:nvSpPr>
        <p:spPr>
          <a:xfrm>
            <a:off x="1071538" y="5500702"/>
            <a:ext cx="2131328" cy="369332"/>
          </a:xfrm>
          <a:prstGeom prst="rect">
            <a:avLst/>
          </a:prstGeom>
          <a:noFill/>
        </p:spPr>
        <p:txBody>
          <a:bodyPr wrap="square" rtlCol="1">
            <a:spAutoFit/>
          </a:bodyPr>
          <a:lstStyle/>
          <a:p>
            <a:pPr algn="ctr" rtl="0"/>
            <a:r>
              <a:rPr lang="en-US" dirty="0" smtClean="0"/>
              <a:t>Table 11</a:t>
            </a:r>
            <a:endParaRPr lang="ar-IQ" dirty="0" smtClean="0"/>
          </a:p>
        </p:txBody>
      </p:sp>
      <p:sp>
        <p:nvSpPr>
          <p:cNvPr id="7" name="مربع نص 6"/>
          <p:cNvSpPr txBox="1"/>
          <p:nvPr/>
        </p:nvSpPr>
        <p:spPr>
          <a:xfrm>
            <a:off x="5929322" y="6072206"/>
            <a:ext cx="2131328" cy="369332"/>
          </a:xfrm>
          <a:prstGeom prst="rect">
            <a:avLst/>
          </a:prstGeom>
          <a:noFill/>
        </p:spPr>
        <p:txBody>
          <a:bodyPr wrap="square" rtlCol="1">
            <a:spAutoFit/>
          </a:bodyPr>
          <a:lstStyle/>
          <a:p>
            <a:pPr algn="ctr" rtl="0"/>
            <a:r>
              <a:rPr lang="en-US" dirty="0" smtClean="0"/>
              <a:t>Fig 20</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928670"/>
            <a:ext cx="5857916" cy="830997"/>
          </a:xfrm>
          <a:prstGeom prst="rect">
            <a:avLst/>
          </a:prstGeom>
          <a:noFill/>
        </p:spPr>
        <p:txBody>
          <a:bodyPr wrap="square" rtlCol="1">
            <a:spAutoFit/>
          </a:bodyPr>
          <a:lstStyle/>
          <a:p>
            <a:pPr algn="ctr" rtl="0"/>
            <a:r>
              <a:rPr lang="en-US" sz="4800" b="1" dirty="0" smtClean="0">
                <a:solidFill>
                  <a:srgbClr val="FF0000"/>
                </a:solidFill>
              </a:rPr>
              <a:t>DISCUSSION  </a:t>
            </a:r>
            <a:endParaRPr lang="ar-IQ" sz="4800" dirty="0">
              <a:solidFill>
                <a:srgbClr val="FF0000"/>
              </a:solidFill>
            </a:endParaRPr>
          </a:p>
        </p:txBody>
      </p:sp>
      <p:sp>
        <p:nvSpPr>
          <p:cNvPr id="3" name="TextBox 2"/>
          <p:cNvSpPr txBox="1"/>
          <p:nvPr/>
        </p:nvSpPr>
        <p:spPr>
          <a:xfrm>
            <a:off x="1500166" y="2285992"/>
            <a:ext cx="5857916" cy="830997"/>
          </a:xfrm>
          <a:prstGeom prst="rect">
            <a:avLst/>
          </a:prstGeom>
          <a:noFill/>
        </p:spPr>
        <p:txBody>
          <a:bodyPr wrap="square" rtlCol="1">
            <a:spAutoFit/>
          </a:bodyPr>
          <a:lstStyle/>
          <a:p>
            <a:pPr algn="ctr" rtl="0"/>
            <a:r>
              <a:rPr lang="en-US" sz="4800" b="1" dirty="0" smtClean="0">
                <a:solidFill>
                  <a:srgbClr val="FF0000"/>
                </a:solidFill>
              </a:rPr>
              <a:t>CONCLUSIONS </a:t>
            </a:r>
            <a:endParaRPr lang="ar-IQ" sz="4800" dirty="0">
              <a:solidFill>
                <a:srgbClr val="FF0000"/>
              </a:solidFill>
            </a:endParaRPr>
          </a:p>
        </p:txBody>
      </p:sp>
      <p:sp>
        <p:nvSpPr>
          <p:cNvPr id="4" name="TextBox 3"/>
          <p:cNvSpPr txBox="1"/>
          <p:nvPr/>
        </p:nvSpPr>
        <p:spPr>
          <a:xfrm>
            <a:off x="1071538" y="3786190"/>
            <a:ext cx="7143800" cy="2308324"/>
          </a:xfrm>
          <a:prstGeom prst="rect">
            <a:avLst/>
          </a:prstGeom>
          <a:noFill/>
        </p:spPr>
        <p:txBody>
          <a:bodyPr wrap="square" rtlCol="1">
            <a:spAutoFit/>
          </a:bodyPr>
          <a:lstStyle/>
          <a:p>
            <a:pPr algn="ctr" rtl="0"/>
            <a:r>
              <a:rPr lang="en-US" sz="4800" b="1" dirty="0" smtClean="0">
                <a:solidFill>
                  <a:srgbClr val="FF0000"/>
                </a:solidFill>
              </a:rPr>
              <a:t>RECOMMENDATION FOR FUTURE WORK</a:t>
            </a:r>
            <a:endParaRPr lang="en-US" sz="4800" dirty="0" smtClean="0">
              <a:solidFill>
                <a:srgbClr val="FF0000"/>
              </a:solidFill>
            </a:endParaRPr>
          </a:p>
          <a:p>
            <a:pPr algn="ctr" rtl="0"/>
            <a:endParaRPr lang="ar-IQ" sz="4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3929090" cy="584775"/>
          </a:xfrm>
          <a:prstGeom prst="rect">
            <a:avLst/>
          </a:prstGeom>
          <a:noFill/>
        </p:spPr>
        <p:txBody>
          <a:bodyPr wrap="square" rtlCol="1">
            <a:spAutoFit/>
          </a:bodyPr>
          <a:lstStyle/>
          <a:p>
            <a:pPr algn="l"/>
            <a:r>
              <a:rPr lang="en-US" sz="3200" b="1" u="sng" dirty="0" smtClean="0"/>
              <a:t>Discussion</a:t>
            </a:r>
            <a:endParaRPr lang="ar-IQ" sz="3200" u="sng" dirty="0"/>
          </a:p>
        </p:txBody>
      </p:sp>
      <p:sp>
        <p:nvSpPr>
          <p:cNvPr id="3" name="مربع نص 2"/>
          <p:cNvSpPr txBox="1"/>
          <p:nvPr/>
        </p:nvSpPr>
        <p:spPr>
          <a:xfrm>
            <a:off x="500034" y="1142984"/>
            <a:ext cx="8215370" cy="4524315"/>
          </a:xfrm>
          <a:prstGeom prst="rect">
            <a:avLst/>
          </a:prstGeom>
          <a:noFill/>
        </p:spPr>
        <p:txBody>
          <a:bodyPr wrap="square" rtlCol="1">
            <a:spAutoFit/>
          </a:bodyPr>
          <a:lstStyle/>
          <a:p>
            <a:pPr algn="l" rtl="0"/>
            <a:r>
              <a:rPr lang="en-US" sz="2400" dirty="0" smtClean="0"/>
              <a:t>     the discussion of results obtained from experimental work. This discussion concentrates mainly on the effect of machining time on the current, as shown in fig(18). at copper workpiece thickness (1.45 mm) with varying currents (10,50,100,150 and 200 A). Fig.(18) show that the machining time decreases with increases the current  due to increases the spark number and material removal rate  increases with increases the current resulting in greater amount of spark generation in the sparking zone , which in turn increases the material removal and electrode wear as shown in fig.(19) and fig.(20) respectively.</a:t>
            </a:r>
            <a:endParaRPr lang="ar-IQ"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3929090" cy="523220"/>
          </a:xfrm>
          <a:prstGeom prst="rect">
            <a:avLst/>
          </a:prstGeom>
          <a:noFill/>
        </p:spPr>
        <p:txBody>
          <a:bodyPr wrap="square" rtlCol="1">
            <a:spAutoFit/>
          </a:bodyPr>
          <a:lstStyle/>
          <a:p>
            <a:pPr algn="l"/>
            <a:r>
              <a:rPr lang="en-US" sz="2800" b="1" u="sng" dirty="0" smtClean="0"/>
              <a:t>Conclusions</a:t>
            </a:r>
            <a:endParaRPr lang="ar-IQ" sz="2800" u="sng" dirty="0"/>
          </a:p>
        </p:txBody>
      </p:sp>
      <p:sp>
        <p:nvSpPr>
          <p:cNvPr id="3" name="مربع نص 2"/>
          <p:cNvSpPr txBox="1"/>
          <p:nvPr/>
        </p:nvSpPr>
        <p:spPr>
          <a:xfrm>
            <a:off x="500034" y="1142984"/>
            <a:ext cx="8215370" cy="4401205"/>
          </a:xfrm>
          <a:prstGeom prst="rect">
            <a:avLst/>
          </a:prstGeom>
          <a:noFill/>
        </p:spPr>
        <p:txBody>
          <a:bodyPr wrap="square" rtlCol="1">
            <a:spAutoFit/>
          </a:bodyPr>
          <a:lstStyle/>
          <a:p>
            <a:pPr algn="l" rtl="0"/>
            <a:r>
              <a:rPr lang="en-US" sz="2800" dirty="0" smtClean="0"/>
              <a:t>    The main conclusion which can be deduced from the experimental work can be summarized as follows:</a:t>
            </a:r>
          </a:p>
          <a:p>
            <a:pPr marL="342900" lvl="0" indent="-342900" algn="l" rtl="0">
              <a:buFont typeface="+mj-lt"/>
              <a:buAutoNum type="arabicPeriod"/>
            </a:pPr>
            <a:r>
              <a:rPr lang="en-US" sz="2800" dirty="0" smtClean="0"/>
              <a:t>EDM system has been built for this purpose .</a:t>
            </a:r>
          </a:p>
          <a:p>
            <a:pPr marL="342900" lvl="0" indent="-342900" algn="l" rtl="0">
              <a:buFont typeface="+mj-lt"/>
              <a:buAutoNum type="arabicPeriod"/>
            </a:pPr>
            <a:r>
              <a:rPr lang="en-US" sz="2800" dirty="0" smtClean="0"/>
              <a:t>The results for the MRR in this method are about (0.74581 - 1.53663 mm</a:t>
            </a:r>
            <a:r>
              <a:rPr lang="en-US" sz="2800" baseline="30000" dirty="0" smtClean="0"/>
              <a:t>3</a:t>
            </a:r>
            <a:r>
              <a:rPr lang="en-US" sz="2800" dirty="0" smtClean="0"/>
              <a:t>/min).</a:t>
            </a:r>
          </a:p>
          <a:p>
            <a:pPr marL="342900" lvl="0" indent="-342900" algn="l" rtl="0">
              <a:buFont typeface="+mj-lt"/>
              <a:buAutoNum type="arabicPeriod"/>
            </a:pPr>
            <a:r>
              <a:rPr lang="en-US" sz="2800" dirty="0" smtClean="0"/>
              <a:t>The results for the wear of electrode between (0.006567 - 0.131354).</a:t>
            </a:r>
          </a:p>
          <a:p>
            <a:pPr marL="342900" lvl="0" indent="-342900" algn="l" rtl="0">
              <a:buFont typeface="+mj-lt"/>
              <a:buAutoNum type="arabicPeriod"/>
            </a:pPr>
            <a:r>
              <a:rPr lang="en-US" sz="2800" dirty="0" smtClean="0"/>
              <a:t>The material removal and electrode wear increases in current.</a:t>
            </a:r>
            <a:endParaRPr lang="ar-IQ"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001056" cy="523220"/>
          </a:xfrm>
          <a:prstGeom prst="rect">
            <a:avLst/>
          </a:prstGeom>
          <a:noFill/>
        </p:spPr>
        <p:txBody>
          <a:bodyPr wrap="square" rtlCol="1">
            <a:spAutoFit/>
          </a:bodyPr>
          <a:lstStyle/>
          <a:p>
            <a:pPr algn="l" rtl="0"/>
            <a:r>
              <a:rPr lang="en-US" sz="2800" b="1" u="sng" dirty="0" smtClean="0"/>
              <a:t>Recommendation for future work</a:t>
            </a:r>
            <a:endParaRPr lang="en-US" sz="2800" u="sng" dirty="0" smtClean="0"/>
          </a:p>
        </p:txBody>
      </p:sp>
      <p:sp>
        <p:nvSpPr>
          <p:cNvPr id="3" name="مربع نص 2"/>
          <p:cNvSpPr txBox="1"/>
          <p:nvPr/>
        </p:nvSpPr>
        <p:spPr>
          <a:xfrm>
            <a:off x="571472" y="1285860"/>
            <a:ext cx="7929618" cy="3785652"/>
          </a:xfrm>
          <a:prstGeom prst="rect">
            <a:avLst/>
          </a:prstGeom>
          <a:noFill/>
        </p:spPr>
        <p:txBody>
          <a:bodyPr wrap="square" rtlCol="1">
            <a:spAutoFit/>
          </a:bodyPr>
          <a:lstStyle/>
          <a:p>
            <a:pPr algn="l" rtl="0"/>
            <a:r>
              <a:rPr lang="en-US" sz="2400" dirty="0" smtClean="0"/>
              <a:t>The following research points maybe suggested for future work:</a:t>
            </a:r>
          </a:p>
          <a:p>
            <a:pPr algn="l" rtl="0"/>
            <a:endParaRPr lang="en-US" sz="2400" dirty="0" smtClean="0"/>
          </a:p>
          <a:p>
            <a:pPr marL="342900" lvl="0" indent="-342900" algn="l" rtl="0">
              <a:buFont typeface="+mj-lt"/>
              <a:buAutoNum type="arabicPeriod"/>
            </a:pPr>
            <a:r>
              <a:rPr lang="en-US" sz="2400" dirty="0" smtClean="0"/>
              <a:t>Studying the effect of cutting other materials like Al and steel.</a:t>
            </a:r>
          </a:p>
          <a:p>
            <a:pPr marL="342900" lvl="0" indent="-342900" algn="l" rtl="0">
              <a:buFont typeface="+mj-lt"/>
              <a:buAutoNum type="arabicPeriod"/>
            </a:pPr>
            <a:r>
              <a:rPr lang="en-US" sz="2400" dirty="0" smtClean="0"/>
              <a:t>Using other dielectric solution such as oil.</a:t>
            </a:r>
          </a:p>
          <a:p>
            <a:pPr marL="342900" lvl="0" indent="-342900" algn="l" rtl="0">
              <a:buFont typeface="+mj-lt"/>
              <a:buAutoNum type="arabicPeriod"/>
            </a:pPr>
            <a:r>
              <a:rPr lang="en-US" sz="2400" dirty="0" smtClean="0"/>
              <a:t>Using other tool electrode materials such as steel and carbon.</a:t>
            </a:r>
          </a:p>
          <a:p>
            <a:pPr marL="342900" lvl="0" indent="-342900" algn="l" rtl="0">
              <a:buFont typeface="+mj-lt"/>
              <a:buAutoNum type="arabicPeriod"/>
            </a:pPr>
            <a:r>
              <a:rPr lang="en-US" sz="2400" dirty="0" smtClean="0"/>
              <a:t>Studying the surface roughness in the current of EDM.</a:t>
            </a:r>
          </a:p>
          <a:p>
            <a:pPr algn="l" rtl="0"/>
            <a:endParaRPr lang="ar-IQ"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3929090" cy="523220"/>
          </a:xfrm>
          <a:prstGeom prst="rect">
            <a:avLst/>
          </a:prstGeom>
          <a:noFill/>
        </p:spPr>
        <p:txBody>
          <a:bodyPr wrap="square" rtlCol="1">
            <a:spAutoFit/>
          </a:bodyPr>
          <a:lstStyle/>
          <a:p>
            <a:pPr algn="l"/>
            <a:r>
              <a:rPr lang="en-US" sz="2800" b="1" u="sng" dirty="0" smtClean="0"/>
              <a:t>References</a:t>
            </a:r>
            <a:endParaRPr lang="ar-IQ" sz="2800" u="sng" dirty="0"/>
          </a:p>
        </p:txBody>
      </p:sp>
      <p:sp>
        <p:nvSpPr>
          <p:cNvPr id="3" name="مربع نص 2"/>
          <p:cNvSpPr txBox="1"/>
          <p:nvPr/>
        </p:nvSpPr>
        <p:spPr>
          <a:xfrm>
            <a:off x="571472" y="785794"/>
            <a:ext cx="8215370" cy="5355312"/>
          </a:xfrm>
          <a:prstGeom prst="rect">
            <a:avLst/>
          </a:prstGeom>
          <a:noFill/>
        </p:spPr>
        <p:txBody>
          <a:bodyPr wrap="square" rtlCol="1">
            <a:spAutoFit/>
          </a:bodyPr>
          <a:lstStyle/>
          <a:p>
            <a:pPr marL="271463" indent="-271463" algn="l" rtl="0"/>
            <a:r>
              <a:rPr lang="en-US" b="1" dirty="0" smtClean="0"/>
              <a:t>1- </a:t>
            </a:r>
            <a:r>
              <a:rPr lang="en-US" dirty="0" smtClean="0"/>
              <a:t>Lotfi, K., G., Electrical Discharge Machining (EDM), the American University in Cairo, Department of Mechanical Engineering, Vol. 202, 2003.</a:t>
            </a:r>
          </a:p>
          <a:p>
            <a:pPr marL="271463" indent="-271463" algn="l" rtl="0"/>
            <a:r>
              <a:rPr lang="en-US" b="1" dirty="0" smtClean="0"/>
              <a:t>2</a:t>
            </a:r>
            <a:r>
              <a:rPr lang="en-US" dirty="0" smtClean="0"/>
              <a:t>- Ho, K., H., and Newman, S., T., State of the art electrical discharge machining (EDM), International Journal of Machine Tools and Manufacture, Vol. 43, pp. 1287-1300, 2003.</a:t>
            </a:r>
          </a:p>
          <a:p>
            <a:pPr marL="271463" indent="-271463" algn="l" rtl="0"/>
            <a:r>
              <a:rPr lang="en-US" b="1" dirty="0" smtClean="0"/>
              <a:t>3</a:t>
            </a:r>
            <a:r>
              <a:rPr lang="en-US" dirty="0" smtClean="0"/>
              <a:t>- John, E., F., Electrical discharge machining, Rockwell International, ASM Metals Handbook, Vol. 16 Machining, pp. 557-564, 1997.</a:t>
            </a:r>
          </a:p>
          <a:p>
            <a:pPr marL="271463" indent="-271463" algn="l" rtl="0"/>
            <a:r>
              <a:rPr lang="en-US" b="1" dirty="0" smtClean="0"/>
              <a:t>4</a:t>
            </a:r>
            <a:r>
              <a:rPr lang="en-US" dirty="0" smtClean="0"/>
              <a:t>- Margaret, H., C., Environmental Constituents of Electrical Discharge Machining, thesis Submitted to the Department of Mechanical Engineering, Massachusetts Institute of Technology, 2004.</a:t>
            </a:r>
          </a:p>
          <a:p>
            <a:pPr marL="271463" indent="-271463" algn="l" rtl="0"/>
            <a:r>
              <a:rPr lang="en-US" b="1" dirty="0" smtClean="0"/>
              <a:t>5</a:t>
            </a:r>
            <a:r>
              <a:rPr lang="en-US" dirty="0" smtClean="0"/>
              <a:t>- Pandey, P., C., and Shan, H., S., Modern machining processes, University of Roorkee, New Delhe, Chapter 4, pp.84-113, 1980.</a:t>
            </a:r>
          </a:p>
          <a:p>
            <a:pPr marL="271463" indent="-271463" algn="l" rtl="0"/>
            <a:r>
              <a:rPr lang="en-US" b="1" dirty="0" smtClean="0"/>
              <a:t>6</a:t>
            </a:r>
            <a:r>
              <a:rPr lang="en-US" dirty="0" smtClean="0"/>
              <a:t>- Hassan, El- Hoffy, Advanced Machining Processes, Chapter 5, pp.115-140, by McGraw-Hill Company, 2005.</a:t>
            </a:r>
          </a:p>
          <a:p>
            <a:pPr marL="271463" indent="-271463" algn="l" rtl="0"/>
            <a:r>
              <a:rPr lang="en-US" b="1" dirty="0" smtClean="0"/>
              <a:t>7</a:t>
            </a:r>
            <a:r>
              <a:rPr lang="en-US" dirty="0" smtClean="0"/>
              <a:t>- Gisbert, L., Advantages of the New EDM and HSM Technology, Agie Chamilles Group, pp. 1-34, 2005.</a:t>
            </a:r>
          </a:p>
          <a:p>
            <a:pPr marL="271463" indent="-271463" algn="l" rtl="0"/>
            <a:r>
              <a:rPr lang="en-US" b="1" dirty="0" smtClean="0"/>
              <a:t>8</a:t>
            </a:r>
            <a:r>
              <a:rPr lang="en-US" dirty="0" smtClean="0"/>
              <a:t>- Aghdeab, SH., H., Experimental and numerical investigation of cutting non-conducting materials by EDM/ESM technique, Ph.D. Thesis, University of Technology- Iraq, Chaps. 1 and 4, 2008.</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1560" y="404664"/>
            <a:ext cx="2952328" cy="523220"/>
          </a:xfrm>
          <a:prstGeom prst="rect">
            <a:avLst/>
          </a:prstGeom>
          <a:noFill/>
        </p:spPr>
        <p:txBody>
          <a:bodyPr wrap="square" rtlCol="1">
            <a:spAutoFit/>
          </a:bodyPr>
          <a:lstStyle/>
          <a:p>
            <a:pPr algn="l" rtl="0"/>
            <a:r>
              <a:rPr lang="en-US" sz="2800" b="1" u="sng" dirty="0"/>
              <a:t>Introduction</a:t>
            </a:r>
            <a:endParaRPr lang="ar-IQ" sz="2800" dirty="0"/>
          </a:p>
        </p:txBody>
      </p:sp>
      <p:sp>
        <p:nvSpPr>
          <p:cNvPr id="3" name="مربع نص 2"/>
          <p:cNvSpPr txBox="1"/>
          <p:nvPr/>
        </p:nvSpPr>
        <p:spPr>
          <a:xfrm>
            <a:off x="611560" y="908720"/>
            <a:ext cx="5760640" cy="2591718"/>
          </a:xfrm>
          <a:prstGeom prst="rect">
            <a:avLst/>
          </a:prstGeom>
          <a:noFill/>
        </p:spPr>
        <p:txBody>
          <a:bodyPr wrap="square" rtlCol="1">
            <a:spAutoFit/>
          </a:bodyPr>
          <a:lstStyle/>
          <a:p>
            <a:pPr algn="l" rtl="0"/>
            <a:r>
              <a:rPr lang="en-US" sz="2000" dirty="0"/>
              <a:t> Electrical Discharge Machining (EDM) is a thermal erosion process in which an electrically generated spark vaporizes electrically conductive </a:t>
            </a:r>
            <a:r>
              <a:rPr lang="en-US" sz="2000" dirty="0" smtClean="0"/>
              <a:t> material </a:t>
            </a:r>
            <a:r>
              <a:rPr lang="en-US" sz="2000" dirty="0"/>
              <a:t>as shown in </a:t>
            </a:r>
            <a:r>
              <a:rPr lang="en-US" sz="2000" dirty="0" smtClean="0"/>
              <a:t>Fig.(1)  EDM </a:t>
            </a:r>
            <a:r>
              <a:rPr lang="en-US" sz="2000" dirty="0"/>
              <a:t>is one of the most extensively used non-conventional material removal processes </a:t>
            </a:r>
            <a:r>
              <a:rPr lang="en-US" sz="2000" dirty="0" smtClean="0"/>
              <a:t>. </a:t>
            </a:r>
            <a:r>
              <a:rPr lang="en-US" sz="2000" dirty="0"/>
              <a:t>Both electrode (tool) and workpiece must be </a:t>
            </a:r>
            <a:r>
              <a:rPr lang="en-US" sz="2000" dirty="0" smtClean="0"/>
              <a:t>electrically dielectric solution between the tool</a:t>
            </a:r>
            <a:endParaRPr lang="ar-IQ" sz="2000" dirty="0"/>
          </a:p>
        </p:txBody>
      </p:sp>
      <p:pic>
        <p:nvPicPr>
          <p:cNvPr id="4" name="صورة 3"/>
          <p:cNvPicPr/>
          <p:nvPr/>
        </p:nvPicPr>
        <p:blipFill>
          <a:blip r:embed="rId2" cstate="print">
            <a:lum contrast="10000"/>
          </a:blip>
          <a:srcRect/>
          <a:stretch>
            <a:fillRect/>
          </a:stretch>
        </p:blipFill>
        <p:spPr bwMode="auto">
          <a:xfrm>
            <a:off x="6478468" y="927884"/>
            <a:ext cx="2125980" cy="1790700"/>
          </a:xfrm>
          <a:prstGeom prst="rect">
            <a:avLst/>
          </a:prstGeom>
          <a:noFill/>
          <a:ln w="19050">
            <a:solidFill>
              <a:srgbClr val="000000"/>
            </a:solidFill>
            <a:miter lim="800000"/>
            <a:headEnd/>
            <a:tailEnd/>
          </a:ln>
        </p:spPr>
      </p:pic>
      <p:sp>
        <p:nvSpPr>
          <p:cNvPr id="5" name="مربع نص 4"/>
          <p:cNvSpPr txBox="1"/>
          <p:nvPr/>
        </p:nvSpPr>
        <p:spPr>
          <a:xfrm>
            <a:off x="611560" y="3097991"/>
            <a:ext cx="7992888" cy="3170099"/>
          </a:xfrm>
          <a:prstGeom prst="rect">
            <a:avLst/>
          </a:prstGeom>
          <a:noFill/>
        </p:spPr>
        <p:txBody>
          <a:bodyPr wrap="square" rtlCol="1">
            <a:spAutoFit/>
          </a:bodyPr>
          <a:lstStyle/>
          <a:p>
            <a:pPr algn="just" rtl="0"/>
            <a:endParaRPr lang="en-US" sz="2000" dirty="0" smtClean="0"/>
          </a:p>
          <a:p>
            <a:pPr algn="just" rtl="0"/>
            <a:r>
              <a:rPr lang="en-US" sz="2000" dirty="0" smtClean="0"/>
              <a:t>and workpiece. The process removes metal via electrical and thermal energy, having no mechanical contact with the workpiece . Its unique feature of using thermal energy is to machine electrically conductive parts regardless of their hardness; its distinctive advantage is in the manufacture of mould, die, automotive, aerospace and other applications. In addition, EDM does not make direct contact between the electrode and the workpiece, eliminating mechanical stresses, chatter and vibration problems during machining.</a:t>
            </a:r>
          </a:p>
        </p:txBody>
      </p:sp>
      <p:sp>
        <p:nvSpPr>
          <p:cNvPr id="6" name="مربع نص 5"/>
          <p:cNvSpPr txBox="1"/>
          <p:nvPr/>
        </p:nvSpPr>
        <p:spPr>
          <a:xfrm>
            <a:off x="6500826" y="2714620"/>
            <a:ext cx="2131328" cy="369332"/>
          </a:xfrm>
          <a:prstGeom prst="rect">
            <a:avLst/>
          </a:prstGeom>
          <a:noFill/>
        </p:spPr>
        <p:txBody>
          <a:bodyPr wrap="square" rtlCol="1">
            <a:spAutoFit/>
          </a:bodyPr>
          <a:lstStyle/>
          <a:p>
            <a:pPr algn="ctr" rtl="0"/>
            <a:r>
              <a:rPr lang="en-US" dirty="0" smtClean="0"/>
              <a:t>fig1</a:t>
            </a:r>
            <a:endParaRPr lang="ar-IQ" dirty="0"/>
          </a:p>
        </p:txBody>
      </p:sp>
    </p:spTree>
    <p:extLst>
      <p:ext uri="{BB962C8B-B14F-4D97-AF65-F5344CB8AC3E}">
        <p14:creationId xmlns="" xmlns:p14="http://schemas.microsoft.com/office/powerpoint/2010/main" val="282826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27584" y="692696"/>
            <a:ext cx="7344816" cy="2031325"/>
          </a:xfrm>
          <a:prstGeom prst="rect">
            <a:avLst/>
          </a:prstGeom>
          <a:noFill/>
        </p:spPr>
        <p:txBody>
          <a:bodyPr wrap="square" rtlCol="1">
            <a:spAutoFit/>
          </a:bodyPr>
          <a:lstStyle/>
          <a:p>
            <a:pPr algn="ctr" rtl="0"/>
            <a:r>
              <a:rPr lang="en-US" sz="5400" b="1" dirty="0">
                <a:solidFill>
                  <a:srgbClr val="FF0000"/>
                </a:solidFill>
              </a:rPr>
              <a:t>EXPERMENTAL WORK AND RESULTS</a:t>
            </a:r>
            <a:endParaRPr lang="en-US" sz="5400" dirty="0">
              <a:solidFill>
                <a:srgbClr val="FF0000"/>
              </a:solidFill>
            </a:endParaRPr>
          </a:p>
          <a:p>
            <a:pPr algn="l" rtl="0"/>
            <a:endParaRPr lang="ar-IQ" dirty="0"/>
          </a:p>
        </p:txBody>
      </p:sp>
      <p:sp>
        <p:nvSpPr>
          <p:cNvPr id="3" name="مربع نص 2"/>
          <p:cNvSpPr txBox="1"/>
          <p:nvPr/>
        </p:nvSpPr>
        <p:spPr>
          <a:xfrm>
            <a:off x="971600" y="2852936"/>
            <a:ext cx="6768752" cy="2862322"/>
          </a:xfrm>
          <a:prstGeom prst="rect">
            <a:avLst/>
          </a:prstGeom>
          <a:noFill/>
        </p:spPr>
        <p:txBody>
          <a:bodyPr wrap="square" rtlCol="1">
            <a:spAutoFit/>
          </a:bodyPr>
          <a:lstStyle/>
          <a:p>
            <a:pPr marL="571500" indent="-571500" algn="l" rtl="0">
              <a:buFont typeface="Arial" pitchFamily="34" charset="0"/>
              <a:buChar char="•"/>
            </a:pPr>
            <a:r>
              <a:rPr lang="en-US" sz="3600" dirty="0" smtClean="0"/>
              <a:t>Mechanism</a:t>
            </a:r>
          </a:p>
          <a:p>
            <a:pPr marL="571500" indent="-571500" algn="l" rtl="0">
              <a:buFont typeface="Arial" pitchFamily="34" charset="0"/>
              <a:buChar char="•"/>
            </a:pPr>
            <a:r>
              <a:rPr lang="en-US" sz="3600" dirty="0"/>
              <a:t>Power </a:t>
            </a:r>
            <a:r>
              <a:rPr lang="en-US" sz="3600" dirty="0" smtClean="0"/>
              <a:t>supply</a:t>
            </a:r>
          </a:p>
          <a:p>
            <a:pPr marL="571500" indent="-571500" algn="l" rtl="0">
              <a:buFont typeface="Arial" pitchFamily="34" charset="0"/>
              <a:buChar char="•"/>
            </a:pPr>
            <a:r>
              <a:rPr lang="en-US" sz="3600" dirty="0"/>
              <a:t>Dielectric </a:t>
            </a:r>
            <a:r>
              <a:rPr lang="en-US" sz="3600" dirty="0" smtClean="0"/>
              <a:t>solution</a:t>
            </a:r>
          </a:p>
          <a:p>
            <a:pPr marL="571500" indent="-571500" algn="l" rtl="0">
              <a:buFont typeface="Arial" pitchFamily="34" charset="0"/>
              <a:buChar char="•"/>
            </a:pPr>
            <a:r>
              <a:rPr lang="en-US" sz="3600" dirty="0"/>
              <a:t>Work </a:t>
            </a:r>
            <a:r>
              <a:rPr lang="en-US" sz="3600" dirty="0" smtClean="0"/>
              <a:t>piece</a:t>
            </a:r>
          </a:p>
          <a:p>
            <a:pPr marL="571500" indent="-571500" algn="l" rtl="0">
              <a:buFont typeface="Arial" pitchFamily="34" charset="0"/>
              <a:buChar char="•"/>
            </a:pPr>
            <a:r>
              <a:rPr lang="en-US" sz="3600" dirty="0"/>
              <a:t>Tool-Electrode</a:t>
            </a:r>
            <a:endParaRPr lang="ar-IQ" sz="3600" dirty="0"/>
          </a:p>
        </p:txBody>
      </p:sp>
    </p:spTree>
    <p:extLst>
      <p:ext uri="{BB962C8B-B14F-4D97-AF65-F5344CB8AC3E}">
        <p14:creationId xmlns="" xmlns:p14="http://schemas.microsoft.com/office/powerpoint/2010/main" val="1524098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755576" y="476672"/>
            <a:ext cx="3528392" cy="584775"/>
          </a:xfrm>
          <a:prstGeom prst="rect">
            <a:avLst/>
          </a:prstGeom>
          <a:noFill/>
        </p:spPr>
        <p:txBody>
          <a:bodyPr wrap="square" rtlCol="1">
            <a:spAutoFit/>
          </a:bodyPr>
          <a:lstStyle/>
          <a:p>
            <a:pPr algn="l" rtl="0"/>
            <a:r>
              <a:rPr lang="en-US" sz="3200" u="sng" dirty="0" smtClean="0"/>
              <a:t>Mechanism</a:t>
            </a:r>
            <a:endParaRPr lang="ar-IQ" sz="4000" u="sng" dirty="0"/>
          </a:p>
        </p:txBody>
      </p:sp>
      <p:sp>
        <p:nvSpPr>
          <p:cNvPr id="4" name="مربع نص 3"/>
          <p:cNvSpPr txBox="1"/>
          <p:nvPr/>
        </p:nvSpPr>
        <p:spPr>
          <a:xfrm>
            <a:off x="611560" y="1071546"/>
            <a:ext cx="5472608" cy="5170646"/>
          </a:xfrm>
          <a:prstGeom prst="rect">
            <a:avLst/>
          </a:prstGeom>
          <a:noFill/>
        </p:spPr>
        <p:txBody>
          <a:bodyPr wrap="square" rtlCol="1">
            <a:spAutoFit/>
          </a:bodyPr>
          <a:lstStyle/>
          <a:p>
            <a:pPr algn="l" rtl="0">
              <a:lnSpc>
                <a:spcPct val="150000"/>
              </a:lnSpc>
            </a:pPr>
            <a:r>
              <a:rPr lang="en-US" sz="2000" dirty="0"/>
              <a:t>Mechanism was used in this work ( local made</a:t>
            </a:r>
            <a:r>
              <a:rPr lang="en-US" sz="2000" dirty="0" smtClean="0"/>
              <a:t>) as shown in fig.(2)which </a:t>
            </a:r>
            <a:r>
              <a:rPr lang="en-US" sz="2000" dirty="0"/>
              <a:t>include :</a:t>
            </a:r>
          </a:p>
          <a:p>
            <a:pPr marL="342900" lvl="0" indent="-342900" algn="l" rtl="0">
              <a:lnSpc>
                <a:spcPct val="150000"/>
              </a:lnSpc>
              <a:buFont typeface="+mj-lt"/>
              <a:buAutoNum type="arabicPeriod"/>
            </a:pPr>
            <a:r>
              <a:rPr lang="en-US" sz="2000" dirty="0"/>
              <a:t>Base made of ( low carbon steel) 300*350 mm .as shown in </a:t>
            </a:r>
            <a:r>
              <a:rPr lang="en-US" sz="2000" dirty="0" smtClean="0"/>
              <a:t>fig.</a:t>
            </a:r>
            <a:endParaRPr lang="en-US" sz="2000" dirty="0"/>
          </a:p>
          <a:p>
            <a:pPr marL="342900" lvl="0" indent="-342900" algn="l" rtl="0">
              <a:lnSpc>
                <a:spcPct val="150000"/>
              </a:lnSpc>
              <a:buFont typeface="+mj-lt"/>
              <a:buAutoNum type="arabicPeriod"/>
            </a:pPr>
            <a:r>
              <a:rPr lang="en-US" sz="2000" dirty="0"/>
              <a:t>Guide ( cylindrical shape with Ф 10 * 50 mm ) welding on the base .</a:t>
            </a:r>
          </a:p>
          <a:p>
            <a:pPr marL="342900" lvl="0" indent="-342900" algn="l" rtl="0">
              <a:lnSpc>
                <a:spcPct val="150000"/>
              </a:lnSpc>
              <a:buFont typeface="+mj-lt"/>
              <a:buAutoNum type="arabicPeriod"/>
            </a:pPr>
            <a:r>
              <a:rPr lang="en-US" sz="2000" dirty="0"/>
              <a:t>Tool holder ( aluminum bar Ф 12 * 120 two no. ) the relative motion of this tool holder are  sliding on the guide and locked by bolt to insure the vertical motion. </a:t>
            </a:r>
          </a:p>
          <a:p>
            <a:pPr marL="342900" indent="-342900" algn="l" rtl="0">
              <a:lnSpc>
                <a:spcPct val="150000"/>
              </a:lnSpc>
              <a:buFont typeface="+mj-lt"/>
              <a:buAutoNum type="arabicPeriod"/>
            </a:pPr>
            <a:r>
              <a:rPr lang="en-US" sz="2000" dirty="0"/>
              <a:t>Work piece </a:t>
            </a:r>
            <a:r>
              <a:rPr lang="en-US" sz="2000" dirty="0" smtClean="0"/>
              <a:t>holder as shown in fig.(3).</a:t>
            </a:r>
            <a:endParaRPr lang="ar-IQ" sz="2000" dirty="0"/>
          </a:p>
        </p:txBody>
      </p:sp>
      <p:pic>
        <p:nvPicPr>
          <p:cNvPr id="5" name="صورة 4" descr="09122010177شش.JPG"/>
          <p:cNvPicPr/>
          <p:nvPr/>
        </p:nvPicPr>
        <p:blipFill>
          <a:blip r:embed="rId2" cstate="print"/>
          <a:stretch>
            <a:fillRect/>
          </a:stretch>
        </p:blipFill>
        <p:spPr>
          <a:xfrm>
            <a:off x="6633740" y="857232"/>
            <a:ext cx="1826692" cy="2529542"/>
          </a:xfrm>
          <a:prstGeom prst="rect">
            <a:avLst/>
          </a:prstGeom>
        </p:spPr>
      </p:pic>
      <p:pic>
        <p:nvPicPr>
          <p:cNvPr id="6" name="صورة 5" descr="DSC07001.JPG"/>
          <p:cNvPicPr/>
          <p:nvPr/>
        </p:nvPicPr>
        <p:blipFill>
          <a:blip r:embed="rId3" cstate="print"/>
          <a:stretch>
            <a:fillRect/>
          </a:stretch>
        </p:blipFill>
        <p:spPr>
          <a:xfrm>
            <a:off x="6266368" y="4071942"/>
            <a:ext cx="2398395" cy="1798955"/>
          </a:xfrm>
          <a:prstGeom prst="rect">
            <a:avLst/>
          </a:prstGeom>
        </p:spPr>
      </p:pic>
      <p:sp>
        <p:nvSpPr>
          <p:cNvPr id="7" name="مربع نص 6"/>
          <p:cNvSpPr txBox="1"/>
          <p:nvPr/>
        </p:nvSpPr>
        <p:spPr>
          <a:xfrm>
            <a:off x="6500826" y="3416858"/>
            <a:ext cx="2131328" cy="369332"/>
          </a:xfrm>
          <a:prstGeom prst="rect">
            <a:avLst/>
          </a:prstGeom>
          <a:noFill/>
        </p:spPr>
        <p:txBody>
          <a:bodyPr wrap="square" rtlCol="1">
            <a:spAutoFit/>
          </a:bodyPr>
          <a:lstStyle/>
          <a:p>
            <a:pPr algn="ctr" rtl="0"/>
            <a:r>
              <a:rPr lang="en-US" dirty="0" smtClean="0"/>
              <a:t>Fig 2</a:t>
            </a:r>
            <a:endParaRPr lang="ar-IQ" dirty="0"/>
          </a:p>
        </p:txBody>
      </p:sp>
      <p:sp>
        <p:nvSpPr>
          <p:cNvPr id="8" name="مربع نص 7"/>
          <p:cNvSpPr txBox="1"/>
          <p:nvPr/>
        </p:nvSpPr>
        <p:spPr>
          <a:xfrm>
            <a:off x="6429388" y="5929330"/>
            <a:ext cx="2131328" cy="369332"/>
          </a:xfrm>
          <a:prstGeom prst="rect">
            <a:avLst/>
          </a:prstGeom>
          <a:noFill/>
        </p:spPr>
        <p:txBody>
          <a:bodyPr wrap="square" rtlCol="1">
            <a:spAutoFit/>
          </a:bodyPr>
          <a:lstStyle/>
          <a:p>
            <a:pPr algn="ctr" rtl="0"/>
            <a:r>
              <a:rPr lang="en-US" dirty="0" smtClean="0"/>
              <a:t>Fig 3</a:t>
            </a:r>
            <a:endParaRPr lang="ar-IQ" dirty="0"/>
          </a:p>
        </p:txBody>
      </p:sp>
    </p:spTree>
    <p:extLst>
      <p:ext uri="{BB962C8B-B14F-4D97-AF65-F5344CB8AC3E}">
        <p14:creationId xmlns="" xmlns:p14="http://schemas.microsoft.com/office/powerpoint/2010/main" val="1654977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83568" y="476672"/>
            <a:ext cx="3312368" cy="861774"/>
          </a:xfrm>
          <a:prstGeom prst="rect">
            <a:avLst/>
          </a:prstGeom>
          <a:noFill/>
        </p:spPr>
        <p:txBody>
          <a:bodyPr wrap="square" rtlCol="1">
            <a:spAutoFit/>
          </a:bodyPr>
          <a:lstStyle/>
          <a:p>
            <a:pPr algn="l" rtl="0"/>
            <a:r>
              <a:rPr lang="en-US" sz="3200" u="sng" dirty="0" smtClean="0"/>
              <a:t>Power supply</a:t>
            </a:r>
          </a:p>
          <a:p>
            <a:pPr algn="l" rtl="0"/>
            <a:endParaRPr lang="ar-IQ" dirty="0"/>
          </a:p>
        </p:txBody>
      </p:sp>
      <p:sp>
        <p:nvSpPr>
          <p:cNvPr id="4" name="مربع نص 3"/>
          <p:cNvSpPr txBox="1"/>
          <p:nvPr/>
        </p:nvSpPr>
        <p:spPr>
          <a:xfrm>
            <a:off x="683567" y="1214750"/>
            <a:ext cx="4742779" cy="2862322"/>
          </a:xfrm>
          <a:prstGeom prst="rect">
            <a:avLst/>
          </a:prstGeom>
          <a:noFill/>
        </p:spPr>
        <p:txBody>
          <a:bodyPr wrap="square" rtlCol="1">
            <a:spAutoFit/>
          </a:bodyPr>
          <a:lstStyle/>
          <a:p>
            <a:pPr algn="l" rtl="0"/>
            <a:r>
              <a:rPr lang="en-US" sz="2000" dirty="0"/>
              <a:t> The source of power for the experimental work is the generator power supply. The EDM power supply unit also operates with manual control. Manual control is more or less a feedback loop, as information is fed to the controller from the workpiece; the controller is able to change its inputs thus affecting the </a:t>
            </a:r>
            <a:r>
              <a:rPr lang="en-US" sz="2000" dirty="0" smtClean="0"/>
              <a:t>workpiece. </a:t>
            </a:r>
            <a:endParaRPr lang="ar-IQ" sz="2000" dirty="0"/>
          </a:p>
        </p:txBody>
      </p:sp>
      <p:pic>
        <p:nvPicPr>
          <p:cNvPr id="5" name="صورة 4" descr="DSC06992.JPG"/>
          <p:cNvPicPr/>
          <p:nvPr/>
        </p:nvPicPr>
        <p:blipFill>
          <a:blip r:embed="rId2" cstate="print"/>
          <a:stretch>
            <a:fillRect/>
          </a:stretch>
        </p:blipFill>
        <p:spPr>
          <a:xfrm>
            <a:off x="5426347" y="1071546"/>
            <a:ext cx="3250109" cy="2511832"/>
          </a:xfrm>
          <a:prstGeom prst="rect">
            <a:avLst/>
          </a:prstGeom>
        </p:spPr>
      </p:pic>
      <p:sp>
        <p:nvSpPr>
          <p:cNvPr id="6" name="مربع نص 5"/>
          <p:cNvSpPr txBox="1"/>
          <p:nvPr/>
        </p:nvSpPr>
        <p:spPr>
          <a:xfrm>
            <a:off x="683568" y="4021321"/>
            <a:ext cx="7858621" cy="2215991"/>
          </a:xfrm>
          <a:prstGeom prst="rect">
            <a:avLst/>
          </a:prstGeom>
          <a:noFill/>
        </p:spPr>
        <p:txBody>
          <a:bodyPr wrap="square" rtlCol="1">
            <a:spAutoFit/>
          </a:bodyPr>
          <a:lstStyle/>
          <a:p>
            <a:pPr algn="l" rtl="0"/>
            <a:r>
              <a:rPr lang="en-US" sz="2000" dirty="0"/>
              <a:t>The unit used AC 380V input voltage contains (three phase), and output voltage 70V (two phase), but are available with other currents like 10 -200A. A generator for the experimental work unit used is available in welding machine (50/60HZ) type MMA 4040/ T- cell (Cebora-Italian). Generator current range is (10-400A) depending on industrial application, as shown in </a:t>
            </a:r>
            <a:r>
              <a:rPr lang="en-US" sz="2000" dirty="0" smtClean="0"/>
              <a:t>fig.(4)</a:t>
            </a:r>
            <a:endParaRPr lang="en-US" sz="2000" dirty="0"/>
          </a:p>
          <a:p>
            <a:pPr algn="l" rtl="0"/>
            <a:endParaRPr lang="ar-IQ" dirty="0"/>
          </a:p>
        </p:txBody>
      </p:sp>
      <p:sp>
        <p:nvSpPr>
          <p:cNvPr id="7" name="مربع نص 6"/>
          <p:cNvSpPr txBox="1"/>
          <p:nvPr/>
        </p:nvSpPr>
        <p:spPr>
          <a:xfrm>
            <a:off x="6072198" y="3571876"/>
            <a:ext cx="2131328" cy="369332"/>
          </a:xfrm>
          <a:prstGeom prst="rect">
            <a:avLst/>
          </a:prstGeom>
          <a:noFill/>
        </p:spPr>
        <p:txBody>
          <a:bodyPr wrap="square" rtlCol="1">
            <a:spAutoFit/>
          </a:bodyPr>
          <a:lstStyle/>
          <a:p>
            <a:pPr algn="ctr" rtl="0"/>
            <a:r>
              <a:rPr lang="en-US" dirty="0" smtClean="0"/>
              <a:t>Fig 4</a:t>
            </a:r>
            <a:endParaRPr lang="ar-IQ" dirty="0"/>
          </a:p>
        </p:txBody>
      </p:sp>
    </p:spTree>
    <p:extLst>
      <p:ext uri="{BB962C8B-B14F-4D97-AF65-F5344CB8AC3E}">
        <p14:creationId xmlns="" xmlns:p14="http://schemas.microsoft.com/office/powerpoint/2010/main" val="3399094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83568" y="476672"/>
            <a:ext cx="3744416" cy="523220"/>
          </a:xfrm>
          <a:prstGeom prst="rect">
            <a:avLst/>
          </a:prstGeom>
          <a:noFill/>
        </p:spPr>
        <p:txBody>
          <a:bodyPr wrap="square" rtlCol="1">
            <a:spAutoFit/>
          </a:bodyPr>
          <a:lstStyle/>
          <a:p>
            <a:pPr algn="l" rtl="0"/>
            <a:r>
              <a:rPr lang="en-US" sz="2800" u="sng" dirty="0" smtClean="0"/>
              <a:t>Dielectric solution</a:t>
            </a:r>
          </a:p>
        </p:txBody>
      </p:sp>
      <p:sp>
        <p:nvSpPr>
          <p:cNvPr id="3" name="مربع نص 2"/>
          <p:cNvSpPr txBox="1"/>
          <p:nvPr/>
        </p:nvSpPr>
        <p:spPr>
          <a:xfrm>
            <a:off x="539552" y="980728"/>
            <a:ext cx="5616624" cy="5324535"/>
          </a:xfrm>
          <a:prstGeom prst="rect">
            <a:avLst/>
          </a:prstGeom>
          <a:noFill/>
        </p:spPr>
        <p:txBody>
          <a:bodyPr wrap="square" rtlCol="1">
            <a:spAutoFit/>
          </a:bodyPr>
          <a:lstStyle/>
          <a:p>
            <a:pPr algn="l" rtl="0"/>
            <a:r>
              <a:rPr lang="en-US" sz="2000" dirty="0" smtClean="0"/>
              <a:t>Dielectric </a:t>
            </a:r>
            <a:r>
              <a:rPr lang="en-US" sz="2000" dirty="0"/>
              <a:t>solution is the distilled water </a:t>
            </a:r>
            <a:r>
              <a:rPr lang="en-US" sz="2000" dirty="0" smtClean="0"/>
              <a:t>is water</a:t>
            </a:r>
            <a:r>
              <a:rPr lang="en-US" sz="2000" dirty="0"/>
              <a:t> that has many of its </a:t>
            </a:r>
            <a:r>
              <a:rPr lang="en-US" sz="2000" dirty="0" smtClean="0"/>
              <a:t>impurities removed </a:t>
            </a:r>
            <a:r>
              <a:rPr lang="en-US" sz="2000" dirty="0"/>
              <a:t>through distillation involves </a:t>
            </a:r>
            <a:r>
              <a:rPr lang="en-US" sz="2000" dirty="0" smtClean="0"/>
              <a:t>boiling</a:t>
            </a:r>
            <a:r>
              <a:rPr lang="en-US" sz="2000" dirty="0"/>
              <a:t> the water and then condensing the </a:t>
            </a:r>
            <a:r>
              <a:rPr lang="en-US" sz="2000" dirty="0" smtClean="0"/>
              <a:t>steam into </a:t>
            </a:r>
            <a:r>
              <a:rPr lang="en-US" sz="2000" dirty="0"/>
              <a:t>a clean container. distilled water  can transport the high spark current between the tool-electrode and workpiece for conducting the sparks by breaking down at the appropriate applied voltage. Secondly, the dielectric solution flushes out the chips from the machined area, and finally, the dielectric reduces temperature of the workpiece. Electrode Instrument Meter is used in measurements of PH (Hydrogen Power)= 7.0 ph , the device  model HI 9811 (Hanna Portable Instruction Manual), as shown in </a:t>
            </a:r>
            <a:r>
              <a:rPr lang="en-US" sz="2000" dirty="0" smtClean="0"/>
              <a:t>fig(5). </a:t>
            </a:r>
            <a:r>
              <a:rPr lang="en-US" sz="2000" dirty="0"/>
              <a:t>and </a:t>
            </a:r>
            <a:r>
              <a:rPr lang="en-US" sz="2000" dirty="0" smtClean="0"/>
              <a:t>fig.(6) </a:t>
            </a:r>
            <a:r>
              <a:rPr lang="en-US" sz="2000" dirty="0"/>
              <a:t>as shown the Pyrex container .   </a:t>
            </a:r>
            <a:endParaRPr lang="ar-IQ" sz="2000" dirty="0"/>
          </a:p>
        </p:txBody>
      </p:sp>
      <p:pic>
        <p:nvPicPr>
          <p:cNvPr id="4" name="صورة 3" descr="سيب.bmp"/>
          <p:cNvPicPr/>
          <p:nvPr/>
        </p:nvPicPr>
        <p:blipFill>
          <a:blip r:embed="rId2"/>
          <a:stretch>
            <a:fillRect/>
          </a:stretch>
        </p:blipFill>
        <p:spPr>
          <a:xfrm>
            <a:off x="6228184" y="980728"/>
            <a:ext cx="2448272" cy="1944216"/>
          </a:xfrm>
          <a:prstGeom prst="rect">
            <a:avLst/>
          </a:prstGeom>
        </p:spPr>
      </p:pic>
      <p:pic>
        <p:nvPicPr>
          <p:cNvPr id="5" name="صورة 4" descr="13122010184.jpg"/>
          <p:cNvPicPr/>
          <p:nvPr/>
        </p:nvPicPr>
        <p:blipFill>
          <a:blip r:embed="rId3" cstate="print"/>
          <a:stretch>
            <a:fillRect/>
          </a:stretch>
        </p:blipFill>
        <p:spPr>
          <a:xfrm>
            <a:off x="6257096" y="3674219"/>
            <a:ext cx="2512491" cy="1902133"/>
          </a:xfrm>
          <a:prstGeom prst="rect">
            <a:avLst/>
          </a:prstGeom>
        </p:spPr>
      </p:pic>
      <p:sp>
        <p:nvSpPr>
          <p:cNvPr id="6" name="مربع نص 5"/>
          <p:cNvSpPr txBox="1"/>
          <p:nvPr/>
        </p:nvSpPr>
        <p:spPr>
          <a:xfrm>
            <a:off x="6257096" y="2924944"/>
            <a:ext cx="2131328" cy="369332"/>
          </a:xfrm>
          <a:prstGeom prst="rect">
            <a:avLst/>
          </a:prstGeom>
          <a:noFill/>
        </p:spPr>
        <p:txBody>
          <a:bodyPr wrap="square" rtlCol="1">
            <a:spAutoFit/>
          </a:bodyPr>
          <a:lstStyle/>
          <a:p>
            <a:pPr algn="ctr" rtl="0"/>
            <a:r>
              <a:rPr lang="en-US" dirty="0" smtClean="0"/>
              <a:t>Fig 5</a:t>
            </a:r>
            <a:endParaRPr lang="ar-IQ" dirty="0"/>
          </a:p>
        </p:txBody>
      </p:sp>
      <p:sp>
        <p:nvSpPr>
          <p:cNvPr id="7" name="مربع نص 6"/>
          <p:cNvSpPr txBox="1"/>
          <p:nvPr/>
        </p:nvSpPr>
        <p:spPr>
          <a:xfrm>
            <a:off x="6258584" y="5590456"/>
            <a:ext cx="2131328" cy="369332"/>
          </a:xfrm>
          <a:prstGeom prst="rect">
            <a:avLst/>
          </a:prstGeom>
          <a:noFill/>
        </p:spPr>
        <p:txBody>
          <a:bodyPr wrap="square" rtlCol="1">
            <a:spAutoFit/>
          </a:bodyPr>
          <a:lstStyle/>
          <a:p>
            <a:pPr algn="ctr" rtl="0"/>
            <a:r>
              <a:rPr lang="en-US" dirty="0" smtClean="0"/>
              <a:t>Fig 6</a:t>
            </a:r>
            <a:endParaRPr lang="ar-IQ" dirty="0"/>
          </a:p>
        </p:txBody>
      </p:sp>
    </p:spTree>
    <p:extLst>
      <p:ext uri="{BB962C8B-B14F-4D97-AF65-F5344CB8AC3E}">
        <p14:creationId xmlns="" xmlns:p14="http://schemas.microsoft.com/office/powerpoint/2010/main" val="289497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4"/>
            <a:ext cx="3214710" cy="584775"/>
          </a:xfrm>
          <a:prstGeom prst="rect">
            <a:avLst/>
          </a:prstGeom>
          <a:noFill/>
        </p:spPr>
        <p:txBody>
          <a:bodyPr wrap="square" rtlCol="1">
            <a:spAutoFit/>
          </a:bodyPr>
          <a:lstStyle/>
          <a:p>
            <a:pPr algn="l" rtl="0"/>
            <a:r>
              <a:rPr lang="en-US" sz="3200" u="sng" dirty="0" smtClean="0"/>
              <a:t>Work piece</a:t>
            </a:r>
          </a:p>
        </p:txBody>
      </p:sp>
      <p:sp>
        <p:nvSpPr>
          <p:cNvPr id="3" name="TextBox 2"/>
          <p:cNvSpPr txBox="1"/>
          <p:nvPr/>
        </p:nvSpPr>
        <p:spPr>
          <a:xfrm>
            <a:off x="500034" y="928670"/>
            <a:ext cx="8072494" cy="646331"/>
          </a:xfrm>
          <a:prstGeom prst="rect">
            <a:avLst/>
          </a:prstGeom>
          <a:noFill/>
        </p:spPr>
        <p:txBody>
          <a:bodyPr wrap="square" rtlCol="1">
            <a:spAutoFit/>
          </a:bodyPr>
          <a:lstStyle/>
          <a:p>
            <a:pPr algn="l" rtl="0"/>
            <a:r>
              <a:rPr lang="en-US" dirty="0" smtClean="0"/>
              <a:t>The workpiece used was made of copper, general Properties of workpiece.</a:t>
            </a:r>
          </a:p>
          <a:p>
            <a:pPr algn="l" rtl="0"/>
            <a:endParaRPr lang="ar-IQ" dirty="0"/>
          </a:p>
        </p:txBody>
      </p:sp>
      <p:sp>
        <p:nvSpPr>
          <p:cNvPr id="4" name="TextBox 3"/>
          <p:cNvSpPr txBox="1"/>
          <p:nvPr/>
        </p:nvSpPr>
        <p:spPr>
          <a:xfrm>
            <a:off x="642910" y="1500174"/>
            <a:ext cx="7786742" cy="369332"/>
          </a:xfrm>
          <a:prstGeom prst="rect">
            <a:avLst/>
          </a:prstGeom>
          <a:noFill/>
        </p:spPr>
        <p:txBody>
          <a:bodyPr wrap="square" rtlCol="1">
            <a:spAutoFit/>
          </a:bodyPr>
          <a:lstStyle/>
          <a:p>
            <a:pPr algn="l" rtl="0"/>
            <a:endParaRPr lang="ar-IQ" dirty="0"/>
          </a:p>
        </p:txBody>
      </p:sp>
      <p:pic>
        <p:nvPicPr>
          <p:cNvPr id="5" name="Picture 4" descr="Untitled.png"/>
          <p:cNvPicPr>
            <a:picLocks noChangeAspect="1"/>
          </p:cNvPicPr>
          <p:nvPr/>
        </p:nvPicPr>
        <p:blipFill>
          <a:blip r:embed="rId2"/>
          <a:stretch>
            <a:fillRect/>
          </a:stretch>
        </p:blipFill>
        <p:spPr>
          <a:xfrm>
            <a:off x="571472" y="1285860"/>
            <a:ext cx="5191850" cy="5125166"/>
          </a:xfrm>
          <a:prstGeom prst="rect">
            <a:avLst/>
          </a:prstGeom>
        </p:spPr>
      </p:pic>
      <p:sp>
        <p:nvSpPr>
          <p:cNvPr id="6" name="TextBox 5"/>
          <p:cNvSpPr txBox="1"/>
          <p:nvPr/>
        </p:nvSpPr>
        <p:spPr>
          <a:xfrm>
            <a:off x="5786446" y="2428868"/>
            <a:ext cx="2928958" cy="1754326"/>
          </a:xfrm>
          <a:prstGeom prst="rect">
            <a:avLst/>
          </a:prstGeom>
          <a:noFill/>
          <a:ln>
            <a:solidFill>
              <a:schemeClr val="tx1"/>
            </a:solidFill>
          </a:ln>
        </p:spPr>
        <p:txBody>
          <a:bodyPr wrap="square" rtlCol="1">
            <a:spAutoFit/>
          </a:bodyPr>
          <a:lstStyle/>
          <a:p>
            <a:pPr algn="l" rtl="0"/>
            <a:r>
              <a:rPr lang="en-US" dirty="0" smtClean="0"/>
              <a:t>The chemical composition to the workpiece.</a:t>
            </a:r>
          </a:p>
          <a:p>
            <a:pPr algn="l" rtl="0"/>
            <a:r>
              <a:rPr lang="en-US" dirty="0" smtClean="0"/>
              <a:t>95 %   Cu</a:t>
            </a:r>
          </a:p>
          <a:p>
            <a:pPr algn="l" rtl="0"/>
            <a:r>
              <a:rPr lang="en-US" dirty="0" smtClean="0"/>
              <a:t>3   %   Zn</a:t>
            </a:r>
          </a:p>
          <a:p>
            <a:pPr algn="l" rtl="0"/>
            <a:r>
              <a:rPr lang="en-US" dirty="0" smtClean="0"/>
              <a:t>2   %   Fe</a:t>
            </a:r>
          </a:p>
          <a:p>
            <a:pPr algn="l" rtl="0"/>
            <a:endParaRPr lang="ar-IQ" dirty="0"/>
          </a:p>
        </p:txBody>
      </p:sp>
      <p:sp>
        <p:nvSpPr>
          <p:cNvPr id="7" name="مربع نص 6"/>
          <p:cNvSpPr txBox="1"/>
          <p:nvPr/>
        </p:nvSpPr>
        <p:spPr>
          <a:xfrm>
            <a:off x="5786446" y="5572140"/>
            <a:ext cx="1000132" cy="369332"/>
          </a:xfrm>
          <a:prstGeom prst="rect">
            <a:avLst/>
          </a:prstGeom>
          <a:noFill/>
        </p:spPr>
        <p:txBody>
          <a:bodyPr wrap="square" rtlCol="1">
            <a:spAutoFit/>
          </a:bodyPr>
          <a:lstStyle/>
          <a:p>
            <a:pPr algn="ctr" rtl="0"/>
            <a:r>
              <a:rPr lang="en-US" dirty="0" smtClean="0"/>
              <a:t>Table 1</a:t>
            </a:r>
            <a:endParaRPr lang="ar-IQ" dirty="0"/>
          </a:p>
        </p:txBody>
      </p:sp>
    </p:spTree>
    <p:extLst>
      <p:ext uri="{BB962C8B-B14F-4D97-AF65-F5344CB8AC3E}">
        <p14:creationId xmlns="" xmlns:p14="http://schemas.microsoft.com/office/powerpoint/2010/main" val="721614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4071966" cy="769441"/>
          </a:xfrm>
          <a:prstGeom prst="rect">
            <a:avLst/>
          </a:prstGeom>
          <a:noFill/>
        </p:spPr>
        <p:txBody>
          <a:bodyPr wrap="square" rtlCol="1">
            <a:spAutoFit/>
          </a:bodyPr>
          <a:lstStyle/>
          <a:p>
            <a:pPr algn="l" rtl="0"/>
            <a:r>
              <a:rPr lang="en-US" sz="2800" u="sng" dirty="0" smtClean="0"/>
              <a:t>Tool-Electrode</a:t>
            </a:r>
            <a:endParaRPr lang="ar-IQ" sz="2800" u="sng" dirty="0" smtClean="0"/>
          </a:p>
          <a:p>
            <a:pPr algn="l" rtl="0"/>
            <a:endParaRPr lang="ar-IQ" sz="1600" dirty="0"/>
          </a:p>
        </p:txBody>
      </p:sp>
      <p:sp>
        <p:nvSpPr>
          <p:cNvPr id="3" name="TextBox 2"/>
          <p:cNvSpPr txBox="1"/>
          <p:nvPr/>
        </p:nvSpPr>
        <p:spPr>
          <a:xfrm>
            <a:off x="571472" y="1071546"/>
            <a:ext cx="4429156" cy="3785652"/>
          </a:xfrm>
          <a:prstGeom prst="rect">
            <a:avLst/>
          </a:prstGeom>
          <a:noFill/>
        </p:spPr>
        <p:txBody>
          <a:bodyPr wrap="square" rtlCol="1">
            <a:spAutoFit/>
          </a:bodyPr>
          <a:lstStyle/>
          <a:p>
            <a:pPr algn="l" rtl="0"/>
            <a:r>
              <a:rPr lang="en-US" sz="2400" dirty="0" smtClean="0"/>
              <a:t>The tool used was made of copper with constant diameter(Ф 3.5 mm). and have the same properties of workpiece, see Table(of workpiece) and the mechanical composition of workpiece as shown in fig.(7) and fig.(8).</a:t>
            </a:r>
          </a:p>
          <a:p>
            <a:pPr algn="l" rtl="0"/>
            <a:endParaRPr lang="ar-IQ" sz="2400" dirty="0"/>
          </a:p>
        </p:txBody>
      </p:sp>
      <p:pic>
        <p:nvPicPr>
          <p:cNvPr id="4" name="صورة 81" descr="DSC07482dd.JPG"/>
          <p:cNvPicPr/>
          <p:nvPr/>
        </p:nvPicPr>
        <p:blipFill>
          <a:blip r:embed="rId2"/>
          <a:stretch>
            <a:fillRect/>
          </a:stretch>
        </p:blipFill>
        <p:spPr>
          <a:xfrm>
            <a:off x="5500694" y="642918"/>
            <a:ext cx="3071834" cy="3357585"/>
          </a:xfrm>
          <a:prstGeom prst="rect">
            <a:avLst/>
          </a:prstGeom>
        </p:spPr>
      </p:pic>
      <p:pic>
        <p:nvPicPr>
          <p:cNvPr id="5" name="صورة 17" descr="10012011245تلا.JPG"/>
          <p:cNvPicPr/>
          <p:nvPr/>
        </p:nvPicPr>
        <p:blipFill>
          <a:blip r:embed="rId3" cstate="print"/>
          <a:stretch>
            <a:fillRect/>
          </a:stretch>
        </p:blipFill>
        <p:spPr>
          <a:xfrm>
            <a:off x="1357290" y="4929198"/>
            <a:ext cx="6500858" cy="1571636"/>
          </a:xfrm>
          <a:prstGeom prst="rect">
            <a:avLst/>
          </a:prstGeom>
        </p:spPr>
      </p:pic>
      <p:sp>
        <p:nvSpPr>
          <p:cNvPr id="6" name="مربع نص 5"/>
          <p:cNvSpPr txBox="1"/>
          <p:nvPr/>
        </p:nvSpPr>
        <p:spPr>
          <a:xfrm>
            <a:off x="6143636" y="4000504"/>
            <a:ext cx="2131328" cy="369332"/>
          </a:xfrm>
          <a:prstGeom prst="rect">
            <a:avLst/>
          </a:prstGeom>
          <a:noFill/>
        </p:spPr>
        <p:txBody>
          <a:bodyPr wrap="square" rtlCol="1">
            <a:spAutoFit/>
          </a:bodyPr>
          <a:lstStyle/>
          <a:p>
            <a:pPr algn="ctr" rtl="0"/>
            <a:r>
              <a:rPr lang="en-US" dirty="0" smtClean="0"/>
              <a:t>Fig 7 </a:t>
            </a:r>
            <a:endParaRPr lang="ar-IQ" dirty="0"/>
          </a:p>
        </p:txBody>
      </p:sp>
      <p:sp>
        <p:nvSpPr>
          <p:cNvPr id="7" name="مربع نص 6"/>
          <p:cNvSpPr txBox="1"/>
          <p:nvPr/>
        </p:nvSpPr>
        <p:spPr>
          <a:xfrm>
            <a:off x="3643306" y="4500570"/>
            <a:ext cx="2131328" cy="369332"/>
          </a:xfrm>
          <a:prstGeom prst="rect">
            <a:avLst/>
          </a:prstGeom>
          <a:noFill/>
        </p:spPr>
        <p:txBody>
          <a:bodyPr wrap="square" rtlCol="1">
            <a:spAutoFit/>
          </a:bodyPr>
          <a:lstStyle/>
          <a:p>
            <a:pPr algn="ctr" rtl="0"/>
            <a:r>
              <a:rPr lang="en-US" dirty="0" smtClean="0"/>
              <a:t>Fig 8</a:t>
            </a:r>
            <a:endParaRPr lang="ar-IQ" dirty="0"/>
          </a:p>
        </p:txBody>
      </p:sp>
    </p:spTree>
    <p:extLst>
      <p:ext uri="{BB962C8B-B14F-4D97-AF65-F5344CB8AC3E}">
        <p14:creationId xmlns="" xmlns:p14="http://schemas.microsoft.com/office/powerpoint/2010/main" val="253121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185</TotalTime>
  <Words>1424</Words>
  <Application>Microsoft Office PowerPoint</Application>
  <PresentationFormat>On-screen Show (4:3)</PresentationFormat>
  <Paragraphs>138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دفق الهواء</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SINAN</dc:creator>
  <cp:lastModifiedBy>laith</cp:lastModifiedBy>
  <cp:revision>22</cp:revision>
  <dcterms:created xsi:type="dcterms:W3CDTF">2011-05-19T06:00:10Z</dcterms:created>
  <dcterms:modified xsi:type="dcterms:W3CDTF">2011-05-25T06:06:31Z</dcterms:modified>
</cp:coreProperties>
</file>